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9" r:id="rId15"/>
    <p:sldId id="278" r:id="rId16"/>
    <p:sldId id="268" r:id="rId17"/>
    <p:sldId id="269" r:id="rId18"/>
    <p:sldId id="270" r:id="rId19"/>
    <p:sldId id="271" r:id="rId20"/>
    <p:sldId id="272" r:id="rId21"/>
    <p:sldId id="273" r:id="rId22"/>
    <p:sldId id="274" r:id="rId23"/>
    <p:sldId id="275" r:id="rId24"/>
    <p:sldId id="276" r:id="rId25"/>
    <p:sldId id="280" r:id="rId26"/>
    <p:sldId id="281" r:id="rId27"/>
    <p:sldId id="286" r:id="rId28"/>
    <p:sldId id="282" r:id="rId29"/>
    <p:sldId id="283" r:id="rId30"/>
    <p:sldId id="284" r:id="rId31"/>
    <p:sldId id="285" r:id="rId32"/>
    <p:sldId id="297"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E9A774E-54D4-5741-8071-BE961BDA774D}"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6BF31-9357-4D4C-9B73-FBED95E21339}"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A774E-54D4-5741-8071-BE961BDA774D}" type="datetimeFigureOut">
              <a:rPr lang="en-US" smtClean="0"/>
              <a:t>2/24/16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6BF31-9357-4D4C-9B73-FBED95E213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E9A774E-54D4-5741-8071-BE961BDA774D}"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E9A774E-54D4-5741-8071-BE961BDA774D}"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9A774E-54D4-5741-8071-BE961BDA774D}" type="datetimeFigureOut">
              <a:rPr lang="en-US" smtClean="0"/>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6BF31-9357-4D4C-9B73-FBED95E213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E9A774E-54D4-5741-8071-BE961BDA774D}"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E9A774E-54D4-5741-8071-BE961BDA774D}" type="datetimeFigureOut">
              <a:rPr lang="en-US" smtClean="0"/>
              <a:t>2/24/16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6BF31-9357-4D4C-9B73-FBED95E21339}"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E9A774E-54D4-5741-8071-BE961BDA774D}" type="datetimeFigureOut">
              <a:rPr lang="en-US" smtClean="0"/>
              <a:t>2/24/16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E9A774E-54D4-5741-8071-BE961BDA774D}"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6BF31-9357-4D4C-9B73-FBED95E21339}"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9A774E-54D4-5741-8071-BE961BDA774D}" type="datetimeFigureOut">
              <a:rPr lang="en-US" smtClean="0"/>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6BF31-9357-4D4C-9B73-FBED95E213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E9A774E-54D4-5741-8071-BE961BDA774D}" type="datetimeFigureOut">
              <a:rPr lang="en-US" smtClean="0"/>
              <a:t>2/24/16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CD66BF31-9357-4D4C-9B73-FBED95E213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Shoes: Function and Fashion</a:t>
            </a:r>
            <a:endParaRPr lang="en-US" dirty="0"/>
          </a:p>
        </p:txBody>
      </p:sp>
      <p:sp>
        <p:nvSpPr>
          <p:cNvPr id="3" name="Subtitle 2"/>
          <p:cNvSpPr>
            <a:spLocks noGrp="1"/>
          </p:cNvSpPr>
          <p:nvPr>
            <p:ph type="subTitle" idx="1"/>
          </p:nvPr>
        </p:nvSpPr>
        <p:spPr/>
        <p:txBody>
          <a:bodyPr/>
          <a:lstStyle/>
          <a:p>
            <a:r>
              <a:rPr lang="en-US" dirty="0" smtClean="0"/>
              <a:t>Advanced Studio</a:t>
            </a:r>
            <a:endParaRPr lang="en-US" dirty="0"/>
          </a:p>
        </p:txBody>
      </p:sp>
    </p:spTree>
    <p:extLst>
      <p:ext uri="{BB962C8B-B14F-4D97-AF65-F5344CB8AC3E}">
        <p14:creationId xmlns:p14="http://schemas.microsoft.com/office/powerpoint/2010/main" val="34504232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Slabs and Cutting Pieces</a:t>
            </a:r>
            <a:endParaRPr lang="en-US" dirty="0"/>
          </a:p>
        </p:txBody>
      </p:sp>
      <p:sp>
        <p:nvSpPr>
          <p:cNvPr id="3" name="Content Placeholder 2"/>
          <p:cNvSpPr>
            <a:spLocks noGrp="1"/>
          </p:cNvSpPr>
          <p:nvPr>
            <p:ph idx="1"/>
          </p:nvPr>
        </p:nvSpPr>
        <p:spPr>
          <a:xfrm>
            <a:off x="739775" y="2325504"/>
            <a:ext cx="7662864" cy="4532496"/>
          </a:xfrm>
        </p:spPr>
        <p:txBody>
          <a:bodyPr>
            <a:normAutofit fontScale="92500" lnSpcReduction="10000"/>
          </a:bodyPr>
          <a:lstStyle/>
          <a:p>
            <a:r>
              <a:rPr lang="en-US" dirty="0" smtClean="0"/>
              <a:t>Cut out the patterns. </a:t>
            </a:r>
          </a:p>
          <a:p>
            <a:r>
              <a:rPr lang="en-US" dirty="0" smtClean="0"/>
              <a:t>Roll out a slab of clay on the slab-roller (start with about an inch of clay; place under the canvas sheets and use the wooden boards to give you the height you need. Start pushing the board through and turn the wheel to guide the clay through. If you need the slab to be thinner, put more boards underneath). You want about a ¼ inch slab. </a:t>
            </a:r>
          </a:p>
          <a:p>
            <a:r>
              <a:rPr lang="en-US" dirty="0" smtClean="0"/>
              <a:t>You can use a rolling pin to create slabs, too. This works best for small/thin slabs. </a:t>
            </a:r>
          </a:p>
          <a:p>
            <a:r>
              <a:rPr lang="en-US" dirty="0" smtClean="0"/>
              <a:t>Bring the slab back to your work area and lay the cut pattern pieces out on it (fit them as closely together to maximize the amount of clay used). Poke your fettling knife down through the clay and trace around the pattern pieces to cut the clay pieces out. </a:t>
            </a:r>
            <a:endParaRPr lang="en-US" dirty="0"/>
          </a:p>
        </p:txBody>
      </p:sp>
    </p:spTree>
    <p:extLst>
      <p:ext uri="{BB962C8B-B14F-4D97-AF65-F5344CB8AC3E}">
        <p14:creationId xmlns:p14="http://schemas.microsoft.com/office/powerpoint/2010/main" val="17389389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placed on rolled slab</a:t>
            </a:r>
            <a:endParaRPr lang="en-US" dirty="0"/>
          </a:p>
        </p:txBody>
      </p:sp>
      <p:pic>
        <p:nvPicPr>
          <p:cNvPr id="4" name="Content Placeholder 3" descr="02-template-placed-on-slab.jpg"/>
          <p:cNvPicPr>
            <a:picLocks noGrp="1" noChangeAspect="1"/>
          </p:cNvPicPr>
          <p:nvPr>
            <p:ph idx="1"/>
          </p:nvPr>
        </p:nvPicPr>
        <p:blipFill>
          <a:blip r:embed="rId2" cstate="email">
            <a:extLst>
              <a:ext uri="{28A0092B-C50C-407E-A947-70E740481C1C}">
                <a14:useLocalDpi xmlns:a14="http://schemas.microsoft.com/office/drawing/2010/main"/>
              </a:ext>
            </a:extLst>
          </a:blip>
          <a:srcRect l="-51556" r="-51556"/>
          <a:stretch>
            <a:fillRect/>
          </a:stretch>
        </p:blipFill>
        <p:spPr>
          <a:xfrm>
            <a:off x="-198473" y="2432835"/>
            <a:ext cx="9628642" cy="4105306"/>
          </a:xfrm>
        </p:spPr>
      </p:pic>
    </p:spTree>
    <p:extLst>
      <p:ext uri="{BB962C8B-B14F-4D97-AF65-F5344CB8AC3E}">
        <p14:creationId xmlns:p14="http://schemas.microsoft.com/office/powerpoint/2010/main" val="2578424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out the slabs</a:t>
            </a:r>
            <a:endParaRPr lang="en-US" dirty="0"/>
          </a:p>
        </p:txBody>
      </p:sp>
      <p:pic>
        <p:nvPicPr>
          <p:cNvPr id="4" name="Content Placeholder 3" descr="05-mitter-edges.jpg"/>
          <p:cNvPicPr>
            <a:picLocks noGrp="1" noChangeAspect="1"/>
          </p:cNvPicPr>
          <p:nvPr>
            <p:ph idx="1"/>
          </p:nvPr>
        </p:nvPicPr>
        <p:blipFill>
          <a:blip r:embed="rId2" cstate="email">
            <a:extLst>
              <a:ext uri="{28A0092B-C50C-407E-A947-70E740481C1C}">
                <a14:useLocalDpi xmlns:a14="http://schemas.microsoft.com/office/drawing/2010/main"/>
              </a:ext>
            </a:extLst>
          </a:blip>
          <a:srcRect l="-57420" r="-57420"/>
          <a:stretch>
            <a:fillRect/>
          </a:stretch>
        </p:blipFill>
        <p:spPr>
          <a:xfrm>
            <a:off x="-1938222" y="2271839"/>
            <a:ext cx="9418864" cy="4015864"/>
          </a:xfrm>
        </p:spPr>
      </p:pic>
      <p:sp>
        <p:nvSpPr>
          <p:cNvPr id="5" name="TextBox 4"/>
          <p:cNvSpPr txBox="1"/>
          <p:nvPr/>
        </p:nvSpPr>
        <p:spPr>
          <a:xfrm>
            <a:off x="5079503" y="2568369"/>
            <a:ext cx="3607297" cy="2308324"/>
          </a:xfrm>
          <a:prstGeom prst="rect">
            <a:avLst/>
          </a:prstGeom>
          <a:noFill/>
        </p:spPr>
        <p:txBody>
          <a:bodyPr wrap="square" rtlCol="0">
            <a:spAutoFit/>
          </a:bodyPr>
          <a:lstStyle/>
          <a:p>
            <a:r>
              <a:rPr lang="en-US" dirty="0" smtClean="0"/>
              <a:t>Note: this artist is using a tool called a miter to give a beveled (diagonal) edge (not a fettling knife). Her slabs will join snuggly because they are cut at an angle. If you want, you can hold the fettling knife at a 45 degree angle as you cut to replicate this technique.  </a:t>
            </a:r>
            <a:endParaRPr lang="en-US" dirty="0"/>
          </a:p>
        </p:txBody>
      </p:sp>
    </p:spTree>
    <p:extLst>
      <p:ext uri="{BB962C8B-B14F-4D97-AF65-F5344CB8AC3E}">
        <p14:creationId xmlns:p14="http://schemas.microsoft.com/office/powerpoint/2010/main" val="28641232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23" y="293320"/>
            <a:ext cx="8229600" cy="1143000"/>
          </a:xfrm>
        </p:spPr>
        <p:txBody>
          <a:bodyPr/>
          <a:lstStyle/>
          <a:p>
            <a:r>
              <a:rPr lang="en-US" dirty="0" smtClean="0"/>
              <a:t>Clay Tools 101</a:t>
            </a:r>
            <a:endParaRPr lang="en-US" dirty="0"/>
          </a:p>
        </p:txBody>
      </p:sp>
      <p:pic>
        <p:nvPicPr>
          <p:cNvPr id="4" name="Content Placeholder 3" descr="QFSR3.jpg"/>
          <p:cNvPicPr>
            <a:picLocks noGrp="1" noChangeAspect="1"/>
          </p:cNvPicPr>
          <p:nvPr>
            <p:ph idx="1"/>
          </p:nvPr>
        </p:nvPicPr>
        <p:blipFill>
          <a:blip r:embed="rId2" cstate="email">
            <a:extLst>
              <a:ext uri="{28A0092B-C50C-407E-A947-70E740481C1C}">
                <a14:useLocalDpi xmlns:a14="http://schemas.microsoft.com/office/drawing/2010/main"/>
              </a:ext>
            </a:extLst>
          </a:blip>
          <a:srcRect l="-81268" r="-81268"/>
          <a:stretch>
            <a:fillRect/>
          </a:stretch>
        </p:blipFill>
        <p:spPr>
          <a:xfrm>
            <a:off x="-1274468" y="1897985"/>
            <a:ext cx="4894181" cy="2086702"/>
          </a:xfrm>
        </p:spPr>
      </p:pic>
      <p:pic>
        <p:nvPicPr>
          <p:cNvPr id="5" name="Picture 4" descr="img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4" y="33500"/>
            <a:ext cx="1781806" cy="1185711"/>
          </a:xfrm>
          <a:prstGeom prst="rect">
            <a:avLst/>
          </a:prstGeom>
        </p:spPr>
      </p:pic>
      <p:pic>
        <p:nvPicPr>
          <p:cNvPr id="6" name="Picture 5" descr="kem_f97_lg_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776" y="1219211"/>
            <a:ext cx="1839721" cy="1839721"/>
          </a:xfrm>
          <a:prstGeom prst="rect">
            <a:avLst/>
          </a:prstGeom>
        </p:spPr>
      </p:pic>
      <p:pic>
        <p:nvPicPr>
          <p:cNvPr id="7" name="Picture 6" descr="kemper-R1-R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1890" y="1671631"/>
            <a:ext cx="3228768" cy="1977621"/>
          </a:xfrm>
          <a:prstGeom prst="rect">
            <a:avLst/>
          </a:prstGeom>
        </p:spPr>
      </p:pic>
      <p:pic>
        <p:nvPicPr>
          <p:cNvPr id="8" name="Picture 7" descr="YellowRoundSponge_40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3550" y="4185906"/>
            <a:ext cx="1780784" cy="2224881"/>
          </a:xfrm>
          <a:prstGeom prst="rect">
            <a:avLst/>
          </a:prstGeom>
        </p:spPr>
      </p:pic>
      <p:pic>
        <p:nvPicPr>
          <p:cNvPr id="9" name="Picture 8" descr="30211-1005-3ww-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0776" y="3741669"/>
            <a:ext cx="2128383" cy="2114194"/>
          </a:xfrm>
          <a:prstGeom prst="rect">
            <a:avLst/>
          </a:prstGeom>
        </p:spPr>
      </p:pic>
      <p:sp>
        <p:nvSpPr>
          <p:cNvPr id="10" name="TextBox 9"/>
          <p:cNvSpPr txBox="1"/>
          <p:nvPr/>
        </p:nvSpPr>
        <p:spPr>
          <a:xfrm>
            <a:off x="197859" y="974655"/>
            <a:ext cx="1949528" cy="923330"/>
          </a:xfrm>
          <a:prstGeom prst="rect">
            <a:avLst/>
          </a:prstGeom>
          <a:noFill/>
        </p:spPr>
        <p:txBody>
          <a:bodyPr wrap="square" rtlCol="0">
            <a:spAutoFit/>
          </a:bodyPr>
          <a:lstStyle/>
          <a:p>
            <a:r>
              <a:rPr lang="en-US" b="1" u="sng" dirty="0" smtClean="0"/>
              <a:t>Rolling pin/slab roller</a:t>
            </a:r>
            <a:r>
              <a:rPr lang="en-US" dirty="0" smtClean="0"/>
              <a:t>- for rolling thin slabs of clay</a:t>
            </a:r>
            <a:endParaRPr lang="en-US" dirty="0"/>
          </a:p>
        </p:txBody>
      </p:sp>
      <p:sp>
        <p:nvSpPr>
          <p:cNvPr id="11" name="TextBox 10"/>
          <p:cNvSpPr txBox="1"/>
          <p:nvPr/>
        </p:nvSpPr>
        <p:spPr>
          <a:xfrm>
            <a:off x="2969005" y="3013938"/>
            <a:ext cx="2752885" cy="646331"/>
          </a:xfrm>
          <a:prstGeom prst="rect">
            <a:avLst/>
          </a:prstGeom>
          <a:noFill/>
        </p:spPr>
        <p:txBody>
          <a:bodyPr wrap="square" rtlCol="0">
            <a:spAutoFit/>
          </a:bodyPr>
          <a:lstStyle/>
          <a:p>
            <a:r>
              <a:rPr lang="en-US" b="1" u="sng" dirty="0" smtClean="0"/>
              <a:t>Fettling Knife</a:t>
            </a:r>
            <a:r>
              <a:rPr lang="en-US" dirty="0" smtClean="0"/>
              <a:t>- For cutting and carving clay</a:t>
            </a:r>
            <a:endParaRPr lang="en-US" dirty="0"/>
          </a:p>
        </p:txBody>
      </p:sp>
      <p:sp>
        <p:nvSpPr>
          <p:cNvPr id="12" name="TextBox 11"/>
          <p:cNvSpPr txBox="1"/>
          <p:nvPr/>
        </p:nvSpPr>
        <p:spPr>
          <a:xfrm>
            <a:off x="6098981" y="5855863"/>
            <a:ext cx="3045019" cy="646331"/>
          </a:xfrm>
          <a:prstGeom prst="rect">
            <a:avLst/>
          </a:prstGeom>
          <a:noFill/>
        </p:spPr>
        <p:txBody>
          <a:bodyPr wrap="square" rtlCol="0">
            <a:spAutoFit/>
          </a:bodyPr>
          <a:lstStyle/>
          <a:p>
            <a:r>
              <a:rPr lang="en-US" b="1" u="sng" dirty="0" smtClean="0"/>
              <a:t>Sponge</a:t>
            </a:r>
            <a:r>
              <a:rPr lang="en-US" dirty="0" smtClean="0"/>
              <a:t>- For smoothing clay (not for washing tables)</a:t>
            </a:r>
            <a:endParaRPr lang="en-US" dirty="0"/>
          </a:p>
        </p:txBody>
      </p:sp>
      <p:sp>
        <p:nvSpPr>
          <p:cNvPr id="13" name="TextBox 12"/>
          <p:cNvSpPr txBox="1"/>
          <p:nvPr/>
        </p:nvSpPr>
        <p:spPr>
          <a:xfrm>
            <a:off x="5973782" y="3724241"/>
            <a:ext cx="2976876" cy="923330"/>
          </a:xfrm>
          <a:prstGeom prst="rect">
            <a:avLst/>
          </a:prstGeom>
          <a:noFill/>
        </p:spPr>
        <p:txBody>
          <a:bodyPr wrap="square" rtlCol="0">
            <a:spAutoFit/>
          </a:bodyPr>
          <a:lstStyle/>
          <a:p>
            <a:r>
              <a:rPr lang="en-US" b="1" u="sng" dirty="0" smtClean="0"/>
              <a:t>Loop tools</a:t>
            </a:r>
            <a:r>
              <a:rPr lang="en-US" dirty="0" smtClean="0"/>
              <a:t>- For slicing/shaving off clay to reduce weight; for carving into clay</a:t>
            </a:r>
            <a:endParaRPr lang="en-US" dirty="0"/>
          </a:p>
        </p:txBody>
      </p:sp>
      <p:sp>
        <p:nvSpPr>
          <p:cNvPr id="14" name="TextBox 13"/>
          <p:cNvSpPr txBox="1"/>
          <p:nvPr/>
        </p:nvSpPr>
        <p:spPr>
          <a:xfrm>
            <a:off x="2360895" y="5656199"/>
            <a:ext cx="3738085" cy="1200329"/>
          </a:xfrm>
          <a:prstGeom prst="rect">
            <a:avLst/>
          </a:prstGeom>
          <a:noFill/>
        </p:spPr>
        <p:txBody>
          <a:bodyPr wrap="square" rtlCol="0">
            <a:spAutoFit/>
          </a:bodyPr>
          <a:lstStyle/>
          <a:p>
            <a:r>
              <a:rPr lang="en-US" b="1" u="sng" dirty="0" smtClean="0"/>
              <a:t>Banding wheel</a:t>
            </a:r>
            <a:r>
              <a:rPr lang="en-US" dirty="0" smtClean="0"/>
              <a:t>- For turning your piece as you work on it THESE ARE IN TWO PIECES! HOLD ROM THE BOTTOM!</a:t>
            </a:r>
            <a:endParaRPr lang="en-US" dirty="0"/>
          </a:p>
        </p:txBody>
      </p:sp>
      <p:pic>
        <p:nvPicPr>
          <p:cNvPr id="15" name="Picture 14" descr="imgr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325" y="4185906"/>
            <a:ext cx="1408269" cy="1402010"/>
          </a:xfrm>
          <a:prstGeom prst="rect">
            <a:avLst/>
          </a:prstGeom>
        </p:spPr>
      </p:pic>
      <p:sp>
        <p:nvSpPr>
          <p:cNvPr id="16" name="TextBox 15"/>
          <p:cNvSpPr txBox="1"/>
          <p:nvPr/>
        </p:nvSpPr>
        <p:spPr>
          <a:xfrm>
            <a:off x="0" y="5656199"/>
            <a:ext cx="2147387" cy="1200329"/>
          </a:xfrm>
          <a:prstGeom prst="rect">
            <a:avLst/>
          </a:prstGeom>
          <a:noFill/>
        </p:spPr>
        <p:txBody>
          <a:bodyPr wrap="square" rtlCol="0">
            <a:spAutoFit/>
          </a:bodyPr>
          <a:lstStyle/>
          <a:p>
            <a:r>
              <a:rPr lang="en-US" b="1" u="sng" dirty="0" smtClean="0"/>
              <a:t>Wooden modeling tools- </a:t>
            </a:r>
            <a:r>
              <a:rPr lang="en-US" dirty="0" smtClean="0"/>
              <a:t>For smoothing and carving into clay</a:t>
            </a:r>
            <a:endParaRPr lang="en-US" dirty="0"/>
          </a:p>
        </p:txBody>
      </p:sp>
    </p:spTree>
    <p:extLst>
      <p:ext uri="{BB962C8B-B14F-4D97-AF65-F5344CB8AC3E}">
        <p14:creationId xmlns:p14="http://schemas.microsoft.com/office/powerpoint/2010/main" val="11385603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Clay Tools Continued</a:t>
            </a:r>
            <a:endParaRPr lang="en-US" dirty="0"/>
          </a:p>
        </p:txBody>
      </p:sp>
      <p:pic>
        <p:nvPicPr>
          <p:cNvPr id="4" name="Content Placeholder 3" descr="large-scraper-serrated.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488141"/>
            <a:ext cx="2999609" cy="1278925"/>
          </a:xfrm>
        </p:spPr>
      </p:pic>
      <p:pic>
        <p:nvPicPr>
          <p:cNvPr id="5" name="Picture 4" descr="$_3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109" y="4221662"/>
            <a:ext cx="2857500" cy="1676400"/>
          </a:xfrm>
          <a:prstGeom prst="rect">
            <a:avLst/>
          </a:prstGeom>
        </p:spPr>
      </p:pic>
      <p:pic>
        <p:nvPicPr>
          <p:cNvPr id="6" name="Picture 5" descr="31UoVLlpjbL._SY300_.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9896" y="1201947"/>
            <a:ext cx="2733521" cy="2733521"/>
          </a:xfrm>
          <a:prstGeom prst="rect">
            <a:avLst/>
          </a:prstGeom>
        </p:spPr>
      </p:pic>
      <p:pic>
        <p:nvPicPr>
          <p:cNvPr id="7" name="Picture 6" descr="url.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65679" y="1488141"/>
            <a:ext cx="2447327" cy="2447327"/>
          </a:xfrm>
          <a:prstGeom prst="rect">
            <a:avLst/>
          </a:prstGeom>
        </p:spPr>
      </p:pic>
      <p:pic>
        <p:nvPicPr>
          <p:cNvPr id="8" name="Picture 7" descr="static1.squarespac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2513" y="4221662"/>
            <a:ext cx="1450904" cy="2544986"/>
          </a:xfrm>
          <a:prstGeom prst="rect">
            <a:avLst/>
          </a:prstGeom>
        </p:spPr>
      </p:pic>
      <p:sp>
        <p:nvSpPr>
          <p:cNvPr id="9" name="TextBox 8"/>
          <p:cNvSpPr txBox="1"/>
          <p:nvPr/>
        </p:nvSpPr>
        <p:spPr>
          <a:xfrm>
            <a:off x="286169" y="2767066"/>
            <a:ext cx="2713440" cy="923330"/>
          </a:xfrm>
          <a:prstGeom prst="rect">
            <a:avLst/>
          </a:prstGeom>
          <a:noFill/>
        </p:spPr>
        <p:txBody>
          <a:bodyPr wrap="square" rtlCol="0">
            <a:spAutoFit/>
          </a:bodyPr>
          <a:lstStyle/>
          <a:p>
            <a:r>
              <a:rPr lang="en-US" b="1" u="sng" dirty="0" smtClean="0"/>
              <a:t>Serrated rib</a:t>
            </a:r>
            <a:r>
              <a:rPr lang="en-US" dirty="0" smtClean="0"/>
              <a:t>- For scoring clay so you can slip and attach two pieces together</a:t>
            </a:r>
            <a:endParaRPr lang="en-US" dirty="0"/>
          </a:p>
        </p:txBody>
      </p:sp>
      <p:sp>
        <p:nvSpPr>
          <p:cNvPr id="10" name="TextBox 9"/>
          <p:cNvSpPr txBox="1"/>
          <p:nvPr/>
        </p:nvSpPr>
        <p:spPr>
          <a:xfrm>
            <a:off x="457200" y="5898062"/>
            <a:ext cx="2542409" cy="646331"/>
          </a:xfrm>
          <a:prstGeom prst="rect">
            <a:avLst/>
          </a:prstGeom>
          <a:noFill/>
        </p:spPr>
        <p:txBody>
          <a:bodyPr wrap="square" rtlCol="0">
            <a:spAutoFit/>
          </a:bodyPr>
          <a:lstStyle/>
          <a:p>
            <a:r>
              <a:rPr lang="en-US" b="1" u="sng" dirty="0" smtClean="0"/>
              <a:t>Soft rib</a:t>
            </a:r>
            <a:r>
              <a:rPr lang="en-US" dirty="0" smtClean="0"/>
              <a:t>- For smoothing edges and surfaces</a:t>
            </a:r>
            <a:endParaRPr lang="en-US" dirty="0"/>
          </a:p>
        </p:txBody>
      </p:sp>
      <p:sp>
        <p:nvSpPr>
          <p:cNvPr id="11" name="TextBox 10"/>
          <p:cNvSpPr txBox="1"/>
          <p:nvPr/>
        </p:nvSpPr>
        <p:spPr>
          <a:xfrm>
            <a:off x="3368937" y="3953356"/>
            <a:ext cx="2447327" cy="1477328"/>
          </a:xfrm>
          <a:prstGeom prst="rect">
            <a:avLst/>
          </a:prstGeom>
          <a:noFill/>
        </p:spPr>
        <p:txBody>
          <a:bodyPr wrap="square" rtlCol="0">
            <a:spAutoFit/>
          </a:bodyPr>
          <a:lstStyle/>
          <a:p>
            <a:r>
              <a:rPr lang="en-US" b="1" u="sng" dirty="0" smtClean="0"/>
              <a:t>Slip</a:t>
            </a:r>
            <a:r>
              <a:rPr lang="en-US" dirty="0" smtClean="0"/>
              <a:t>- (powdered clay mixed with water) used to bing two or more pieces together once they have been scored</a:t>
            </a:r>
            <a:endParaRPr lang="en-US" dirty="0"/>
          </a:p>
        </p:txBody>
      </p:sp>
      <p:sp>
        <p:nvSpPr>
          <p:cNvPr id="12" name="TextBox 11"/>
          <p:cNvSpPr txBox="1"/>
          <p:nvPr/>
        </p:nvSpPr>
        <p:spPr>
          <a:xfrm>
            <a:off x="4959448" y="5843318"/>
            <a:ext cx="2360895" cy="923330"/>
          </a:xfrm>
          <a:prstGeom prst="rect">
            <a:avLst/>
          </a:prstGeom>
          <a:noFill/>
        </p:spPr>
        <p:txBody>
          <a:bodyPr wrap="square" rtlCol="0">
            <a:spAutoFit/>
          </a:bodyPr>
          <a:lstStyle/>
          <a:p>
            <a:r>
              <a:rPr lang="en-US" b="1" u="sng" dirty="0" smtClean="0"/>
              <a:t>Plastic bag</a:t>
            </a:r>
            <a:r>
              <a:rPr lang="en-US" dirty="0" smtClean="0"/>
              <a:t>- To cover your work when storing to keep it wet</a:t>
            </a:r>
            <a:endParaRPr lang="en-US" dirty="0"/>
          </a:p>
        </p:txBody>
      </p:sp>
      <p:sp>
        <p:nvSpPr>
          <p:cNvPr id="13" name="TextBox 12"/>
          <p:cNvSpPr txBox="1"/>
          <p:nvPr/>
        </p:nvSpPr>
        <p:spPr>
          <a:xfrm>
            <a:off x="6546120" y="2987378"/>
            <a:ext cx="2140680" cy="1477328"/>
          </a:xfrm>
          <a:prstGeom prst="rect">
            <a:avLst/>
          </a:prstGeom>
          <a:noFill/>
        </p:spPr>
        <p:txBody>
          <a:bodyPr wrap="square" rtlCol="0">
            <a:spAutoFit/>
          </a:bodyPr>
          <a:lstStyle/>
          <a:p>
            <a:r>
              <a:rPr lang="en-US" b="1" u="sng" dirty="0" smtClean="0"/>
              <a:t>Spray bottle</a:t>
            </a:r>
            <a:r>
              <a:rPr lang="en-US" dirty="0" smtClean="0"/>
              <a:t>- To keep your work damp and to keep the bag damp when storing your work</a:t>
            </a:r>
            <a:endParaRPr lang="en-US" dirty="0"/>
          </a:p>
        </p:txBody>
      </p:sp>
    </p:spTree>
    <p:extLst>
      <p:ext uri="{BB962C8B-B14F-4D97-AF65-F5344CB8AC3E}">
        <p14:creationId xmlns:p14="http://schemas.microsoft.com/office/powerpoint/2010/main" val="29242265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Clay</a:t>
            </a:r>
            <a:endParaRPr lang="en-US" dirty="0"/>
          </a:p>
        </p:txBody>
      </p:sp>
      <p:sp>
        <p:nvSpPr>
          <p:cNvPr id="3" name="Content Placeholder 2"/>
          <p:cNvSpPr>
            <a:spLocks noGrp="1"/>
          </p:cNvSpPr>
          <p:nvPr>
            <p:ph idx="1"/>
          </p:nvPr>
        </p:nvSpPr>
        <p:spPr>
          <a:xfrm>
            <a:off x="739775" y="2179774"/>
            <a:ext cx="7662864" cy="4331636"/>
          </a:xfrm>
        </p:spPr>
        <p:txBody>
          <a:bodyPr>
            <a:normAutofit fontScale="70000" lnSpcReduction="20000"/>
          </a:bodyPr>
          <a:lstStyle/>
          <a:p>
            <a:r>
              <a:rPr lang="en-US" b="1" u="sng" dirty="0" smtClean="0"/>
              <a:t>Slip</a:t>
            </a:r>
            <a:r>
              <a:rPr lang="en-US" dirty="0" smtClean="0"/>
              <a:t>- watered down clay in a muddy form used to join clay together</a:t>
            </a:r>
          </a:p>
          <a:p>
            <a:r>
              <a:rPr lang="en-US" b="1" u="sng" dirty="0" smtClean="0"/>
              <a:t>Plastic- </a:t>
            </a:r>
            <a:r>
              <a:rPr lang="en-US" dirty="0" smtClean="0"/>
              <a:t>workable stage of clay; can join to other pieces; can drape/support to create a form; </a:t>
            </a:r>
            <a:r>
              <a:rPr lang="en-US" dirty="0"/>
              <a:t>can recycle </a:t>
            </a:r>
            <a:endParaRPr lang="en-US" dirty="0" smtClean="0"/>
          </a:p>
          <a:p>
            <a:r>
              <a:rPr lang="en-US" b="1" u="sng" dirty="0" smtClean="0"/>
              <a:t>Leather hard</a:t>
            </a:r>
            <a:r>
              <a:rPr lang="en-US" dirty="0" smtClean="0"/>
              <a:t>- Stiff and will hold its shape; can be joined to other pieces; best stage to carve into; can be recycled</a:t>
            </a:r>
          </a:p>
          <a:p>
            <a:pPr marL="0" indent="0">
              <a:buNone/>
            </a:pPr>
            <a:r>
              <a:rPr lang="en-US" dirty="0" smtClean="0">
                <a:solidFill>
                  <a:srgbClr val="FF0000"/>
                </a:solidFill>
              </a:rPr>
              <a:t>*When you are working with the sculptural part of this project, you want to keep your clay in the plastic and leather hard stages. </a:t>
            </a:r>
          </a:p>
          <a:p>
            <a:r>
              <a:rPr lang="en-US" b="1" u="sng" dirty="0" smtClean="0"/>
              <a:t>Bone dry</a:t>
            </a:r>
            <a:r>
              <a:rPr lang="en-US" dirty="0" smtClean="0"/>
              <a:t>- Can be carved into but is very fragile; can be recycled</a:t>
            </a:r>
          </a:p>
          <a:p>
            <a:r>
              <a:rPr lang="en-US" b="1" u="sng" dirty="0" smtClean="0"/>
              <a:t>Bisque</a:t>
            </a:r>
            <a:r>
              <a:rPr lang="en-US" dirty="0" smtClean="0"/>
              <a:t>- Clay that has been fired in the kiln and is ready to finish </a:t>
            </a:r>
          </a:p>
          <a:p>
            <a:r>
              <a:rPr lang="en-US" b="1" u="sng" dirty="0" err="1" smtClean="0"/>
              <a:t>Glazeware</a:t>
            </a:r>
            <a:r>
              <a:rPr lang="en-US" dirty="0" smtClean="0"/>
              <a:t>- Clay that has been glazed and gone through a second firing </a:t>
            </a:r>
          </a:p>
          <a:p>
            <a:pPr marL="0" indent="0">
              <a:buNone/>
            </a:pPr>
            <a:r>
              <a:rPr lang="en-US" dirty="0" smtClean="0"/>
              <a:t>*we do not need to do the second firing because we are finishing our work with acrylic paint instead of glaze</a:t>
            </a:r>
            <a:endParaRPr lang="en-US" dirty="0"/>
          </a:p>
        </p:txBody>
      </p:sp>
    </p:spTree>
    <p:extLst>
      <p:ext uri="{BB962C8B-B14F-4D97-AF65-F5344CB8AC3E}">
        <p14:creationId xmlns:p14="http://schemas.microsoft.com/office/powerpoint/2010/main" val="27475617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Assembling the slabs</a:t>
            </a:r>
            <a:endParaRPr lang="en-US" dirty="0"/>
          </a:p>
        </p:txBody>
      </p:sp>
      <p:sp>
        <p:nvSpPr>
          <p:cNvPr id="3" name="Content Placeholder 2"/>
          <p:cNvSpPr>
            <a:spLocks noGrp="1"/>
          </p:cNvSpPr>
          <p:nvPr>
            <p:ph idx="1"/>
          </p:nvPr>
        </p:nvSpPr>
        <p:spPr>
          <a:xfrm>
            <a:off x="739775" y="2770094"/>
            <a:ext cx="7662864" cy="3562432"/>
          </a:xfrm>
        </p:spPr>
        <p:txBody>
          <a:bodyPr>
            <a:normAutofit fontScale="85000" lnSpcReduction="20000"/>
          </a:bodyPr>
          <a:lstStyle/>
          <a:p>
            <a:r>
              <a:rPr lang="en-US" dirty="0" smtClean="0"/>
              <a:t>Make sure you score and slip all edges (both sides!) before attaching them, otherwise they will not stay together once the piece is fired. (To score and slip: make little marks with the </a:t>
            </a:r>
            <a:r>
              <a:rPr lang="en-US" smtClean="0"/>
              <a:t>serrated rib and </a:t>
            </a:r>
            <a:r>
              <a:rPr lang="en-US" dirty="0" smtClean="0"/>
              <a:t>add slip {clay mixed with water} and adhere) Your score marks should be smoothed down and not show in the final product. </a:t>
            </a:r>
          </a:p>
          <a:p>
            <a:r>
              <a:rPr lang="en-US" dirty="0" smtClean="0"/>
              <a:t>You can add a coil on the inside of the corner of slabs to further support the joint. </a:t>
            </a:r>
            <a:r>
              <a:rPr lang="en-US" dirty="0"/>
              <a:t>Seal and smooth </a:t>
            </a:r>
            <a:r>
              <a:rPr lang="en-US" dirty="0" smtClean="0"/>
              <a:t>the inside and </a:t>
            </a:r>
            <a:r>
              <a:rPr lang="en-US" dirty="0"/>
              <a:t>outside of the slab together</a:t>
            </a:r>
            <a:r>
              <a:rPr lang="en-US" dirty="0" smtClean="0"/>
              <a:t>.</a:t>
            </a:r>
          </a:p>
          <a:p>
            <a:r>
              <a:rPr lang="en-US" dirty="0" smtClean="0"/>
              <a:t> You can support areas that need to sit up with wadded-up paper. </a:t>
            </a:r>
          </a:p>
          <a:p>
            <a:r>
              <a:rPr lang="en-US" dirty="0" smtClean="0"/>
              <a:t>Sometimes, it helps if the slabs are slightly dry rather than fresh and wet when you are assembling them. </a:t>
            </a:r>
            <a:endParaRPr lang="en-US" dirty="0"/>
          </a:p>
          <a:p>
            <a:endParaRPr lang="en-US" dirty="0" smtClean="0"/>
          </a:p>
          <a:p>
            <a:endParaRPr lang="en-US" dirty="0"/>
          </a:p>
        </p:txBody>
      </p:sp>
    </p:spTree>
    <p:extLst>
      <p:ext uri="{BB962C8B-B14F-4D97-AF65-F5344CB8AC3E}">
        <p14:creationId xmlns:p14="http://schemas.microsoft.com/office/powerpoint/2010/main" val="2890194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the edge of slab with a serrated rib</a:t>
            </a:r>
            <a:endParaRPr lang="en-US" dirty="0"/>
          </a:p>
        </p:txBody>
      </p:sp>
      <p:pic>
        <p:nvPicPr>
          <p:cNvPr id="4" name="Content Placeholder 3" descr="08-score-all-contact-points.jpg"/>
          <p:cNvPicPr>
            <a:picLocks noGrp="1" noChangeAspect="1"/>
          </p:cNvPicPr>
          <p:nvPr>
            <p:ph idx="1"/>
          </p:nvPr>
        </p:nvPicPr>
        <p:blipFill>
          <a:blip r:embed="rId2" cstate="email">
            <a:extLst>
              <a:ext uri="{28A0092B-C50C-407E-A947-70E740481C1C}">
                <a14:useLocalDpi xmlns:a14="http://schemas.microsoft.com/office/drawing/2010/main"/>
              </a:ext>
            </a:extLst>
          </a:blip>
          <a:srcRect l="-56951" r="-56951"/>
          <a:stretch>
            <a:fillRect/>
          </a:stretch>
        </p:blipFill>
        <p:spPr>
          <a:xfrm>
            <a:off x="-584915" y="1949846"/>
            <a:ext cx="10321154" cy="4400568"/>
          </a:xfrm>
        </p:spPr>
      </p:pic>
    </p:spTree>
    <p:extLst>
      <p:ext uri="{BB962C8B-B14F-4D97-AF65-F5344CB8AC3E}">
        <p14:creationId xmlns:p14="http://schemas.microsoft.com/office/powerpoint/2010/main" val="19729340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slip to scored edge</a:t>
            </a:r>
            <a:endParaRPr lang="en-US" dirty="0"/>
          </a:p>
        </p:txBody>
      </p:sp>
      <p:pic>
        <p:nvPicPr>
          <p:cNvPr id="4" name="Content Placeholder 3" descr="09-slip-all-contact-points.jpg"/>
          <p:cNvPicPr>
            <a:picLocks noGrp="1" noChangeAspect="1"/>
          </p:cNvPicPr>
          <p:nvPr>
            <p:ph idx="1"/>
          </p:nvPr>
        </p:nvPicPr>
        <p:blipFill>
          <a:blip r:embed="rId2" cstate="email">
            <a:extLst>
              <a:ext uri="{28A0092B-C50C-407E-A947-70E740481C1C}">
                <a14:useLocalDpi xmlns:a14="http://schemas.microsoft.com/office/drawing/2010/main"/>
              </a:ext>
            </a:extLst>
          </a:blip>
          <a:srcRect l="-51556" r="-51556"/>
          <a:stretch>
            <a:fillRect/>
          </a:stretch>
        </p:blipFill>
        <p:spPr>
          <a:xfrm>
            <a:off x="-393482" y="2075065"/>
            <a:ext cx="10157968" cy="4330991"/>
          </a:xfrm>
        </p:spPr>
      </p:pic>
      <p:sp>
        <p:nvSpPr>
          <p:cNvPr id="5" name="TextBox 4"/>
          <p:cNvSpPr txBox="1"/>
          <p:nvPr/>
        </p:nvSpPr>
        <p:spPr>
          <a:xfrm>
            <a:off x="5741269" y="4847781"/>
            <a:ext cx="3402731" cy="1200329"/>
          </a:xfrm>
          <a:prstGeom prst="rect">
            <a:avLst/>
          </a:prstGeom>
          <a:noFill/>
        </p:spPr>
        <p:txBody>
          <a:bodyPr wrap="square" rtlCol="0">
            <a:spAutoFit/>
          </a:bodyPr>
          <a:lstStyle/>
          <a:p>
            <a:r>
              <a:rPr lang="en-US" dirty="0" smtClean="0"/>
              <a:t>Note: This artist is using water and a brush instead of slip. You can use slip and your finger instead, too. </a:t>
            </a:r>
            <a:endParaRPr lang="en-US" dirty="0"/>
          </a:p>
        </p:txBody>
      </p:sp>
    </p:spTree>
    <p:extLst>
      <p:ext uri="{BB962C8B-B14F-4D97-AF65-F5344CB8AC3E}">
        <p14:creationId xmlns:p14="http://schemas.microsoft.com/office/powerpoint/2010/main" val="9027905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edges together </a:t>
            </a:r>
            <a:endParaRPr lang="en-US" dirty="0"/>
          </a:p>
        </p:txBody>
      </p:sp>
      <p:pic>
        <p:nvPicPr>
          <p:cNvPr id="4" name="Content Placeholder 3" descr="10-shape-back-of-shoe.jpg"/>
          <p:cNvPicPr>
            <a:picLocks noGrp="1" noChangeAspect="1"/>
          </p:cNvPicPr>
          <p:nvPr>
            <p:ph idx="1"/>
          </p:nvPr>
        </p:nvPicPr>
        <p:blipFill>
          <a:blip r:embed="rId2" cstate="email">
            <a:extLst>
              <a:ext uri="{28A0092B-C50C-407E-A947-70E740481C1C}">
                <a14:useLocalDpi xmlns:a14="http://schemas.microsoft.com/office/drawing/2010/main"/>
              </a:ext>
            </a:extLst>
          </a:blip>
          <a:srcRect l="-56482" r="-56482"/>
          <a:stretch>
            <a:fillRect/>
          </a:stretch>
        </p:blipFill>
        <p:spPr>
          <a:xfrm>
            <a:off x="-988114" y="1717296"/>
            <a:ext cx="10132114" cy="4319968"/>
          </a:xfrm>
        </p:spPr>
      </p:pic>
      <p:sp>
        <p:nvSpPr>
          <p:cNvPr id="5" name="TextBox 4"/>
          <p:cNvSpPr txBox="1"/>
          <p:nvPr/>
        </p:nvSpPr>
        <p:spPr>
          <a:xfrm>
            <a:off x="6885946" y="2558054"/>
            <a:ext cx="1931642" cy="1477328"/>
          </a:xfrm>
          <a:prstGeom prst="rect">
            <a:avLst/>
          </a:prstGeom>
          <a:noFill/>
        </p:spPr>
        <p:txBody>
          <a:bodyPr wrap="square" rtlCol="0">
            <a:spAutoFit/>
          </a:bodyPr>
          <a:lstStyle/>
          <a:p>
            <a:r>
              <a:rPr lang="en-US" dirty="0" smtClean="0"/>
              <a:t>Squeeze together scored and slipped edges and wiggle a little; they should ooze </a:t>
            </a:r>
            <a:endParaRPr lang="en-US" dirty="0"/>
          </a:p>
        </p:txBody>
      </p:sp>
    </p:spTree>
    <p:extLst>
      <p:ext uri="{BB962C8B-B14F-4D97-AF65-F5344CB8AC3E}">
        <p14:creationId xmlns:p14="http://schemas.microsoft.com/office/powerpoint/2010/main" val="2076275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lstStyle/>
          <a:p>
            <a:r>
              <a:rPr lang="en-US" dirty="0" smtClean="0"/>
              <a:t>You will create two different shoes from ceramic clay (they will be finished with acrylic paint). </a:t>
            </a:r>
          </a:p>
          <a:p>
            <a:r>
              <a:rPr lang="en-US" dirty="0" smtClean="0"/>
              <a:t>The first shoe will be an exact replica of an actual shoe (it will look like its real). The second will be based on the form of the original shoe, but you will transform it so it is more abstract/imaginative. </a:t>
            </a:r>
            <a:endParaRPr lang="en-US" dirty="0"/>
          </a:p>
        </p:txBody>
      </p:sp>
    </p:spTree>
    <p:extLst>
      <p:ext uri="{BB962C8B-B14F-4D97-AF65-F5344CB8AC3E}">
        <p14:creationId xmlns:p14="http://schemas.microsoft.com/office/powerpoint/2010/main" val="22003999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creases and adhere smoothly</a:t>
            </a:r>
            <a:endParaRPr lang="en-US" dirty="0"/>
          </a:p>
        </p:txBody>
      </p:sp>
      <p:pic>
        <p:nvPicPr>
          <p:cNvPr id="4" name="Content Placeholder 3" descr="11-attach-back-to-sole.jpg"/>
          <p:cNvPicPr>
            <a:picLocks noGrp="1" noChangeAspect="1"/>
          </p:cNvPicPr>
          <p:nvPr>
            <p:ph idx="1"/>
          </p:nvPr>
        </p:nvPicPr>
        <p:blipFill>
          <a:blip r:embed="rId2" cstate="email">
            <a:extLst>
              <a:ext uri="{28A0092B-C50C-407E-A947-70E740481C1C}">
                <a14:useLocalDpi xmlns:a14="http://schemas.microsoft.com/office/drawing/2010/main"/>
              </a:ext>
            </a:extLst>
          </a:blip>
          <a:srcRect l="-53198" r="-53198"/>
          <a:stretch>
            <a:fillRect/>
          </a:stretch>
        </p:blipFill>
        <p:spPr>
          <a:xfrm>
            <a:off x="-333360" y="2003512"/>
            <a:ext cx="10132114" cy="4319968"/>
          </a:xfrm>
        </p:spPr>
      </p:pic>
    </p:spTree>
    <p:extLst>
      <p:ext uri="{BB962C8B-B14F-4D97-AF65-F5344CB8AC3E}">
        <p14:creationId xmlns:p14="http://schemas.microsoft.com/office/powerpoint/2010/main" val="18916875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coil to the inside</a:t>
            </a:r>
            <a:endParaRPr lang="en-US" dirty="0"/>
          </a:p>
        </p:txBody>
      </p:sp>
      <p:pic>
        <p:nvPicPr>
          <p:cNvPr id="4" name="Content Placeholder 3" descr="12-reenforce-with-coil.jpg"/>
          <p:cNvPicPr>
            <a:picLocks noGrp="1" noChangeAspect="1"/>
          </p:cNvPicPr>
          <p:nvPr>
            <p:ph idx="1"/>
          </p:nvPr>
        </p:nvPicPr>
        <p:blipFill>
          <a:blip r:embed="rId2" cstate="email">
            <a:extLst>
              <a:ext uri="{28A0092B-C50C-407E-A947-70E740481C1C}">
                <a14:useLocalDpi xmlns:a14="http://schemas.microsoft.com/office/drawing/2010/main"/>
              </a:ext>
            </a:extLst>
          </a:blip>
          <a:srcRect l="-61642" r="-61642"/>
          <a:stretch>
            <a:fillRect/>
          </a:stretch>
        </p:blipFill>
        <p:spPr>
          <a:xfrm>
            <a:off x="-456208" y="2057176"/>
            <a:ext cx="10530935" cy="4490011"/>
          </a:xfrm>
        </p:spPr>
      </p:pic>
    </p:spTree>
    <p:extLst>
      <p:ext uri="{BB962C8B-B14F-4D97-AF65-F5344CB8AC3E}">
        <p14:creationId xmlns:p14="http://schemas.microsoft.com/office/powerpoint/2010/main" val="27072277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 the coil with the rest of the clay…</a:t>
            </a:r>
            <a:endParaRPr lang="en-US" dirty="0"/>
          </a:p>
        </p:txBody>
      </p:sp>
      <p:pic>
        <p:nvPicPr>
          <p:cNvPr id="4" name="Content Placeholder 3" descr="13-blend-coil-in.jpg"/>
          <p:cNvPicPr>
            <a:picLocks noGrp="1" noChangeAspect="1"/>
          </p:cNvPicPr>
          <p:nvPr>
            <p:ph idx="1"/>
          </p:nvPr>
        </p:nvPicPr>
        <p:blipFill>
          <a:blip r:embed="rId2" cstate="email">
            <a:extLst>
              <a:ext uri="{28A0092B-C50C-407E-A947-70E740481C1C}">
                <a14:useLocalDpi xmlns:a14="http://schemas.microsoft.com/office/drawing/2010/main"/>
              </a:ext>
            </a:extLst>
          </a:blip>
          <a:srcRect l="-58124" r="-58124"/>
          <a:stretch>
            <a:fillRect/>
          </a:stretch>
        </p:blipFill>
        <p:spPr>
          <a:xfrm>
            <a:off x="-1166112" y="1788850"/>
            <a:ext cx="11244182" cy="4794114"/>
          </a:xfrm>
        </p:spPr>
      </p:pic>
    </p:spTree>
    <p:extLst>
      <p:ext uri="{BB962C8B-B14F-4D97-AF65-F5344CB8AC3E}">
        <p14:creationId xmlns:p14="http://schemas.microsoft.com/office/powerpoint/2010/main" val="29947920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smooth down.</a:t>
            </a:r>
            <a:endParaRPr lang="en-US" dirty="0"/>
          </a:p>
        </p:txBody>
      </p:sp>
      <p:pic>
        <p:nvPicPr>
          <p:cNvPr id="4" name="Content Placeholder 3" descr="14-smooth-coil-area.jpg"/>
          <p:cNvPicPr>
            <a:picLocks noGrp="1" noChangeAspect="1"/>
          </p:cNvPicPr>
          <p:nvPr>
            <p:ph idx="1"/>
          </p:nvPr>
        </p:nvPicPr>
        <p:blipFill>
          <a:blip r:embed="rId2" cstate="email">
            <a:extLst>
              <a:ext uri="{28A0092B-C50C-407E-A947-70E740481C1C}">
                <a14:useLocalDpi xmlns:a14="http://schemas.microsoft.com/office/drawing/2010/main"/>
              </a:ext>
            </a:extLst>
          </a:blip>
          <a:srcRect l="-61876" r="-61876"/>
          <a:stretch>
            <a:fillRect/>
          </a:stretch>
        </p:blipFill>
        <p:spPr>
          <a:xfrm>
            <a:off x="-697538" y="1914068"/>
            <a:ext cx="10589229" cy="4514866"/>
          </a:xfrm>
        </p:spPr>
      </p:pic>
    </p:spTree>
    <p:extLst>
      <p:ext uri="{BB962C8B-B14F-4D97-AF65-F5344CB8AC3E}">
        <p14:creationId xmlns:p14="http://schemas.microsoft.com/office/powerpoint/2010/main" val="13397305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details</a:t>
            </a:r>
            <a:endParaRPr lang="en-US" dirty="0"/>
          </a:p>
        </p:txBody>
      </p:sp>
      <p:sp>
        <p:nvSpPr>
          <p:cNvPr id="3" name="Content Placeholder 2"/>
          <p:cNvSpPr>
            <a:spLocks noGrp="1"/>
          </p:cNvSpPr>
          <p:nvPr>
            <p:ph idx="1"/>
          </p:nvPr>
        </p:nvSpPr>
        <p:spPr>
          <a:xfrm>
            <a:off x="739775" y="2593831"/>
            <a:ext cx="7662864" cy="4096463"/>
          </a:xfrm>
        </p:spPr>
        <p:txBody>
          <a:bodyPr>
            <a:normAutofit fontScale="77500" lnSpcReduction="20000"/>
          </a:bodyPr>
          <a:lstStyle/>
          <a:p>
            <a:r>
              <a:rPr lang="en-US" dirty="0" smtClean="0"/>
              <a:t>At this point, the main structure of the shoe will be in tact. </a:t>
            </a:r>
          </a:p>
          <a:p>
            <a:r>
              <a:rPr lang="en-US" dirty="0" smtClean="0"/>
              <a:t>You can now utilize both additive and subtractive methods in the detail work on your shoe. </a:t>
            </a:r>
          </a:p>
          <a:p>
            <a:r>
              <a:rPr lang="en-US" b="1" u="sng" dirty="0" smtClean="0"/>
              <a:t>Additive</a:t>
            </a:r>
            <a:r>
              <a:rPr lang="en-US" dirty="0" smtClean="0"/>
              <a:t>- Adding something onto a sculpture (adding coils, additional slabs etc.) </a:t>
            </a:r>
            <a:r>
              <a:rPr lang="en-US" dirty="0" smtClean="0">
                <a:solidFill>
                  <a:srgbClr val="FF0000"/>
                </a:solidFill>
              </a:rPr>
              <a:t>Make sure to slip and score everything before adding on; no clay thicker than a quarter inch. </a:t>
            </a:r>
          </a:p>
          <a:p>
            <a:r>
              <a:rPr lang="en-US" b="1" u="sng" dirty="0" smtClean="0"/>
              <a:t>Subtractive</a:t>
            </a:r>
            <a:r>
              <a:rPr lang="en-US" dirty="0" smtClean="0"/>
              <a:t>- Taking something away from the sculpture (carving, etching texture, impressing texture etc.) </a:t>
            </a:r>
            <a:r>
              <a:rPr lang="en-US" dirty="0" smtClean="0">
                <a:solidFill>
                  <a:srgbClr val="FF0000"/>
                </a:solidFill>
              </a:rPr>
              <a:t>Support the clay at all times as you are working into your sculpture. The clay is fragile and you don’t want the sculpture to collapse.  </a:t>
            </a:r>
          </a:p>
          <a:p>
            <a:r>
              <a:rPr lang="en-US" dirty="0" smtClean="0">
                <a:solidFill>
                  <a:schemeClr val="bg2">
                    <a:lumMod val="50000"/>
                  </a:schemeClr>
                </a:solidFill>
              </a:rPr>
              <a:t>Try to keep the clay at the same stage as you are working on it. You want the clay to dry at the same rate (remember that clay shrinks as it dries). This will minimize cracking and breakage. </a:t>
            </a:r>
          </a:p>
        </p:txBody>
      </p:sp>
    </p:spTree>
    <p:extLst>
      <p:ext uri="{BB962C8B-B14F-4D97-AF65-F5344CB8AC3E}">
        <p14:creationId xmlns:p14="http://schemas.microsoft.com/office/powerpoint/2010/main" val="15086501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decorate-shoes.jpg"/>
          <p:cNvPicPr>
            <a:picLocks noGrp="1" noChangeAspect="1"/>
          </p:cNvPicPr>
          <p:nvPr>
            <p:ph idx="1"/>
          </p:nvPr>
        </p:nvPicPr>
        <p:blipFill>
          <a:blip r:embed="rId2" cstate="email">
            <a:extLst>
              <a:ext uri="{28A0092B-C50C-407E-A947-70E740481C1C}">
                <a14:useLocalDpi xmlns:a14="http://schemas.microsoft.com/office/drawing/2010/main"/>
              </a:ext>
            </a:extLst>
          </a:blip>
          <a:srcRect l="-57889" r="-57889"/>
          <a:stretch>
            <a:fillRect/>
          </a:stretch>
        </p:blipFill>
        <p:spPr>
          <a:xfrm>
            <a:off x="-1442266" y="1878292"/>
            <a:ext cx="9754511" cy="4158972"/>
          </a:xfrm>
        </p:spPr>
      </p:pic>
      <p:sp>
        <p:nvSpPr>
          <p:cNvPr id="5" name="TextBox 4"/>
          <p:cNvSpPr txBox="1"/>
          <p:nvPr/>
        </p:nvSpPr>
        <p:spPr>
          <a:xfrm>
            <a:off x="5991667" y="2486500"/>
            <a:ext cx="2937706" cy="1200329"/>
          </a:xfrm>
          <a:prstGeom prst="rect">
            <a:avLst/>
          </a:prstGeom>
          <a:noFill/>
        </p:spPr>
        <p:txBody>
          <a:bodyPr wrap="square" rtlCol="0">
            <a:spAutoFit/>
          </a:bodyPr>
          <a:lstStyle/>
          <a:p>
            <a:r>
              <a:rPr lang="en-US" dirty="0" smtClean="0"/>
              <a:t>These leaves were constructed separately and added on to the shoe that had been constructed. </a:t>
            </a:r>
            <a:endParaRPr lang="en-US" dirty="0"/>
          </a:p>
        </p:txBody>
      </p:sp>
    </p:spTree>
    <p:extLst>
      <p:ext uri="{BB962C8B-B14F-4D97-AF65-F5344CB8AC3E}">
        <p14:creationId xmlns:p14="http://schemas.microsoft.com/office/powerpoint/2010/main" val="35119524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Bisque Fire</a:t>
            </a:r>
            <a:endParaRPr lang="en-US" dirty="0"/>
          </a:p>
        </p:txBody>
      </p:sp>
      <p:sp>
        <p:nvSpPr>
          <p:cNvPr id="3" name="Content Placeholder 2"/>
          <p:cNvSpPr>
            <a:spLocks noGrp="1"/>
          </p:cNvSpPr>
          <p:nvPr>
            <p:ph idx="1"/>
          </p:nvPr>
        </p:nvSpPr>
        <p:spPr/>
        <p:txBody>
          <a:bodyPr/>
          <a:lstStyle/>
          <a:p>
            <a:r>
              <a:rPr lang="en-US" dirty="0" smtClean="0"/>
              <a:t>When all the moisture is removed from the clay (it has dried out uncovered for a couple days) it will become cold and turn light gray. This means it is ready for the kiln. </a:t>
            </a:r>
          </a:p>
          <a:p>
            <a:r>
              <a:rPr lang="en-US" dirty="0" smtClean="0"/>
              <a:t>Your work will be fired in the kiln (we may not get to it right away) and returned to you. </a:t>
            </a:r>
          </a:p>
          <a:p>
            <a:r>
              <a:rPr lang="en-US" dirty="0" smtClean="0"/>
              <a:t>Now, it is ready to paint. </a:t>
            </a:r>
            <a:endParaRPr lang="en-US" dirty="0"/>
          </a:p>
        </p:txBody>
      </p:sp>
    </p:spTree>
    <p:extLst>
      <p:ext uri="{BB962C8B-B14F-4D97-AF65-F5344CB8AC3E}">
        <p14:creationId xmlns:p14="http://schemas.microsoft.com/office/powerpoint/2010/main" val="8241478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41" y="345141"/>
            <a:ext cx="9340741" cy="1143000"/>
          </a:xfrm>
        </p:spPr>
        <p:txBody>
          <a:bodyPr/>
          <a:lstStyle/>
          <a:p>
            <a:r>
              <a:rPr lang="en-US" dirty="0" smtClean="0"/>
              <a:t>After Bisque Fire (clay turns white)</a:t>
            </a:r>
            <a:endParaRPr lang="en-US" dirty="0"/>
          </a:p>
        </p:txBody>
      </p:sp>
      <p:pic>
        <p:nvPicPr>
          <p:cNvPr id="4" name="Content Placeholder 3" descr="c731f526a19e691f4917f096d1401652.jpg"/>
          <p:cNvPicPr>
            <a:picLocks noGrp="1" noChangeAspect="1"/>
          </p:cNvPicPr>
          <p:nvPr>
            <p:ph idx="1"/>
          </p:nvPr>
        </p:nvPicPr>
        <p:blipFill>
          <a:blip r:embed="rId2" cstate="email">
            <a:extLst>
              <a:ext uri="{28A0092B-C50C-407E-A947-70E740481C1C}">
                <a14:useLocalDpi xmlns:a14="http://schemas.microsoft.com/office/drawing/2010/main"/>
              </a:ext>
            </a:extLst>
          </a:blip>
          <a:srcRect l="-37953" r="-37953"/>
          <a:stretch>
            <a:fillRect/>
          </a:stretch>
        </p:blipFill>
        <p:spPr/>
      </p:pic>
    </p:spTree>
    <p:extLst>
      <p:ext uri="{BB962C8B-B14F-4D97-AF65-F5344CB8AC3E}">
        <p14:creationId xmlns:p14="http://schemas.microsoft.com/office/powerpoint/2010/main" val="39088862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your work- Acrylic</a:t>
            </a:r>
            <a:endParaRPr lang="en-US" dirty="0"/>
          </a:p>
        </p:txBody>
      </p:sp>
      <p:sp>
        <p:nvSpPr>
          <p:cNvPr id="3" name="Content Placeholder 2"/>
          <p:cNvSpPr>
            <a:spLocks noGrp="1"/>
          </p:cNvSpPr>
          <p:nvPr>
            <p:ph idx="1"/>
          </p:nvPr>
        </p:nvSpPr>
        <p:spPr>
          <a:xfrm>
            <a:off x="739775" y="2770094"/>
            <a:ext cx="7662864" cy="3544543"/>
          </a:xfrm>
        </p:spPr>
        <p:txBody>
          <a:bodyPr>
            <a:normAutofit fontScale="92500" lnSpcReduction="20000"/>
          </a:bodyPr>
          <a:lstStyle/>
          <a:p>
            <a:r>
              <a:rPr lang="en-US" dirty="0" smtClean="0"/>
              <a:t>Try to mix the colors on your shoe EXACTLY as they appear, or as close as you can make them by mixing. Remember to add a little water to the acrylic so it flows better. </a:t>
            </a:r>
          </a:p>
          <a:p>
            <a:r>
              <a:rPr lang="en-US" dirty="0" smtClean="0"/>
              <a:t>Paint neatly and “within the lines.” </a:t>
            </a:r>
          </a:p>
          <a:p>
            <a:r>
              <a:rPr lang="en-US" dirty="0" smtClean="0"/>
              <a:t>You can add a “distressed” effect by watering down a brown/gray/white paint and applying it over the dry paint colors to make the shoe look dirty. </a:t>
            </a:r>
          </a:p>
          <a:p>
            <a:r>
              <a:rPr lang="en-US" dirty="0" smtClean="0"/>
              <a:t>Pay attention to all those little details- that’s what’s going to make your shoe really look special and fool people into thinking that it is a real shoe! </a:t>
            </a:r>
            <a:endParaRPr lang="en-US" dirty="0"/>
          </a:p>
        </p:txBody>
      </p:sp>
    </p:spTree>
    <p:extLst>
      <p:ext uri="{BB962C8B-B14F-4D97-AF65-F5344CB8AC3E}">
        <p14:creationId xmlns:p14="http://schemas.microsoft.com/office/powerpoint/2010/main" val="27196537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b(Ceramic) - Converse Shoe.jpg"/>
          <p:cNvPicPr>
            <a:picLocks noGrp="1" noChangeAspect="1"/>
          </p:cNvPicPr>
          <p:nvPr>
            <p:ph idx="1"/>
          </p:nvPr>
        </p:nvPicPr>
        <p:blipFill>
          <a:blip r:embed="rId2" cstate="email">
            <a:extLst>
              <a:ext uri="{28A0092B-C50C-407E-A947-70E740481C1C}">
                <a14:useLocalDpi xmlns:a14="http://schemas.microsoft.com/office/drawing/2010/main"/>
              </a:ext>
            </a:extLst>
          </a:blip>
          <a:srcRect l="-28180" r="-28180"/>
          <a:stretch>
            <a:fillRect/>
          </a:stretch>
        </p:blipFill>
        <p:spPr>
          <a:xfrm>
            <a:off x="-298079" y="2021399"/>
            <a:ext cx="10027464" cy="4275349"/>
          </a:xfrm>
        </p:spPr>
      </p:pic>
    </p:spTree>
    <p:extLst>
      <p:ext uri="{BB962C8B-B14F-4D97-AF65-F5344CB8AC3E}">
        <p14:creationId xmlns:p14="http://schemas.microsoft.com/office/powerpoint/2010/main" val="5450178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Shoe: Realistic</a:t>
            </a:r>
            <a:endParaRPr lang="en-US" dirty="0"/>
          </a:p>
        </p:txBody>
      </p:sp>
      <p:pic>
        <p:nvPicPr>
          <p:cNvPr id="4" name="Content Placeholder 3" descr="Web(Ceramic) - Converse Shoe.jpg"/>
          <p:cNvPicPr>
            <a:picLocks noGrp="1" noChangeAspect="1"/>
          </p:cNvPicPr>
          <p:nvPr>
            <p:ph idx="1"/>
          </p:nvPr>
        </p:nvPicPr>
        <p:blipFill>
          <a:blip r:embed="rId2" cstate="email">
            <a:extLst>
              <a:ext uri="{28A0092B-C50C-407E-A947-70E740481C1C}">
                <a14:useLocalDpi xmlns:a14="http://schemas.microsoft.com/office/drawing/2010/main"/>
              </a:ext>
            </a:extLst>
          </a:blip>
          <a:srcRect l="-28180" r="-28180"/>
          <a:stretch>
            <a:fillRect/>
          </a:stretch>
        </p:blipFill>
        <p:spPr/>
      </p:pic>
    </p:spTree>
    <p:extLst>
      <p:ext uri="{BB962C8B-B14F-4D97-AF65-F5344CB8AC3E}">
        <p14:creationId xmlns:p14="http://schemas.microsoft.com/office/powerpoint/2010/main" val="14700592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udent-work-2012-037.jpg"/>
          <p:cNvPicPr>
            <a:picLocks noGrp="1" noChangeAspect="1"/>
          </p:cNvPicPr>
          <p:nvPr>
            <p:ph idx="1"/>
          </p:nvPr>
        </p:nvPicPr>
        <p:blipFill>
          <a:blip r:embed="rId2" cstate="email">
            <a:extLst>
              <a:ext uri="{28A0092B-C50C-407E-A947-70E740481C1C}">
                <a14:useLocalDpi xmlns:a14="http://schemas.microsoft.com/office/drawing/2010/main"/>
              </a:ext>
            </a:extLst>
          </a:blip>
          <a:srcRect l="-37953" r="-37953"/>
          <a:stretch>
            <a:fillRect/>
          </a:stretch>
        </p:blipFill>
        <p:spPr>
          <a:xfrm>
            <a:off x="-853868" y="1488142"/>
            <a:ext cx="11529910" cy="4915938"/>
          </a:xfrm>
        </p:spPr>
      </p:pic>
    </p:spTree>
    <p:extLst>
      <p:ext uri="{BB962C8B-B14F-4D97-AF65-F5344CB8AC3E}">
        <p14:creationId xmlns:p14="http://schemas.microsoft.com/office/powerpoint/2010/main" val="34180122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18446135125db2b7aa375a1dde765e0.jpg"/>
          <p:cNvPicPr>
            <a:picLocks noGrp="1" noChangeAspect="1"/>
          </p:cNvPicPr>
          <p:nvPr>
            <p:ph idx="1"/>
          </p:nvPr>
        </p:nvPicPr>
        <p:blipFill>
          <a:blip r:embed="rId2" cstate="email">
            <a:extLst>
              <a:ext uri="{28A0092B-C50C-407E-A947-70E740481C1C}">
                <a14:useLocalDpi xmlns:a14="http://schemas.microsoft.com/office/drawing/2010/main"/>
              </a:ext>
            </a:extLst>
          </a:blip>
          <a:srcRect l="-125906" r="-125906"/>
          <a:stretch>
            <a:fillRect/>
          </a:stretch>
        </p:blipFill>
        <p:spPr>
          <a:xfrm>
            <a:off x="-645545" y="1488141"/>
            <a:ext cx="10965083" cy="4675116"/>
          </a:xfrm>
        </p:spPr>
      </p:pic>
    </p:spTree>
    <p:extLst>
      <p:ext uri="{BB962C8B-B14F-4D97-AF65-F5344CB8AC3E}">
        <p14:creationId xmlns:p14="http://schemas.microsoft.com/office/powerpoint/2010/main" val="14238133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Sturdy construction of clay; form replicates the chosen shoe</a:t>
            </a:r>
          </a:p>
          <a:p>
            <a:r>
              <a:rPr lang="en-US" dirty="0" smtClean="0"/>
              <a:t>All edges “flow” together and are attached seamlessly (score and slip marks do not show; seams do not show)</a:t>
            </a:r>
          </a:p>
          <a:p>
            <a:r>
              <a:rPr lang="en-US" dirty="0" smtClean="0"/>
              <a:t>Clay is smooth (consistently thickness of surface; not bumpy) unless intentional texture has been created there; no rough bits left over</a:t>
            </a:r>
          </a:p>
          <a:p>
            <a:r>
              <a:rPr lang="en-US" dirty="0" smtClean="0"/>
              <a:t>Paint is applied to the surface to replicate the color and texture as accurately as possible</a:t>
            </a:r>
          </a:p>
          <a:p>
            <a:r>
              <a:rPr lang="en-US" dirty="0" smtClean="0"/>
              <a:t>Good work habits, good use of time, attention to detail and care/pride in work</a:t>
            </a:r>
            <a:endParaRPr lang="en-US" dirty="0"/>
          </a:p>
        </p:txBody>
      </p:sp>
    </p:spTree>
    <p:extLst>
      <p:ext uri="{BB962C8B-B14F-4D97-AF65-F5344CB8AC3E}">
        <p14:creationId xmlns:p14="http://schemas.microsoft.com/office/powerpoint/2010/main" val="381618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#1 Due Date Information and 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March 3</a:t>
            </a:r>
            <a:r>
              <a:rPr lang="en-US" baseline="30000" dirty="0" smtClean="0"/>
              <a:t>rd</a:t>
            </a:r>
            <a:r>
              <a:rPr lang="en-US" dirty="0" smtClean="0"/>
              <a:t>- Intro project and make sketches</a:t>
            </a:r>
          </a:p>
          <a:p>
            <a:r>
              <a:rPr lang="en-US" dirty="0" smtClean="0"/>
              <a:t>March 7</a:t>
            </a:r>
            <a:r>
              <a:rPr lang="en-US" baseline="30000" dirty="0" smtClean="0"/>
              <a:t>th</a:t>
            </a:r>
            <a:r>
              <a:rPr lang="en-US" dirty="0" smtClean="0"/>
              <a:t>, 9</a:t>
            </a:r>
            <a:r>
              <a:rPr lang="en-US" baseline="30000" dirty="0" smtClean="0"/>
              <a:t>th</a:t>
            </a:r>
            <a:r>
              <a:rPr lang="en-US" dirty="0"/>
              <a:t> </a:t>
            </a:r>
            <a:r>
              <a:rPr lang="en-US" dirty="0" smtClean="0"/>
              <a:t>and 14</a:t>
            </a:r>
            <a:r>
              <a:rPr lang="en-US" baseline="30000" dirty="0" smtClean="0"/>
              <a:t>th</a:t>
            </a:r>
            <a:r>
              <a:rPr lang="en-US" dirty="0" smtClean="0"/>
              <a:t>- Working in wet clay and assembling shoe </a:t>
            </a:r>
          </a:p>
          <a:p>
            <a:r>
              <a:rPr lang="en-US" dirty="0" smtClean="0"/>
              <a:t>Bisque fire- ??? Depends on the kiln schedule; if you have “down time” go on to sketching and planning for shoe #2</a:t>
            </a:r>
          </a:p>
          <a:p>
            <a:r>
              <a:rPr lang="en-US" dirty="0" smtClean="0"/>
              <a:t>March ?, 14</a:t>
            </a:r>
            <a:r>
              <a:rPr lang="en-US" baseline="30000" dirty="0" smtClean="0"/>
              <a:t>th</a:t>
            </a:r>
            <a:r>
              <a:rPr lang="en-US" dirty="0" smtClean="0"/>
              <a:t> and 16</a:t>
            </a:r>
            <a:r>
              <a:rPr lang="en-US" baseline="30000" dirty="0" smtClean="0"/>
              <a:t>th</a:t>
            </a:r>
            <a:r>
              <a:rPr lang="en-US" dirty="0" smtClean="0"/>
              <a:t>- Finishing with paint</a:t>
            </a:r>
          </a:p>
          <a:p>
            <a:r>
              <a:rPr lang="en-US" b="1" dirty="0" smtClean="0"/>
              <a:t>Shoe #1 due Wednesday March 23</a:t>
            </a:r>
            <a:r>
              <a:rPr lang="en-US" b="1" baseline="30000" dirty="0" smtClean="0"/>
              <a:t>rd</a:t>
            </a:r>
            <a:r>
              <a:rPr lang="en-US" b="1" dirty="0" smtClean="0"/>
              <a:t> (This will go on Q3). </a:t>
            </a:r>
            <a:endParaRPr lang="en-US" b="1" dirty="0"/>
          </a:p>
        </p:txBody>
      </p:sp>
    </p:spTree>
    <p:extLst>
      <p:ext uri="{BB962C8B-B14F-4D97-AF65-F5344CB8AC3E}">
        <p14:creationId xmlns:p14="http://schemas.microsoft.com/office/powerpoint/2010/main" val="15297423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#2: The first shoe transformed</a:t>
            </a:r>
            <a:endParaRPr lang="en-US" dirty="0"/>
          </a:p>
        </p:txBody>
      </p:sp>
      <p:sp>
        <p:nvSpPr>
          <p:cNvPr id="3" name="Content Placeholder 2"/>
          <p:cNvSpPr>
            <a:spLocks noGrp="1"/>
          </p:cNvSpPr>
          <p:nvPr>
            <p:ph idx="1"/>
          </p:nvPr>
        </p:nvSpPr>
        <p:spPr>
          <a:xfrm>
            <a:off x="739775" y="2770094"/>
            <a:ext cx="7662864" cy="4087906"/>
          </a:xfrm>
        </p:spPr>
        <p:txBody>
          <a:bodyPr>
            <a:normAutofit fontScale="77500" lnSpcReduction="20000"/>
          </a:bodyPr>
          <a:lstStyle/>
          <a:p>
            <a:r>
              <a:rPr lang="en-US" dirty="0" smtClean="0"/>
              <a:t>For the second shoe, you will be using the same ceramic techniques and approach and finishing your work in acrylic paint. </a:t>
            </a:r>
          </a:p>
          <a:p>
            <a:r>
              <a:rPr lang="en-US" dirty="0" smtClean="0"/>
              <a:t>The second shoe will be based off the first shoe (the connection should be obvious) but you will take more artistic license and creativity in the shoe; you will have more creative freedom and the opportunity to problem-solve as you make the shoe. </a:t>
            </a:r>
          </a:p>
          <a:p>
            <a:r>
              <a:rPr lang="en-US" dirty="0" smtClean="0"/>
              <a:t>Some of you will transform the form, some of you will transform the surface, some of you will transform the form </a:t>
            </a:r>
            <a:r>
              <a:rPr lang="en-US" i="1" dirty="0" smtClean="0"/>
              <a:t>and</a:t>
            </a:r>
            <a:r>
              <a:rPr lang="en-US" dirty="0" smtClean="0"/>
              <a:t> the surface. </a:t>
            </a:r>
          </a:p>
          <a:p>
            <a:r>
              <a:rPr lang="en-US" dirty="0" smtClean="0"/>
              <a:t>The second shoe is easier because you don’t have to get things looking 100% realistic, but also harder because you don’t have a clear model/template to follow. Figure out your approach (slab construction etc.)</a:t>
            </a:r>
          </a:p>
          <a:p>
            <a:r>
              <a:rPr lang="en-US" dirty="0" smtClean="0"/>
              <a:t>Begin with a clear idea (sketch/plan so you know exactly what you’re doing before you go into clay)</a:t>
            </a:r>
            <a:endParaRPr lang="en-US" dirty="0"/>
          </a:p>
        </p:txBody>
      </p:sp>
    </p:spTree>
    <p:extLst>
      <p:ext uri="{BB962C8B-B14F-4D97-AF65-F5344CB8AC3E}">
        <p14:creationId xmlns:p14="http://schemas.microsoft.com/office/powerpoint/2010/main" val="29034016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#2 examples</a:t>
            </a:r>
            <a:endParaRPr lang="en-US" dirty="0"/>
          </a:p>
        </p:txBody>
      </p:sp>
      <p:pic>
        <p:nvPicPr>
          <p:cNvPr id="4" name="Content Placeholder 3" descr="img-2.jpg"/>
          <p:cNvPicPr>
            <a:picLocks noGrp="1" noChangeAspect="1"/>
          </p:cNvPicPr>
          <p:nvPr>
            <p:ph idx="1"/>
          </p:nvPr>
        </p:nvPicPr>
        <p:blipFill>
          <a:blip r:embed="rId2" cstate="email">
            <a:extLst>
              <a:ext uri="{28A0092B-C50C-407E-A947-70E740481C1C}">
                <a14:useLocalDpi xmlns:a14="http://schemas.microsoft.com/office/drawing/2010/main"/>
              </a:ext>
            </a:extLst>
          </a:blip>
          <a:srcRect l="-39908" r="-39908"/>
          <a:stretch>
            <a:fillRect/>
          </a:stretch>
        </p:blipFill>
        <p:spPr>
          <a:xfrm>
            <a:off x="-697537" y="1878291"/>
            <a:ext cx="10834111" cy="4619275"/>
          </a:xfrm>
        </p:spPr>
      </p:pic>
    </p:spTree>
    <p:extLst>
      <p:ext uri="{BB962C8B-B14F-4D97-AF65-F5344CB8AC3E}">
        <p14:creationId xmlns:p14="http://schemas.microsoft.com/office/powerpoint/2010/main" val="9802319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689D6596-BC91-4C11-93E5-7F19DFD7FF61_mw1024_mh1024_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6424" y="735757"/>
            <a:ext cx="5542432" cy="5542432"/>
          </a:xfrm>
          <a:prstGeom prst="rect">
            <a:avLst/>
          </a:prstGeom>
        </p:spPr>
      </p:pic>
    </p:spTree>
    <p:extLst>
      <p:ext uri="{BB962C8B-B14F-4D97-AF65-F5344CB8AC3E}">
        <p14:creationId xmlns:p14="http://schemas.microsoft.com/office/powerpoint/2010/main" val="38205788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8a67ed152e1b616d73414d479d07246.jpg"/>
          <p:cNvPicPr>
            <a:picLocks noGrp="1" noChangeAspect="1"/>
          </p:cNvPicPr>
          <p:nvPr>
            <p:ph idx="1"/>
          </p:nvPr>
        </p:nvPicPr>
        <p:blipFill>
          <a:blip r:embed="rId2" cstate="email">
            <a:extLst>
              <a:ext uri="{28A0092B-C50C-407E-A947-70E740481C1C}">
                <a14:useLocalDpi xmlns:a14="http://schemas.microsoft.com/office/drawing/2010/main"/>
              </a:ext>
            </a:extLst>
          </a:blip>
          <a:srcRect l="-67271" r="-67271"/>
          <a:stretch>
            <a:fillRect/>
          </a:stretch>
        </p:blipFill>
        <p:spPr>
          <a:xfrm>
            <a:off x="-1519963" y="1110834"/>
            <a:ext cx="12649468" cy="5393277"/>
          </a:xfrm>
        </p:spPr>
      </p:pic>
    </p:spTree>
    <p:extLst>
      <p:ext uri="{BB962C8B-B14F-4D97-AF65-F5344CB8AC3E}">
        <p14:creationId xmlns:p14="http://schemas.microsoft.com/office/powerpoint/2010/main" val="21964707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oe5.jpg"/>
          <p:cNvPicPr>
            <a:picLocks noGrp="1" noChangeAspect="1"/>
          </p:cNvPicPr>
          <p:nvPr>
            <p:ph idx="1"/>
          </p:nvPr>
        </p:nvPicPr>
        <p:blipFill>
          <a:blip r:embed="rId2" cstate="email">
            <a:extLst>
              <a:ext uri="{28A0092B-C50C-407E-A947-70E740481C1C}">
                <a14:useLocalDpi xmlns:a14="http://schemas.microsoft.com/office/drawing/2010/main"/>
              </a:ext>
            </a:extLst>
          </a:blip>
          <a:srcRect l="-36748" r="-36748"/>
          <a:stretch>
            <a:fillRect/>
          </a:stretch>
        </p:blipFill>
        <p:spPr>
          <a:xfrm>
            <a:off x="-708956" y="1488141"/>
            <a:ext cx="10669575" cy="4549122"/>
          </a:xfrm>
        </p:spPr>
      </p:pic>
    </p:spTree>
    <p:extLst>
      <p:ext uri="{BB962C8B-B14F-4D97-AF65-F5344CB8AC3E}">
        <p14:creationId xmlns:p14="http://schemas.microsoft.com/office/powerpoint/2010/main" val="19500862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4ba9c0f203a0701f0d8efb510b67df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2899" y="345141"/>
            <a:ext cx="4136877" cy="6267995"/>
          </a:xfrm>
          <a:prstGeom prst="rect">
            <a:avLst/>
          </a:prstGeom>
        </p:spPr>
      </p:pic>
    </p:spTree>
    <p:extLst>
      <p:ext uri="{BB962C8B-B14F-4D97-AF65-F5344CB8AC3E}">
        <p14:creationId xmlns:p14="http://schemas.microsoft.com/office/powerpoint/2010/main" val="3786122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36872_orig.jpg"/>
          <p:cNvPicPr>
            <a:picLocks noGrp="1" noChangeAspect="1"/>
          </p:cNvPicPr>
          <p:nvPr>
            <p:ph idx="1"/>
          </p:nvPr>
        </p:nvPicPr>
        <p:blipFill>
          <a:blip r:embed="rId2" cstate="email">
            <a:extLst>
              <a:ext uri="{28A0092B-C50C-407E-A947-70E740481C1C}">
                <a14:useLocalDpi xmlns:a14="http://schemas.microsoft.com/office/drawing/2010/main"/>
              </a:ext>
            </a:extLst>
          </a:blip>
          <a:srcRect l="-37597" r="-37597"/>
          <a:stretch>
            <a:fillRect/>
          </a:stretch>
        </p:blipFill>
        <p:spPr/>
      </p:pic>
    </p:spTree>
    <p:extLst>
      <p:ext uri="{BB962C8B-B14F-4D97-AF65-F5344CB8AC3E}">
        <p14:creationId xmlns:p14="http://schemas.microsoft.com/office/powerpoint/2010/main" val="86501206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l_214x170.854302931_sh4r.jpg"/>
          <p:cNvPicPr>
            <a:picLocks noGrp="1" noChangeAspect="1"/>
          </p:cNvPicPr>
          <p:nvPr>
            <p:ph idx="1"/>
          </p:nvPr>
        </p:nvPicPr>
        <p:blipFill>
          <a:blip r:embed="rId2" cstate="email">
            <a:extLst>
              <a:ext uri="{28A0092B-C50C-407E-A947-70E740481C1C}">
                <a14:useLocalDpi xmlns:a14="http://schemas.microsoft.com/office/drawing/2010/main"/>
              </a:ext>
            </a:extLst>
          </a:blip>
          <a:srcRect l="-43159" r="-43159"/>
          <a:stretch>
            <a:fillRect/>
          </a:stretch>
        </p:blipFill>
        <p:spPr/>
      </p:pic>
    </p:spTree>
    <p:extLst>
      <p:ext uri="{BB962C8B-B14F-4D97-AF65-F5344CB8AC3E}">
        <p14:creationId xmlns:p14="http://schemas.microsoft.com/office/powerpoint/2010/main" val="39905062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f1d54dcaf1861b800c9adb9046a5a37.jpg"/>
          <p:cNvPicPr>
            <a:picLocks noGrp="1" noChangeAspect="1"/>
          </p:cNvPicPr>
          <p:nvPr>
            <p:ph idx="1"/>
          </p:nvPr>
        </p:nvPicPr>
        <p:blipFill>
          <a:blip r:embed="rId2" cstate="email">
            <a:extLst>
              <a:ext uri="{28A0092B-C50C-407E-A947-70E740481C1C}">
                <a14:useLocalDpi xmlns:a14="http://schemas.microsoft.com/office/drawing/2010/main"/>
              </a:ext>
            </a:extLst>
          </a:blip>
          <a:srcRect l="-67271" r="-67271"/>
          <a:stretch>
            <a:fillRect/>
          </a:stretch>
        </p:blipFill>
        <p:spPr>
          <a:xfrm>
            <a:off x="-925411" y="1488142"/>
            <a:ext cx="11529910" cy="4915938"/>
          </a:xfrm>
        </p:spPr>
      </p:pic>
    </p:spTree>
    <p:extLst>
      <p:ext uri="{BB962C8B-B14F-4D97-AF65-F5344CB8AC3E}">
        <p14:creationId xmlns:p14="http://schemas.microsoft.com/office/powerpoint/2010/main" val="20823173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6d69aacdd13e02efa41ae533f34d5c2.jpg"/>
          <p:cNvPicPr>
            <a:picLocks noGrp="1" noChangeAspect="1"/>
          </p:cNvPicPr>
          <p:nvPr>
            <p:ph idx="1"/>
          </p:nvPr>
        </p:nvPicPr>
        <p:blipFill>
          <a:blip r:embed="rId2" cstate="email">
            <a:extLst>
              <a:ext uri="{28A0092B-C50C-407E-A947-70E740481C1C}">
                <a14:useLocalDpi xmlns:a14="http://schemas.microsoft.com/office/drawing/2010/main"/>
              </a:ext>
            </a:extLst>
          </a:blip>
          <a:srcRect l="-75718" r="-75718"/>
          <a:stretch>
            <a:fillRect/>
          </a:stretch>
        </p:blipFill>
        <p:spPr>
          <a:xfrm>
            <a:off x="-744728" y="1488142"/>
            <a:ext cx="10669575" cy="4549122"/>
          </a:xfrm>
        </p:spPr>
      </p:pic>
    </p:spTree>
    <p:extLst>
      <p:ext uri="{BB962C8B-B14F-4D97-AF65-F5344CB8AC3E}">
        <p14:creationId xmlns:p14="http://schemas.microsoft.com/office/powerpoint/2010/main" val="2342173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3.JPG"/>
          <p:cNvPicPr>
            <a:picLocks noGrp="1" noChangeAspect="1"/>
          </p:cNvPicPr>
          <p:nvPr>
            <p:ph idx="1"/>
          </p:nvPr>
        </p:nvPicPr>
        <p:blipFill>
          <a:blip r:embed="rId2" cstate="email">
            <a:extLst>
              <a:ext uri="{28A0092B-C50C-407E-A947-70E740481C1C}">
                <a14:useLocalDpi xmlns:a14="http://schemas.microsoft.com/office/drawing/2010/main"/>
              </a:ext>
            </a:extLst>
          </a:blip>
          <a:srcRect l="-37953" r="-37953"/>
          <a:stretch>
            <a:fillRect/>
          </a:stretch>
        </p:blipFill>
        <p:spPr/>
      </p:pic>
    </p:spTree>
    <p:extLst>
      <p:ext uri="{BB962C8B-B14F-4D97-AF65-F5344CB8AC3E}">
        <p14:creationId xmlns:p14="http://schemas.microsoft.com/office/powerpoint/2010/main" val="2975307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#1- Good Choices</a:t>
            </a:r>
            <a:endParaRPr lang="en-US" dirty="0"/>
          </a:p>
        </p:txBody>
      </p:sp>
      <p:sp>
        <p:nvSpPr>
          <p:cNvPr id="3" name="Content Placeholder 2"/>
          <p:cNvSpPr>
            <a:spLocks noGrp="1"/>
          </p:cNvSpPr>
          <p:nvPr>
            <p:ph idx="1"/>
          </p:nvPr>
        </p:nvSpPr>
        <p:spPr/>
        <p:txBody>
          <a:bodyPr/>
          <a:lstStyle/>
          <a:p>
            <a:r>
              <a:rPr lang="en-US" dirty="0" smtClean="0"/>
              <a:t>Choose a shoe that is complex and has multiple pieces to it (sneakers, boots, high heels work well; flip flops are too simple). Sometimes an old-looking shoe could be a fun challenge. You will have to keep the shoe here for the entire project. </a:t>
            </a:r>
          </a:p>
          <a:p>
            <a:r>
              <a:rPr lang="en-US" dirty="0" smtClean="0"/>
              <a:t>Make sketches of the shoe from different angles so you can really get a feel for what it looks like from all sides. </a:t>
            </a:r>
            <a:endParaRPr lang="en-US" dirty="0"/>
          </a:p>
        </p:txBody>
      </p:sp>
    </p:spTree>
    <p:extLst>
      <p:ext uri="{BB962C8B-B14F-4D97-AF65-F5344CB8AC3E}">
        <p14:creationId xmlns:p14="http://schemas.microsoft.com/office/powerpoint/2010/main" val="21647144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b="1" dirty="0" smtClean="0"/>
              <a:t>Slab method </a:t>
            </a:r>
            <a:r>
              <a:rPr lang="en-US" dirty="0" smtClean="0"/>
              <a:t>will be used to construct the main structure of the shoe. You will create templates from paper and roll slabs out of clay then cut out the slabs and attach them (pretend you are a seamstress/cobbler, but you’re working with clay instead of leather, canvas, fabric etc.) </a:t>
            </a:r>
          </a:p>
          <a:p>
            <a:r>
              <a:rPr lang="en-US" dirty="0" smtClean="0"/>
              <a:t>Smaller details can be created by using </a:t>
            </a:r>
            <a:r>
              <a:rPr lang="en-US" b="1" dirty="0" smtClean="0"/>
              <a:t>additive methods </a:t>
            </a:r>
            <a:r>
              <a:rPr lang="en-US" dirty="0" smtClean="0"/>
              <a:t>(rolling coils and turning them into eyelets, flattening coils for laces, creating zippers etc.)</a:t>
            </a:r>
          </a:p>
          <a:p>
            <a:r>
              <a:rPr lang="en-US" dirty="0" smtClean="0"/>
              <a:t>Textures and other details can be created using </a:t>
            </a:r>
            <a:r>
              <a:rPr lang="en-US" b="1" dirty="0" smtClean="0"/>
              <a:t>subtractive methods</a:t>
            </a:r>
            <a:r>
              <a:rPr lang="en-US" dirty="0" smtClean="0"/>
              <a:t> (carving away textures on the sole, etching in stitching etc.)</a:t>
            </a:r>
            <a:endParaRPr lang="en-US" dirty="0"/>
          </a:p>
        </p:txBody>
      </p:sp>
    </p:spTree>
    <p:extLst>
      <p:ext uri="{BB962C8B-B14F-4D97-AF65-F5344CB8AC3E}">
        <p14:creationId xmlns:p14="http://schemas.microsoft.com/office/powerpoint/2010/main" val="39899300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Patterns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Use newsprint to create patterns directly from the shoe itself. </a:t>
            </a:r>
          </a:p>
          <a:p>
            <a:r>
              <a:rPr lang="en-US" dirty="0" smtClean="0"/>
              <a:t>For flat parts, you can trace by holding your pencil on the outside of the shoe and/or measuring. </a:t>
            </a:r>
          </a:p>
          <a:p>
            <a:r>
              <a:rPr lang="en-US" dirty="0" smtClean="0"/>
              <a:t>For parts that have roundness, you will have to use string or a strip of paper to measure the form. The shapes may look strange to you because they will end up being folded or rounded to create the shoe. </a:t>
            </a:r>
          </a:p>
          <a:p>
            <a:r>
              <a:rPr lang="en-US" dirty="0" smtClean="0"/>
              <a:t>Create patterns for the main form of the shoe. </a:t>
            </a:r>
          </a:p>
          <a:p>
            <a:r>
              <a:rPr lang="en-US" dirty="0" smtClean="0"/>
              <a:t>The patterns should be life size if not slightly larger (clay shrinks as it dries). You will be making the clay shoe as close to the real thing as possible; remember: when people see these shoes, we want them to be tricked into thinking they’re real! </a:t>
            </a:r>
          </a:p>
        </p:txBody>
      </p:sp>
    </p:spTree>
    <p:extLst>
      <p:ext uri="{BB962C8B-B14F-4D97-AF65-F5344CB8AC3E}">
        <p14:creationId xmlns:p14="http://schemas.microsoft.com/office/powerpoint/2010/main" val="1385731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Example: High heel</a:t>
            </a:r>
            <a:endParaRPr lang="en-US" dirty="0"/>
          </a:p>
        </p:txBody>
      </p:sp>
      <p:pic>
        <p:nvPicPr>
          <p:cNvPr id="4" name="Content Placeholder 3" descr="76538cada5d8ce46bfd997f75517df93.jpg"/>
          <p:cNvPicPr>
            <a:picLocks noGrp="1" noChangeAspect="1"/>
          </p:cNvPicPr>
          <p:nvPr>
            <p:ph idx="1"/>
          </p:nvPr>
        </p:nvPicPr>
        <p:blipFill>
          <a:blip r:embed="rId2" cstate="email">
            <a:extLst>
              <a:ext uri="{28A0092B-C50C-407E-A947-70E740481C1C}">
                <a14:useLocalDpi xmlns:a14="http://schemas.microsoft.com/office/drawing/2010/main"/>
              </a:ext>
            </a:extLst>
          </a:blip>
          <a:srcRect l="-103918" r="-103918"/>
          <a:stretch>
            <a:fillRect/>
          </a:stretch>
        </p:blipFill>
        <p:spPr>
          <a:xfrm>
            <a:off x="-136321" y="2468612"/>
            <a:ext cx="9880378" cy="4212637"/>
          </a:xfrm>
        </p:spPr>
      </p:pic>
    </p:spTree>
    <p:extLst>
      <p:ext uri="{BB962C8B-B14F-4D97-AF65-F5344CB8AC3E}">
        <p14:creationId xmlns:p14="http://schemas.microsoft.com/office/powerpoint/2010/main" val="18326189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8531</TotalTime>
  <Words>1925</Words>
  <Application>Microsoft Macintosh PowerPoint</Application>
  <PresentationFormat>On-screen Show (4:3)</PresentationFormat>
  <Paragraphs>100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Genesis</vt:lpstr>
      <vt:lpstr>Shoes: Function and Fashion</vt:lpstr>
      <vt:lpstr>You will…</vt:lpstr>
      <vt:lpstr>First Shoe: Realistic</vt:lpstr>
      <vt:lpstr>PowerPoint Presentation</vt:lpstr>
      <vt:lpstr>PowerPoint Presentation</vt:lpstr>
      <vt:lpstr>Shoe #1- Good Choices</vt:lpstr>
      <vt:lpstr>Construction</vt:lpstr>
      <vt:lpstr>Creating Patterns</vt:lpstr>
      <vt:lpstr>Pattern Example: High heel</vt:lpstr>
      <vt:lpstr>Rolling Slabs and Cutting Pieces</vt:lpstr>
      <vt:lpstr>Patterns placed on rolled slab</vt:lpstr>
      <vt:lpstr>Cutting out the slabs</vt:lpstr>
      <vt:lpstr>Clay Tools 101</vt:lpstr>
      <vt:lpstr>Clay Tools Continued</vt:lpstr>
      <vt:lpstr>Stages of Clay</vt:lpstr>
      <vt:lpstr>Assembling the slabs</vt:lpstr>
      <vt:lpstr>Scoring the edge of slab with a serrated rib</vt:lpstr>
      <vt:lpstr>Applying slip to scored edge</vt:lpstr>
      <vt:lpstr>Bringing edges together </vt:lpstr>
      <vt:lpstr>Smooth creases and adhere smoothly</vt:lpstr>
      <vt:lpstr>Add a coil to the inside</vt:lpstr>
      <vt:lpstr>Integrate the coil with the rest of the clay…</vt:lpstr>
      <vt:lpstr>…and smooth down.</vt:lpstr>
      <vt:lpstr>Adding details</vt:lpstr>
      <vt:lpstr>PowerPoint Presentation</vt:lpstr>
      <vt:lpstr>Ready to Bisque Fire</vt:lpstr>
      <vt:lpstr>After Bisque Fire (clay turns white)</vt:lpstr>
      <vt:lpstr>Finishing your work- Acrylic</vt:lpstr>
      <vt:lpstr>PowerPoint Presentation</vt:lpstr>
      <vt:lpstr>PowerPoint Presentation</vt:lpstr>
      <vt:lpstr>PowerPoint Presentation</vt:lpstr>
      <vt:lpstr>What am I looking for? </vt:lpstr>
      <vt:lpstr>Shoe #1 Due Date Information and Timeline</vt:lpstr>
      <vt:lpstr>Shoe #2: The first shoe transformed</vt:lpstr>
      <vt:lpstr>Shoe #2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Shoes: Function and Fashion</dc:title>
  <dc:creator>LHS Art 2</dc:creator>
  <cp:lastModifiedBy>LHS Art 2</cp:lastModifiedBy>
  <cp:revision>1</cp:revision>
  <dcterms:created xsi:type="dcterms:W3CDTF">2016-02-24T19:54:50Z</dcterms:created>
  <dcterms:modified xsi:type="dcterms:W3CDTF">2016-03-01T18:06:35Z</dcterms:modified>
</cp:coreProperties>
</file>