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59" r:id="rId8"/>
    <p:sldId id="265" r:id="rId9"/>
    <p:sldId id="264" r:id="rId10"/>
    <p:sldId id="263" r:id="rId11"/>
    <p:sldId id="266" r:id="rId12"/>
    <p:sldId id="267" r:id="rId13"/>
    <p:sldId id="274" r:id="rId14"/>
    <p:sldId id="273" r:id="rId15"/>
    <p:sldId id="275" r:id="rId16"/>
    <p:sldId id="272" r:id="rId17"/>
    <p:sldId id="279" r:id="rId18"/>
    <p:sldId id="271" r:id="rId19"/>
    <p:sldId id="270" r:id="rId20"/>
    <p:sldId id="269" r:id="rId21"/>
    <p:sldId id="268" r:id="rId22"/>
    <p:sldId id="281" r:id="rId23"/>
    <p:sldId id="276" r:id="rId24"/>
    <p:sldId id="280" r:id="rId25"/>
    <p:sldId id="277" r:id="rId26"/>
    <p:sldId id="27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22" d="100"/>
          <a:sy n="22" d="100"/>
        </p:scale>
        <p:origin x="-265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0738" y="4155141"/>
            <a:ext cx="7542212" cy="1013012"/>
          </a:xfrm>
        </p:spPr>
        <p:txBody>
          <a:bodyPr anchor="b" anchorCtr="0">
            <a:noAutofit/>
          </a:bodyPr>
          <a:lstStyle/>
          <a:p>
            <a:r>
              <a:rPr lang="en-US" smtClean="0"/>
              <a:t>Click to edit Master title style</a:t>
            </a:r>
            <a:endParaRPr/>
          </a:p>
        </p:txBody>
      </p:sp>
      <p:sp>
        <p:nvSpPr>
          <p:cNvPr id="3" name="Subtitle 2"/>
          <p:cNvSpPr>
            <a:spLocks noGrp="1"/>
          </p:cNvSpPr>
          <p:nvPr>
            <p:ph type="subTitle" idx="1"/>
          </p:nvPr>
        </p:nvSpPr>
        <p:spPr>
          <a:xfrm>
            <a:off x="820738" y="5230906"/>
            <a:ext cx="7542212" cy="1030942"/>
          </a:xfrm>
        </p:spPr>
        <p:txBody>
          <a:bodyPr/>
          <a:lstStyle>
            <a:lvl1pPr marL="0" indent="0" algn="ctr">
              <a:spcBef>
                <a:spcPct val="30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pic>
        <p:nvPicPr>
          <p:cNvPr id="7" name="Picture 6" descr="MoleculeTracer.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674019" y="224679"/>
            <a:ext cx="5795963" cy="394337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0" y="3962399"/>
            <a:ext cx="7585710" cy="672353"/>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101957" y="457200"/>
            <a:ext cx="2940087" cy="2940087"/>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vert="horz" lIns="91440" tIns="45720" rIns="91440" bIns="45720" rtlCol="0">
            <a:normAutofit/>
          </a:bodyPr>
          <a:lstStyle>
            <a:lvl1pPr marL="0" indent="0" algn="l" defTabSz="914400" rtl="0" eaLnBrk="1" latinLnBrk="0" hangingPunct="1">
              <a:spcBef>
                <a:spcPts val="2000"/>
              </a:spcBef>
              <a:buFontTx/>
              <a:buNone/>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77240" y="4639235"/>
            <a:ext cx="7585710" cy="1371600"/>
          </a:xfrm>
        </p:spPr>
        <p:txBody>
          <a:bodyPr vert="horz" lIns="91440" tIns="45720" rIns="91440" bIns="45720" rtlCol="0">
            <a:normAutofit/>
          </a:bodyPr>
          <a:lstStyle>
            <a:lvl1pPr marL="0" indent="0" algn="ctr">
              <a:spcBef>
                <a:spcPts val="0"/>
              </a:spcBef>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70BA1CFD-BFF0-48BC-9BA5-4974D7A6AB15}" type="datetimeFigureOut">
              <a:rPr lang="en-US" smtClean="0"/>
              <a:t>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365" y="416859"/>
            <a:ext cx="1940859" cy="5607424"/>
          </a:xfrm>
        </p:spPr>
        <p:txBody>
          <a:bodyPr vert="eaVert" anchor="ctr" anchorCtr="0"/>
          <a:lstStyle/>
          <a:p>
            <a:r>
              <a:rPr lang="en-US" smtClean="0"/>
              <a:t>Click to edit Master title style</a:t>
            </a:r>
            <a:endParaRPr/>
          </a:p>
        </p:txBody>
      </p:sp>
      <p:sp>
        <p:nvSpPr>
          <p:cNvPr id="3" name="Vertical Text Placeholder 2"/>
          <p:cNvSpPr>
            <a:spLocks noGrp="1"/>
          </p:cNvSpPr>
          <p:nvPr>
            <p:ph type="body" orient="vert" idx="1"/>
          </p:nvPr>
        </p:nvSpPr>
        <p:spPr>
          <a:xfrm>
            <a:off x="820737" y="414015"/>
            <a:ext cx="6144839" cy="5610268"/>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0737" y="1219013"/>
            <a:ext cx="7542213" cy="1958975"/>
          </a:xfrm>
        </p:spPr>
        <p:txBody>
          <a:bodyPr vert="horz" lIns="91440" tIns="45720" rIns="91440" bIns="45720" rtlCol="0" anchor="b" anchorCtr="0">
            <a:noAutofit/>
          </a:bodyPr>
          <a:lstStyle>
            <a:lvl1pPr algn="ctr" defTabSz="914400" rtl="0" eaLnBrk="1" latinLnBrk="0" hangingPunct="1">
              <a:spcBef>
                <a:spcPct val="0"/>
              </a:spcBef>
              <a:buNone/>
              <a:defRPr sz="52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820737" y="3224213"/>
            <a:ext cx="7542213" cy="1500187"/>
          </a:xfrm>
        </p:spPr>
        <p:txBody>
          <a:bodyPr vert="horz" lIns="91440" tIns="45720" rIns="91440" bIns="45720" rtlCol="0">
            <a:normAutofit/>
          </a:bodyPr>
          <a:lstStyle>
            <a:lvl1pPr marL="0" indent="0" algn="ctr" defTabSz="914400" rtl="0" eaLnBrk="1" latinLnBrk="0" hangingPunct="1">
              <a:spcBef>
                <a:spcPts val="300"/>
              </a:spcBef>
              <a:buFontTx/>
              <a:buNone/>
              <a:defRPr sz="2400" b="1" kern="1200">
                <a:solidFill>
                  <a:schemeClr val="tx1">
                    <a:tint val="75000"/>
                  </a:schemeClr>
                </a:solidFill>
                <a:effectLst>
                  <a:outerShdw blurRad="101600" dist="63500" dir="2700000" algn="tl" rotWithShape="0">
                    <a:prstClr val="black">
                      <a:alpha val="75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BA1CFD-BFF0-48BC-9BA5-4974D7A6AB15}" type="datetimeFigureOut">
              <a:rPr lang="en-US" smtClean="0"/>
              <a:t>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p>
            <a:r>
              <a:rPr lang="en-US" smtClean="0"/>
              <a:t>Click to edit Master title style</a:t>
            </a:r>
            <a:endParaRPr/>
          </a:p>
        </p:txBody>
      </p:sp>
      <p:sp>
        <p:nvSpPr>
          <p:cNvPr id="3" name="Content Placeholder 2"/>
          <p:cNvSpPr>
            <a:spLocks noGrp="1"/>
          </p:cNvSpPr>
          <p:nvPr>
            <p:ph sz="half" idx="1"/>
          </p:nvPr>
        </p:nvSpPr>
        <p:spPr>
          <a:xfrm>
            <a:off x="779462" y="1892301"/>
            <a:ext cx="3657600" cy="3975100"/>
          </a:xfrm>
        </p:spPr>
        <p:txBody>
          <a:bodyPr>
            <a:normAutofit/>
          </a:bodyPr>
          <a:lstStyle>
            <a:lvl1pPr>
              <a:defRPr sz="2000"/>
            </a:lvl1pPr>
            <a:lvl2pPr>
              <a:defRPr sz="1800"/>
            </a:lvl2pPr>
            <a:lvl3pPr>
              <a:defRPr sz="1800"/>
            </a:lvl3pPr>
            <a:lvl4pPr>
              <a:defRPr sz="1800"/>
            </a:lvl4pPr>
            <a:lvl5pPr>
              <a:defRPr sz="1800"/>
            </a:lvl5pPr>
            <a:lvl6pPr marL="2173288" indent="-344488">
              <a:defRPr sz="1800"/>
            </a:lvl6pPr>
            <a:lvl7pPr marL="2173288" indent="-344488">
              <a:defRPr sz="1800"/>
            </a:lvl7pPr>
            <a:lvl8pPr marL="2173288" indent="-344488">
              <a:defRPr sz="1800"/>
            </a:lvl8pPr>
            <a:lvl9pPr marL="2173288"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03763" y="1892301"/>
            <a:ext cx="3657600" cy="3975100"/>
          </a:xfrm>
        </p:spPr>
        <p:txBody>
          <a:bodyPr>
            <a:normAutofit/>
          </a:bodyPr>
          <a:lstStyle>
            <a:lvl1pPr>
              <a:defRPr sz="2000"/>
            </a:lvl1pPr>
            <a:lvl2pPr>
              <a:defRPr sz="1800"/>
            </a:lvl2pPr>
            <a:lvl3pPr>
              <a:defRPr sz="1800"/>
            </a:lvl3pPr>
            <a:lvl4pPr>
              <a:defRPr sz="1800"/>
            </a:lvl4pPr>
            <a:lvl5pPr>
              <a:defRPr sz="1800"/>
            </a:lvl5pPr>
            <a:lvl6pPr marL="2173288" indent="-344488">
              <a:defRPr sz="1800"/>
            </a:lvl6pPr>
            <a:lvl7pPr marL="2173288" indent="-344488">
              <a:defRPr sz="1800"/>
            </a:lvl7pPr>
            <a:lvl8pPr marL="2173288" indent="-344488">
              <a:defRPr sz="1800"/>
            </a:lvl8pPr>
            <a:lvl9pPr marL="2173288"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70BA1CFD-BFF0-48BC-9BA5-4974D7A6AB15}" type="datetimeFigureOut">
              <a:rPr lang="en-US" smtClean="0"/>
              <a:t>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2"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2" y="2393575"/>
            <a:ext cx="3657600" cy="3473823"/>
          </a:xfrm>
        </p:spPr>
        <p:txBody>
          <a:bodyPr>
            <a:normAutofit/>
          </a:bodyPr>
          <a:lstStyle>
            <a:lvl1pPr>
              <a:defRPr sz="2000"/>
            </a:lvl1pPr>
            <a:lvl2pPr>
              <a:defRPr sz="1800"/>
            </a:lvl2pPr>
            <a:lvl3pPr>
              <a:defRPr sz="1800"/>
            </a:lvl3pPr>
            <a:lvl4pPr>
              <a:defRPr sz="1800"/>
            </a:lvl4pPr>
            <a:lvl5pPr>
              <a:defRPr sz="1800"/>
            </a:lvl5pPr>
            <a:lvl6pPr marL="2173288" indent="-344488">
              <a:defRPr sz="1600"/>
            </a:lvl6pPr>
            <a:lvl7pPr marL="2173288" indent="-344488">
              <a:defRPr sz="1600"/>
            </a:lvl7pPr>
            <a:lvl8pPr marL="2173288" indent="-344488">
              <a:defRPr sz="1600"/>
            </a:lvl8pPr>
            <a:lvl9pPr marL="2173288"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3763"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3763" y="2393575"/>
            <a:ext cx="3657600" cy="3473823"/>
          </a:xfrm>
        </p:spPr>
        <p:txBody>
          <a:bodyPr>
            <a:normAutofit/>
          </a:bodyPr>
          <a:lstStyle>
            <a:lvl1pPr>
              <a:defRPr sz="2000"/>
            </a:lvl1pPr>
            <a:lvl2pPr>
              <a:defRPr sz="1800"/>
            </a:lvl2pPr>
            <a:lvl3pPr>
              <a:defRPr sz="1800"/>
            </a:lvl3pPr>
            <a:lvl4pPr>
              <a:defRPr sz="1800"/>
            </a:lvl4pPr>
            <a:lvl5pPr>
              <a:defRPr sz="1800"/>
            </a:lvl5pPr>
            <a:lvl6pPr marL="2173288" indent="-344488">
              <a:defRPr sz="1600"/>
            </a:lvl6pPr>
            <a:lvl7pPr marL="2173288" indent="-344488">
              <a:defRPr sz="1600"/>
            </a:lvl7pPr>
            <a:lvl8pPr marL="2173288" indent="-344488">
              <a:defRPr sz="1600"/>
            </a:lvl8pPr>
            <a:lvl9pPr marL="2173288"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0BA1CFD-BFF0-48BC-9BA5-4974D7A6AB15}" type="datetimeFigureOut">
              <a:rPr lang="en-US" smtClean="0"/>
              <a:t>2/9/16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0BA1CFD-BFF0-48BC-9BA5-4974D7A6AB15}" type="datetimeFigureOut">
              <a:rPr lang="en-US" smtClean="0"/>
              <a:t>2/9/16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BA1CFD-BFF0-48BC-9BA5-4974D7A6AB15}" type="datetimeFigureOut">
              <a:rPr lang="en-US" smtClean="0"/>
              <a:t>2/9/16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9929" y="457201"/>
            <a:ext cx="3566160" cy="1371600"/>
          </a:xfrm>
        </p:spPr>
        <p:txBody>
          <a:bodyPr anchor="b">
            <a:normAutofit/>
          </a:bodyPr>
          <a:lstStyle>
            <a:lvl1pPr algn="ctr">
              <a:defRPr sz="3600" b="1"/>
            </a:lvl1pPr>
          </a:lstStyle>
          <a:p>
            <a:r>
              <a:rPr lang="en-US" smtClean="0"/>
              <a:t>Click to edit Master title style</a:t>
            </a:r>
            <a:endParaRPr/>
          </a:p>
        </p:txBody>
      </p:sp>
      <p:sp>
        <p:nvSpPr>
          <p:cNvPr id="3" name="Content Placeholder 2"/>
          <p:cNvSpPr>
            <a:spLocks noGrp="1"/>
          </p:cNvSpPr>
          <p:nvPr>
            <p:ph idx="1"/>
          </p:nvPr>
        </p:nvSpPr>
        <p:spPr>
          <a:xfrm>
            <a:off x="4802393" y="457201"/>
            <a:ext cx="3566160" cy="5410200"/>
          </a:xfrm>
        </p:spPr>
        <p:txBody>
          <a:bodyPr>
            <a:normAutofit/>
          </a:bodyPr>
          <a:lstStyle>
            <a:lvl1pPr>
              <a:defRPr sz="2400"/>
            </a:lvl1pPr>
            <a:lvl2pPr>
              <a:defRPr sz="2200"/>
            </a:lvl2pPr>
            <a:lvl3pPr>
              <a:defRPr sz="2000"/>
            </a:lvl3pPr>
            <a:lvl4pPr>
              <a:defRPr sz="1800"/>
            </a:lvl4pPr>
            <a:lvl5pPr>
              <a:defRPr sz="1800"/>
            </a:lvl5pPr>
            <a:lvl6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6pPr>
            <a:lvl7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7pPr>
            <a:lvl8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8pPr>
            <a:lvl9pPr marL="2173288" indent="-344488">
              <a:defRPr sz="1800" b="1" kern="1200" dirty="0">
                <a:solidFill>
                  <a:schemeClr val="tx1"/>
                </a:solidFill>
                <a:effectLst>
                  <a:outerShdw blurRad="101600" dist="63500" dir="2700000" algn="tl" rotWithShape="0">
                    <a:prstClr val="black">
                      <a:alpha val="75000"/>
                    </a:prstClr>
                  </a:outerShdw>
                </a:effectLst>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929" y="1828801"/>
            <a:ext cx="3566160" cy="3657600"/>
          </a:xfrm>
        </p:spPr>
        <p:txBody>
          <a:bodyPr>
            <a:normAutofit/>
          </a:bodyPr>
          <a:lstStyle>
            <a:lvl1pPr marL="0" indent="0" algn="ctr">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BA1CFD-BFF0-48BC-9BA5-4974D7A6AB15}" type="datetimeFigureOut">
              <a:rPr lang="en-US" smtClean="0"/>
              <a:t>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0" y="457200"/>
            <a:ext cx="3566160" cy="1371600"/>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266765" y="1676400"/>
            <a:ext cx="2975610" cy="2975610"/>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77240" y="1828800"/>
            <a:ext cx="3566160" cy="3657600"/>
          </a:xfrm>
        </p:spPr>
        <p:txBody>
          <a:bodyPr vert="horz" lIns="91440" tIns="45720" rIns="91440" bIns="45720" rtlCol="0">
            <a:normAutofit/>
          </a:bodyPr>
          <a:lstStyle>
            <a:lvl1pPr marL="0" indent="0" algn="ctr">
              <a:spcBef>
                <a:spcPts val="600"/>
              </a:spcBef>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70BA1CFD-BFF0-48BC-9BA5-4974D7A6AB15}" type="datetimeFigureOut">
              <a:rPr lang="en-US" smtClean="0"/>
              <a:t>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GridOverlay.png"/>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0" y="0"/>
            <a:ext cx="9144000" cy="6858000"/>
          </a:xfrm>
          <a:prstGeom prst="rect">
            <a:avLst/>
          </a:prstGeom>
          <a:solidFill>
            <a:schemeClr val="bg2">
              <a:lumMod val="60000"/>
              <a:lumOff val="40000"/>
              <a:alpha val="10000"/>
            </a:schemeClr>
          </a:solidFill>
        </p:spPr>
      </p:pic>
      <p:sp>
        <p:nvSpPr>
          <p:cNvPr id="2" name="Title Placeholder 1"/>
          <p:cNvSpPr>
            <a:spLocks noGrp="1"/>
          </p:cNvSpPr>
          <p:nvPr>
            <p:ph type="title"/>
          </p:nvPr>
        </p:nvSpPr>
        <p:spPr>
          <a:xfrm>
            <a:off x="779462" y="107577"/>
            <a:ext cx="7581901" cy="1653988"/>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2" y="1882588"/>
            <a:ext cx="7581901" cy="39534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100">
                <a:solidFill>
                  <a:schemeClr val="tx1">
                    <a:tint val="75000"/>
                  </a:schemeClr>
                </a:solidFill>
                <a:effectLst>
                  <a:outerShdw blurRad="101600" dist="63500" dir="2700000" algn="tl" rotWithShape="0">
                    <a:prstClr val="black">
                      <a:alpha val="75000"/>
                    </a:prstClr>
                  </a:outerShdw>
                </a:effectLst>
              </a:defRPr>
            </a:lvl1pPr>
          </a:lstStyle>
          <a:p>
            <a:fld id="{70BA1CFD-BFF0-48BC-9BA5-4974D7A6AB15}" type="datetimeFigureOut">
              <a:rPr lang="en-US" smtClean="0"/>
              <a:t>2/9/16</a:t>
            </a:fld>
            <a:endParaRPr lang="en-US"/>
          </a:p>
        </p:txBody>
      </p:sp>
      <p:sp>
        <p:nvSpPr>
          <p:cNvPr id="5" name="Footer Placeholder 4"/>
          <p:cNvSpPr>
            <a:spLocks noGrp="1"/>
          </p:cNvSpPr>
          <p:nvPr>
            <p:ph type="ftr" sz="quarter" idx="3"/>
          </p:nvPr>
        </p:nvSpPr>
        <p:spPr>
          <a:xfrm>
            <a:off x="354106" y="6356350"/>
            <a:ext cx="2895600" cy="365125"/>
          </a:xfrm>
          <a:prstGeom prst="rect">
            <a:avLst/>
          </a:prstGeom>
        </p:spPr>
        <p:txBody>
          <a:bodyPr vert="horz" lIns="91440" tIns="45720" rIns="91440" bIns="45720" rtlCol="0" anchor="ctr"/>
          <a:lstStyle>
            <a:lvl1pPr algn="l">
              <a:defRPr sz="1100">
                <a:solidFill>
                  <a:schemeClr val="tx1">
                    <a:tint val="75000"/>
                  </a:schemeClr>
                </a:solidFill>
                <a:effectLst>
                  <a:outerShdw blurRad="101600" dist="63500" dir="2700000" algn="tl" rotWithShape="0">
                    <a:prstClr val="black">
                      <a:alpha val="75000"/>
                    </a:prstClr>
                  </a:outerShdw>
                </a:effectLst>
              </a:defRPr>
            </a:lvl1pPr>
          </a:lstStyle>
          <a:p>
            <a:endParaRPr lang="en-US"/>
          </a:p>
        </p:txBody>
      </p:sp>
      <p:sp>
        <p:nvSpPr>
          <p:cNvPr id="6" name="Slide Number Placeholder 5"/>
          <p:cNvSpPr>
            <a:spLocks noGrp="1"/>
          </p:cNvSpPr>
          <p:nvPr>
            <p:ph type="sldNum" sz="quarter" idx="4"/>
          </p:nvPr>
        </p:nvSpPr>
        <p:spPr>
          <a:xfrm>
            <a:off x="4191000" y="6356350"/>
            <a:ext cx="762000" cy="365125"/>
          </a:xfrm>
          <a:prstGeom prst="rect">
            <a:avLst/>
          </a:prstGeom>
        </p:spPr>
        <p:txBody>
          <a:bodyPr vert="horz" lIns="91440" tIns="45720" rIns="91440" bIns="45720" rtlCol="0" anchor="ctr"/>
          <a:lstStyle>
            <a:lvl1pPr algn="ctr">
              <a:defRPr sz="1100">
                <a:solidFill>
                  <a:schemeClr val="tx1">
                    <a:tint val="75000"/>
                  </a:schemeClr>
                </a:solidFill>
                <a:effectLst>
                  <a:outerShdw blurRad="101600" dist="63500" dir="2700000" algn="tl" rotWithShape="0">
                    <a:prstClr val="black">
                      <a:alpha val="75000"/>
                    </a:prstClr>
                  </a:outerShdw>
                </a:effectLst>
              </a:defRPr>
            </a:lvl1pPr>
          </a:lstStyle>
          <a:p>
            <a:fld id="{D12AA694-00EB-4F4B-AABB-6F50FB17891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5600" b="1" kern="1200">
          <a:solidFill>
            <a:schemeClr val="tx1"/>
          </a:solidFill>
          <a:effectLst>
            <a:outerShdw blurRad="101600" dist="63500" dir="2700000" algn="tl" rotWithShape="0">
              <a:prstClr val="black">
                <a:alpha val="75000"/>
              </a:prstClr>
            </a:outerShdw>
          </a:effectLst>
          <a:latin typeface="+mj-lt"/>
          <a:ea typeface="+mj-ea"/>
          <a:cs typeface="+mj-cs"/>
        </a:defRPr>
      </a:lvl1pPr>
    </p:titleStyle>
    <p:bodyStyle>
      <a:lvl1pPr marL="403225" indent="-403225" algn="l" defTabSz="914400" rtl="0" eaLnBrk="1" latinLnBrk="0" hangingPunct="1">
        <a:spcBef>
          <a:spcPts val="2000"/>
        </a:spcBef>
        <a:buFontTx/>
        <a:buBlip>
          <a:blip r:embed="rId15"/>
        </a:buBlip>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806450" indent="-403225" algn="l" defTabSz="914400" rtl="0" eaLnBrk="1" latinLnBrk="0" hangingPunct="1">
        <a:spcBef>
          <a:spcPts val="600"/>
        </a:spcBef>
        <a:buFontTx/>
        <a:buBlip>
          <a:blip r:embed="rId15"/>
        </a:buBlip>
        <a:defRPr sz="2200" b="1" kern="1200">
          <a:solidFill>
            <a:schemeClr val="tx1"/>
          </a:solidFill>
          <a:effectLst>
            <a:outerShdw blurRad="101600" dist="63500" dir="2700000" algn="tl" rotWithShape="0">
              <a:prstClr val="black">
                <a:alpha val="75000"/>
              </a:prstClr>
            </a:outerShdw>
          </a:effectLst>
          <a:latin typeface="+mn-lt"/>
          <a:ea typeface="+mn-ea"/>
          <a:cs typeface="+mn-cs"/>
        </a:defRPr>
      </a:lvl2pPr>
      <a:lvl3pPr marL="1143000" indent="-336550" algn="l" defTabSz="914400" rtl="0" eaLnBrk="1" latinLnBrk="0" hangingPunct="1">
        <a:spcBef>
          <a:spcPts val="600"/>
        </a:spcBef>
        <a:buFontTx/>
        <a:buBlip>
          <a:blip r:embed="rId15"/>
        </a:buBlip>
        <a:defRPr sz="2000" b="1" kern="1200">
          <a:solidFill>
            <a:schemeClr val="tx1"/>
          </a:solidFill>
          <a:effectLst>
            <a:outerShdw blurRad="101600" dist="63500" dir="2700000" algn="tl" rotWithShape="0">
              <a:prstClr val="black">
                <a:alpha val="75000"/>
              </a:prstClr>
            </a:outerShdw>
          </a:effectLst>
          <a:latin typeface="+mn-lt"/>
          <a:ea typeface="+mn-ea"/>
          <a:cs typeface="+mn-cs"/>
        </a:defRPr>
      </a:lvl3pPr>
      <a:lvl4pPr marL="1492250" indent="-349250" algn="l" defTabSz="914400" rtl="0" eaLnBrk="1" latinLnBrk="0" hangingPunct="1">
        <a:spcBef>
          <a:spcPts val="600"/>
        </a:spcBef>
        <a:buFontTx/>
        <a:buBlip>
          <a:blip r:embed="rId15"/>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4pPr>
      <a:lvl5pPr marL="1828800" indent="-336550" algn="l" defTabSz="914400" rtl="0" eaLnBrk="1" latinLnBrk="0" hangingPunct="1">
        <a:spcBef>
          <a:spcPts val="600"/>
        </a:spcBef>
        <a:buFontTx/>
        <a:buBlip>
          <a:blip r:embed="rId15"/>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5pPr>
      <a:lvl6pPr marL="2173288"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6pPr>
      <a:lvl7pPr marL="2516188"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7pPr>
      <a:lvl8pPr marL="2860675"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8pPr>
      <a:lvl9pPr marL="3205163" indent="-344488" algn="l" defTabSz="914400" rtl="0" eaLnBrk="1" latinLnBrk="0" hangingPunct="1">
        <a:spcBef>
          <a:spcPct val="20000"/>
        </a:spcBef>
        <a:buFontTx/>
        <a:buBlip>
          <a:blip r:embed="rId15"/>
        </a:buBlip>
        <a:defRPr lang="en-US" sz="1800" b="1" kern="1200" dirty="0">
          <a:solidFill>
            <a:schemeClr val="tx1"/>
          </a:solidFill>
          <a:effectLst>
            <a:outerShdw blurRad="101600" dist="63500" dir="2700000" algn="tl" rotWithShape="0">
              <a:prstClr val="black">
                <a:alpha val="75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4" Type="http://schemas.openxmlformats.org/officeDocument/2006/relationships/image" Target="../media/image8.jpg"/><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png"/><Relationship Id="rId3" Type="http://schemas.openxmlformats.org/officeDocument/2006/relationships/image" Target="../media/image1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16.jpeg"/><Relationship Id="rId5" Type="http://schemas.openxmlformats.org/officeDocument/2006/relationships/image" Target="../media/image17.jpeg"/><Relationship Id="rId6" Type="http://schemas.openxmlformats.org/officeDocument/2006/relationships/image" Target="../media/image18.jpeg"/><Relationship Id="rId1" Type="http://schemas.openxmlformats.org/officeDocument/2006/relationships/slideLayout" Target="../slideLayouts/slideLayout2.xml"/><Relationship Id="rId2" Type="http://schemas.openxmlformats.org/officeDocument/2006/relationships/image" Target="../media/image14.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jpeg"/></Relationships>
</file>

<file path=ppt/slides/_rels/slide25.xml.rels><?xml version="1.0" encoding="UTF-8" standalone="yes"?>
<Relationships xmlns="http://schemas.openxmlformats.org/package/2006/relationships"><Relationship Id="rId3" Type="http://schemas.openxmlformats.org/officeDocument/2006/relationships/image" Target="../media/image21.jpeg"/><Relationship Id="rId4" Type="http://schemas.openxmlformats.org/officeDocument/2006/relationships/image" Target="../media/image22.jpeg"/><Relationship Id="rId1" Type="http://schemas.openxmlformats.org/officeDocument/2006/relationships/slideLayout" Target="../slideLayouts/slideLayout2.xml"/><Relationship Id="rId2" Type="http://schemas.openxmlformats.org/officeDocument/2006/relationships/image" Target="../media/image20.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Art 1</a:t>
            </a:r>
            <a:endParaRPr lang="en-US" dirty="0"/>
          </a:p>
        </p:txBody>
      </p:sp>
      <p:sp>
        <p:nvSpPr>
          <p:cNvPr id="3" name="Subtitle 2"/>
          <p:cNvSpPr>
            <a:spLocks noGrp="1"/>
          </p:cNvSpPr>
          <p:nvPr>
            <p:ph type="subTitle" idx="1"/>
          </p:nvPr>
        </p:nvSpPr>
        <p:spPr/>
        <p:txBody>
          <a:bodyPr/>
          <a:lstStyle/>
          <a:p>
            <a:r>
              <a:rPr lang="en-US" dirty="0" smtClean="0"/>
              <a:t>Self Portrait</a:t>
            </a:r>
            <a:endParaRPr lang="en-US" dirty="0"/>
          </a:p>
        </p:txBody>
      </p:sp>
    </p:spTree>
    <p:extLst>
      <p:ext uri="{BB962C8B-B14F-4D97-AF65-F5344CB8AC3E}">
        <p14:creationId xmlns:p14="http://schemas.microsoft.com/office/powerpoint/2010/main" val="380353458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DSCN0339.jpg"/>
          <p:cNvPicPr>
            <a:picLocks noGrp="1" noChangeAspect="1"/>
          </p:cNvPicPr>
          <p:nvPr>
            <p:ph idx="1"/>
          </p:nvPr>
        </p:nvPicPr>
        <p:blipFill>
          <a:blip r:embed="rId2" cstate="email">
            <a:extLst>
              <a:ext uri="{28A0092B-C50C-407E-A947-70E740481C1C}">
                <a14:useLocalDpi xmlns:a14="http://schemas.microsoft.com/office/drawing/2010/main"/>
              </a:ext>
            </a:extLst>
          </a:blip>
          <a:srcRect l="-94413" r="-94413"/>
          <a:stretch>
            <a:fillRect/>
          </a:stretch>
        </p:blipFill>
        <p:spPr>
          <a:xfrm>
            <a:off x="-935940" y="2171709"/>
            <a:ext cx="6016169" cy="3057361"/>
          </a:xfrm>
        </p:spPr>
      </p:pic>
      <p:sp>
        <p:nvSpPr>
          <p:cNvPr id="5" name="Rectangle 4"/>
          <p:cNvSpPr/>
          <p:nvPr/>
        </p:nvSpPr>
        <p:spPr>
          <a:xfrm>
            <a:off x="4123563" y="461873"/>
            <a:ext cx="4436953" cy="590538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cxnSp>
        <p:nvCxnSpPr>
          <p:cNvPr id="6" name="Straight Connector 5"/>
          <p:cNvCxnSpPr/>
          <p:nvPr/>
        </p:nvCxnSpPr>
        <p:spPr>
          <a:xfrm>
            <a:off x="4850185" y="429789"/>
            <a:ext cx="0" cy="5905385"/>
          </a:xfrm>
          <a:prstGeom prst="line">
            <a:avLst/>
          </a:prstGeom>
          <a:ln/>
        </p:spPr>
        <p:style>
          <a:lnRef idx="2">
            <a:schemeClr val="dk1"/>
          </a:lnRef>
          <a:fillRef idx="0">
            <a:schemeClr val="dk1"/>
          </a:fillRef>
          <a:effectRef idx="1">
            <a:schemeClr val="dk1"/>
          </a:effectRef>
          <a:fontRef idx="minor">
            <a:schemeClr val="tx1"/>
          </a:fontRef>
        </p:style>
      </p:cxnSp>
      <p:cxnSp>
        <p:nvCxnSpPr>
          <p:cNvPr id="8" name="Straight Connector 7"/>
          <p:cNvCxnSpPr/>
          <p:nvPr/>
        </p:nvCxnSpPr>
        <p:spPr>
          <a:xfrm>
            <a:off x="5872829" y="3530942"/>
            <a:ext cx="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5608921" y="461873"/>
            <a:ext cx="0" cy="5905385"/>
          </a:xfrm>
          <a:prstGeom prst="line">
            <a:avLst/>
          </a:prstGeom>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a:off x="6351162" y="461873"/>
            <a:ext cx="0" cy="5905385"/>
          </a:xfrm>
          <a:prstGeom prst="line">
            <a:avLst/>
          </a:prstGeom>
          <a:ln/>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a:off x="7043921" y="461873"/>
            <a:ext cx="0" cy="5905385"/>
          </a:xfrm>
          <a:prstGeom prst="line">
            <a:avLst/>
          </a:prstGeom>
          <a:ln/>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a:off x="7967599" y="456177"/>
            <a:ext cx="0" cy="5905385"/>
          </a:xfrm>
          <a:prstGeom prst="line">
            <a:avLst/>
          </a:prstGeom>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a:xfrm>
            <a:off x="4123563" y="1039216"/>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a:xfrm>
            <a:off x="4123563" y="1749010"/>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Connector 21"/>
          <p:cNvCxnSpPr/>
          <p:nvPr/>
        </p:nvCxnSpPr>
        <p:spPr>
          <a:xfrm>
            <a:off x="4132685" y="2428778"/>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a:xfrm>
            <a:off x="4132685" y="3006120"/>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a:xfrm>
            <a:off x="4123563" y="3665939"/>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a:xfrm>
            <a:off x="4123563" y="4292768"/>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a:xfrm>
            <a:off x="4123563" y="4936092"/>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a:xfrm>
            <a:off x="4123563" y="5529930"/>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a:xfrm>
            <a:off x="4123563" y="6008299"/>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a:xfrm>
            <a:off x="1055632" y="2429685"/>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a:xfrm>
            <a:off x="1055632" y="2739158"/>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a:xfrm>
            <a:off x="1055632" y="3052573"/>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a:xfrm>
            <a:off x="1055632" y="3336936"/>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a:xfrm>
            <a:off x="1055632" y="3665939"/>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a:xfrm>
            <a:off x="1055632" y="3947270"/>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a:xfrm>
            <a:off x="1055632" y="4292768"/>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a:xfrm>
            <a:off x="1055632" y="4590594"/>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42" name="Straight Connector 41"/>
          <p:cNvCxnSpPr/>
          <p:nvPr/>
        </p:nvCxnSpPr>
        <p:spPr>
          <a:xfrm>
            <a:off x="1055632" y="4957435"/>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45" name="Straight Connector 44"/>
          <p:cNvCxnSpPr/>
          <p:nvPr/>
        </p:nvCxnSpPr>
        <p:spPr>
          <a:xfrm>
            <a:off x="1369023" y="2171709"/>
            <a:ext cx="0" cy="3057361"/>
          </a:xfrm>
          <a:prstGeom prst="line">
            <a:avLst/>
          </a:prstGeom>
        </p:spPr>
        <p:style>
          <a:lnRef idx="2">
            <a:schemeClr val="dk1"/>
          </a:lnRef>
          <a:fillRef idx="0">
            <a:schemeClr val="dk1"/>
          </a:fillRef>
          <a:effectRef idx="1">
            <a:schemeClr val="dk1"/>
          </a:effectRef>
          <a:fontRef idx="minor">
            <a:schemeClr val="tx1"/>
          </a:fontRef>
        </p:style>
      </p:cxnSp>
      <p:cxnSp>
        <p:nvCxnSpPr>
          <p:cNvPr id="48" name="Straight Connector 47"/>
          <p:cNvCxnSpPr/>
          <p:nvPr/>
        </p:nvCxnSpPr>
        <p:spPr>
          <a:xfrm>
            <a:off x="1686365" y="2171709"/>
            <a:ext cx="0" cy="3057361"/>
          </a:xfrm>
          <a:prstGeom prst="line">
            <a:avLst/>
          </a:prstGeom>
        </p:spPr>
        <p:style>
          <a:lnRef idx="2">
            <a:schemeClr val="dk1"/>
          </a:lnRef>
          <a:fillRef idx="0">
            <a:schemeClr val="dk1"/>
          </a:fillRef>
          <a:effectRef idx="1">
            <a:schemeClr val="dk1"/>
          </a:effectRef>
          <a:fontRef idx="minor">
            <a:schemeClr val="tx1"/>
          </a:fontRef>
        </p:style>
      </p:cxnSp>
      <p:cxnSp>
        <p:nvCxnSpPr>
          <p:cNvPr id="49" name="Straight Connector 48"/>
          <p:cNvCxnSpPr/>
          <p:nvPr/>
        </p:nvCxnSpPr>
        <p:spPr>
          <a:xfrm>
            <a:off x="2016250" y="2171709"/>
            <a:ext cx="0" cy="3057361"/>
          </a:xfrm>
          <a:prstGeom prst="line">
            <a:avLst/>
          </a:prstGeom>
        </p:spPr>
        <p:style>
          <a:lnRef idx="2">
            <a:schemeClr val="dk1"/>
          </a:lnRef>
          <a:fillRef idx="0">
            <a:schemeClr val="dk1"/>
          </a:fillRef>
          <a:effectRef idx="1">
            <a:schemeClr val="dk1"/>
          </a:effectRef>
          <a:fontRef idx="minor">
            <a:schemeClr val="tx1"/>
          </a:fontRef>
        </p:style>
      </p:cxnSp>
      <p:cxnSp>
        <p:nvCxnSpPr>
          <p:cNvPr id="50" name="Straight Connector 49"/>
          <p:cNvCxnSpPr/>
          <p:nvPr/>
        </p:nvCxnSpPr>
        <p:spPr>
          <a:xfrm>
            <a:off x="2362630" y="2171709"/>
            <a:ext cx="0" cy="3057361"/>
          </a:xfrm>
          <a:prstGeom prst="line">
            <a:avLst/>
          </a:prstGeom>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a:xfrm>
            <a:off x="2741998" y="2193052"/>
            <a:ext cx="0" cy="3057361"/>
          </a:xfrm>
          <a:prstGeom prst="line">
            <a:avLst/>
          </a:prstGeom>
        </p:spPr>
        <p:style>
          <a:lnRef idx="2">
            <a:schemeClr val="dk1"/>
          </a:lnRef>
          <a:fillRef idx="0">
            <a:schemeClr val="dk1"/>
          </a:fillRef>
          <a:effectRef idx="1">
            <a:schemeClr val="dk1"/>
          </a:effectRef>
          <a:fontRef idx="minor">
            <a:schemeClr val="tx1"/>
          </a:fontRef>
        </p:style>
      </p:cxnSp>
      <p:sp>
        <p:nvSpPr>
          <p:cNvPr id="52" name="TextBox 51"/>
          <p:cNvSpPr txBox="1"/>
          <p:nvPr/>
        </p:nvSpPr>
        <p:spPr>
          <a:xfrm>
            <a:off x="779462" y="429789"/>
            <a:ext cx="279979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dirty="0" smtClean="0"/>
              <a:t>Please note that these boxes are not drawn to scale. Also, this isn’t a </a:t>
            </a:r>
            <a:r>
              <a:rPr lang="en-US" dirty="0" err="1" smtClean="0"/>
              <a:t>posterized</a:t>
            </a:r>
            <a:r>
              <a:rPr lang="en-US" dirty="0" smtClean="0"/>
              <a:t> photo. </a:t>
            </a:r>
            <a:endParaRPr lang="en-US" dirty="0"/>
          </a:p>
        </p:txBody>
      </p:sp>
    </p:spTree>
    <p:extLst>
      <p:ext uri="{BB962C8B-B14F-4D97-AF65-F5344CB8AC3E}">
        <p14:creationId xmlns:p14="http://schemas.microsoft.com/office/powerpoint/2010/main" val="268286258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time to paint- Monochromatic</a:t>
            </a:r>
            <a:endParaRPr lang="en-US" dirty="0"/>
          </a:p>
        </p:txBody>
      </p:sp>
      <p:sp>
        <p:nvSpPr>
          <p:cNvPr id="3" name="Content Placeholder 2"/>
          <p:cNvSpPr>
            <a:spLocks noGrp="1"/>
          </p:cNvSpPr>
          <p:nvPr>
            <p:ph idx="1"/>
          </p:nvPr>
        </p:nvSpPr>
        <p:spPr>
          <a:xfrm>
            <a:off x="779462" y="1882588"/>
            <a:ext cx="7581901" cy="4781590"/>
          </a:xfrm>
        </p:spPr>
        <p:txBody>
          <a:bodyPr>
            <a:normAutofit fontScale="70000" lnSpcReduction="20000"/>
          </a:bodyPr>
          <a:lstStyle/>
          <a:p>
            <a:r>
              <a:rPr lang="en-US" dirty="0" smtClean="0"/>
              <a:t>Remember that monochromatic means “tints and shades of one color.” Choose one color (I’ll let you use the bottles of secondary and intermediate for this, if you’d like!) and black and white. </a:t>
            </a:r>
          </a:p>
          <a:p>
            <a:r>
              <a:rPr lang="en-US" dirty="0" smtClean="0"/>
              <a:t>When you look at the photo, the darkest values are going to be the blacks and dark grays, the lightest values are going to be the lighter grays and whites. Think of everything you see as a “value.” How dark or how light is it? </a:t>
            </a:r>
          </a:p>
          <a:p>
            <a:r>
              <a:rPr lang="en-US" dirty="0" smtClean="0"/>
              <a:t>Remember your value scale from the color wheel project. The darkest shades will correspond to the darkest values, and the lightest shades will correspond to the lightest values and so on. Some people find it helpful to label each area in terms of how dark/how light (using a number scale for example)</a:t>
            </a:r>
          </a:p>
          <a:p>
            <a:r>
              <a:rPr lang="en-US" dirty="0" smtClean="0"/>
              <a:t>I want to see at least five </a:t>
            </a:r>
            <a:r>
              <a:rPr lang="en-US" b="0" u="sng" dirty="0" smtClean="0"/>
              <a:t>DISTINCT</a:t>
            </a:r>
            <a:r>
              <a:rPr lang="en-US" dirty="0" smtClean="0"/>
              <a:t> values on your work that correspond to the values on the photo. Make sure they are different enough so that we can tell them apart. When in doubt, give more contrast than you think you need. It will make your work more dynamic and more interesting to look at. </a:t>
            </a:r>
          </a:p>
          <a:p>
            <a:r>
              <a:rPr lang="en-US" dirty="0" smtClean="0"/>
              <a:t>You might want to do two tints, your hue and two shades. </a:t>
            </a:r>
            <a:endParaRPr lang="en-US" dirty="0"/>
          </a:p>
        </p:txBody>
      </p:sp>
    </p:spTree>
    <p:extLst>
      <p:ext uri="{BB962C8B-B14F-4D97-AF65-F5344CB8AC3E}">
        <p14:creationId xmlns:p14="http://schemas.microsoft.com/office/powerpoint/2010/main" val="135353001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DSCN0339.jpg"/>
          <p:cNvPicPr>
            <a:picLocks noGrp="1" noChangeAspect="1"/>
          </p:cNvPicPr>
          <p:nvPr>
            <p:ph idx="1"/>
          </p:nvPr>
        </p:nvPicPr>
        <p:blipFill>
          <a:blip r:embed="rId2" cstate="email">
            <a:extLst>
              <a:ext uri="{28A0092B-C50C-407E-A947-70E740481C1C}">
                <a14:useLocalDpi xmlns:a14="http://schemas.microsoft.com/office/drawing/2010/main"/>
              </a:ext>
            </a:extLst>
          </a:blip>
          <a:srcRect l="-94413" r="-94413"/>
          <a:stretch>
            <a:fillRect/>
          </a:stretch>
        </p:blipFill>
        <p:spPr>
          <a:xfrm>
            <a:off x="-3374172" y="566315"/>
            <a:ext cx="11192329" cy="5836024"/>
          </a:xfrm>
        </p:spPr>
      </p:pic>
      <p:pic>
        <p:nvPicPr>
          <p:cNvPr id="5" name="Picture 4" descr="values.jp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383318" y="566315"/>
            <a:ext cx="4593336" cy="1997103"/>
          </a:xfrm>
          <a:prstGeom prst="rect">
            <a:avLst/>
          </a:prstGeom>
        </p:spPr>
      </p:pic>
      <p:pic>
        <p:nvPicPr>
          <p:cNvPr id="6" name="Picture 5" descr="_7854188.jpg"/>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383319" y="2563417"/>
            <a:ext cx="4593336" cy="2030281"/>
          </a:xfrm>
          <a:prstGeom prst="rect">
            <a:avLst/>
          </a:prstGeom>
        </p:spPr>
      </p:pic>
      <p:sp>
        <p:nvSpPr>
          <p:cNvPr id="7" name="TextBox 6"/>
          <p:cNvSpPr txBox="1"/>
          <p:nvPr/>
        </p:nvSpPr>
        <p:spPr>
          <a:xfrm>
            <a:off x="2780531" y="4118661"/>
            <a:ext cx="532077" cy="369332"/>
          </a:xfrm>
          <a:prstGeom prst="rect">
            <a:avLst/>
          </a:prstGeom>
          <a:noFill/>
        </p:spPr>
        <p:txBody>
          <a:bodyPr wrap="square" rtlCol="0">
            <a:spAutoFit/>
          </a:bodyPr>
          <a:lstStyle/>
          <a:p>
            <a:r>
              <a:rPr lang="en-US" dirty="0" smtClean="0"/>
              <a:t>5</a:t>
            </a:r>
            <a:endParaRPr lang="en-US" dirty="0"/>
          </a:p>
        </p:txBody>
      </p:sp>
      <p:sp>
        <p:nvSpPr>
          <p:cNvPr id="8" name="TextBox 7"/>
          <p:cNvSpPr txBox="1"/>
          <p:nvPr/>
        </p:nvSpPr>
        <p:spPr>
          <a:xfrm>
            <a:off x="1767869" y="2097759"/>
            <a:ext cx="514913" cy="369332"/>
          </a:xfrm>
          <a:prstGeom prst="rect">
            <a:avLst/>
          </a:prstGeom>
          <a:noFill/>
        </p:spPr>
        <p:txBody>
          <a:bodyPr wrap="square" rtlCol="0">
            <a:spAutoFit/>
          </a:bodyPr>
          <a:lstStyle/>
          <a:p>
            <a:r>
              <a:rPr lang="en-US" dirty="0" smtClean="0"/>
              <a:t>2</a:t>
            </a:r>
            <a:endParaRPr lang="en-US" dirty="0"/>
          </a:p>
        </p:txBody>
      </p:sp>
      <p:sp>
        <p:nvSpPr>
          <p:cNvPr id="9" name="TextBox 8"/>
          <p:cNvSpPr txBox="1"/>
          <p:nvPr/>
        </p:nvSpPr>
        <p:spPr>
          <a:xfrm>
            <a:off x="3192462" y="1218437"/>
            <a:ext cx="566404" cy="369332"/>
          </a:xfrm>
          <a:prstGeom prst="rect">
            <a:avLst/>
          </a:prstGeom>
          <a:noFill/>
        </p:spPr>
        <p:txBody>
          <a:bodyPr wrap="square" rtlCol="0">
            <a:spAutoFit/>
          </a:bodyPr>
          <a:lstStyle/>
          <a:p>
            <a:r>
              <a:rPr lang="en-US" dirty="0" smtClean="0"/>
              <a:t>3</a:t>
            </a:r>
            <a:endParaRPr lang="en-US" dirty="0"/>
          </a:p>
        </p:txBody>
      </p:sp>
      <p:sp>
        <p:nvSpPr>
          <p:cNvPr id="10" name="TextBox 9"/>
          <p:cNvSpPr txBox="1"/>
          <p:nvPr/>
        </p:nvSpPr>
        <p:spPr>
          <a:xfrm>
            <a:off x="1012663" y="5851931"/>
            <a:ext cx="360439" cy="369332"/>
          </a:xfrm>
          <a:prstGeom prst="rect">
            <a:avLst/>
          </a:prstGeom>
          <a:noFill/>
        </p:spPr>
        <p:txBody>
          <a:bodyPr wrap="square" rtlCol="0">
            <a:spAutoFit/>
          </a:bodyPr>
          <a:lstStyle/>
          <a:p>
            <a:r>
              <a:rPr lang="en-US" dirty="0">
                <a:solidFill>
                  <a:schemeClr val="bg1"/>
                </a:solidFill>
              </a:rPr>
              <a:t>3</a:t>
            </a:r>
          </a:p>
        </p:txBody>
      </p:sp>
      <p:sp>
        <p:nvSpPr>
          <p:cNvPr id="11" name="TextBox 10"/>
          <p:cNvSpPr txBox="1"/>
          <p:nvPr/>
        </p:nvSpPr>
        <p:spPr>
          <a:xfrm>
            <a:off x="2008161" y="3075941"/>
            <a:ext cx="274621" cy="369332"/>
          </a:xfrm>
          <a:prstGeom prst="rect">
            <a:avLst/>
          </a:prstGeom>
          <a:noFill/>
        </p:spPr>
        <p:txBody>
          <a:bodyPr wrap="square" rtlCol="0">
            <a:spAutoFit/>
          </a:bodyPr>
          <a:lstStyle/>
          <a:p>
            <a:r>
              <a:rPr lang="en-US" dirty="0" smtClean="0">
                <a:solidFill>
                  <a:srgbClr val="000000"/>
                </a:solidFill>
              </a:rPr>
              <a:t>1</a:t>
            </a:r>
            <a:endParaRPr lang="en-US" dirty="0">
              <a:solidFill>
                <a:srgbClr val="000000"/>
              </a:solidFill>
            </a:endParaRPr>
          </a:p>
        </p:txBody>
      </p:sp>
      <p:sp>
        <p:nvSpPr>
          <p:cNvPr id="12" name="TextBox 11"/>
          <p:cNvSpPr txBox="1"/>
          <p:nvPr/>
        </p:nvSpPr>
        <p:spPr>
          <a:xfrm>
            <a:off x="1596231" y="4324594"/>
            <a:ext cx="411930" cy="369332"/>
          </a:xfrm>
          <a:prstGeom prst="rect">
            <a:avLst/>
          </a:prstGeom>
          <a:noFill/>
        </p:spPr>
        <p:txBody>
          <a:bodyPr wrap="square" rtlCol="0">
            <a:spAutoFit/>
          </a:bodyPr>
          <a:lstStyle/>
          <a:p>
            <a:r>
              <a:rPr lang="en-US" dirty="0" smtClean="0"/>
              <a:t>4</a:t>
            </a:r>
            <a:endParaRPr lang="en-US" dirty="0"/>
          </a:p>
        </p:txBody>
      </p:sp>
      <p:sp>
        <p:nvSpPr>
          <p:cNvPr id="13" name="TextBox 12"/>
          <p:cNvSpPr txBox="1"/>
          <p:nvPr/>
        </p:nvSpPr>
        <p:spPr>
          <a:xfrm>
            <a:off x="2420092" y="3239340"/>
            <a:ext cx="360439" cy="369332"/>
          </a:xfrm>
          <a:prstGeom prst="rect">
            <a:avLst/>
          </a:prstGeom>
          <a:noFill/>
        </p:spPr>
        <p:txBody>
          <a:bodyPr wrap="square" rtlCol="0">
            <a:spAutoFit/>
          </a:bodyPr>
          <a:lstStyle/>
          <a:p>
            <a:r>
              <a:rPr lang="en-US" dirty="0" smtClean="0">
                <a:solidFill>
                  <a:srgbClr val="000000"/>
                </a:solidFill>
              </a:rPr>
              <a:t>1</a:t>
            </a:r>
            <a:endParaRPr lang="en-US" dirty="0">
              <a:solidFill>
                <a:srgbClr val="000000"/>
              </a:solidFill>
            </a:endParaRPr>
          </a:p>
        </p:txBody>
      </p:sp>
      <p:sp>
        <p:nvSpPr>
          <p:cNvPr id="14" name="TextBox 13"/>
          <p:cNvSpPr txBox="1"/>
          <p:nvPr/>
        </p:nvSpPr>
        <p:spPr>
          <a:xfrm>
            <a:off x="2600311" y="1688078"/>
            <a:ext cx="360439" cy="369332"/>
          </a:xfrm>
          <a:prstGeom prst="rect">
            <a:avLst/>
          </a:prstGeom>
          <a:noFill/>
        </p:spPr>
        <p:txBody>
          <a:bodyPr wrap="square" rtlCol="0">
            <a:spAutoFit/>
          </a:bodyPr>
          <a:lstStyle/>
          <a:p>
            <a:r>
              <a:rPr lang="en-US" dirty="0" smtClean="0"/>
              <a:t>4</a:t>
            </a:r>
            <a:endParaRPr lang="en-US" dirty="0"/>
          </a:p>
        </p:txBody>
      </p:sp>
      <p:sp>
        <p:nvSpPr>
          <p:cNvPr id="15" name="TextBox 14"/>
          <p:cNvSpPr txBox="1"/>
          <p:nvPr/>
        </p:nvSpPr>
        <p:spPr>
          <a:xfrm>
            <a:off x="3432755" y="5663159"/>
            <a:ext cx="326111" cy="369332"/>
          </a:xfrm>
          <a:prstGeom prst="rect">
            <a:avLst/>
          </a:prstGeom>
          <a:noFill/>
        </p:spPr>
        <p:txBody>
          <a:bodyPr wrap="square" rtlCol="0">
            <a:spAutoFit/>
          </a:bodyPr>
          <a:lstStyle/>
          <a:p>
            <a:r>
              <a:rPr lang="en-US" dirty="0" smtClean="0">
                <a:solidFill>
                  <a:srgbClr val="000000"/>
                </a:solidFill>
              </a:rPr>
              <a:t>4</a:t>
            </a:r>
            <a:endParaRPr lang="en-US" dirty="0">
              <a:solidFill>
                <a:srgbClr val="000000"/>
              </a:solidFill>
            </a:endParaRPr>
          </a:p>
        </p:txBody>
      </p:sp>
      <p:sp>
        <p:nvSpPr>
          <p:cNvPr id="16" name="TextBox 15"/>
          <p:cNvSpPr txBox="1"/>
          <p:nvPr/>
        </p:nvSpPr>
        <p:spPr>
          <a:xfrm>
            <a:off x="2008161" y="5851931"/>
            <a:ext cx="274621" cy="369332"/>
          </a:xfrm>
          <a:prstGeom prst="rect">
            <a:avLst/>
          </a:prstGeom>
          <a:noFill/>
        </p:spPr>
        <p:txBody>
          <a:bodyPr wrap="square" rtlCol="0">
            <a:spAutoFit/>
          </a:bodyPr>
          <a:lstStyle/>
          <a:p>
            <a:r>
              <a:rPr lang="en-US" dirty="0" smtClean="0">
                <a:solidFill>
                  <a:srgbClr val="000000"/>
                </a:solidFill>
              </a:rPr>
              <a:t>1</a:t>
            </a:r>
            <a:endParaRPr lang="en-US" dirty="0">
              <a:solidFill>
                <a:srgbClr val="000000"/>
              </a:solidFill>
            </a:endParaRPr>
          </a:p>
        </p:txBody>
      </p:sp>
      <p:sp>
        <p:nvSpPr>
          <p:cNvPr id="17" name="TextBox 16"/>
          <p:cNvSpPr txBox="1"/>
          <p:nvPr/>
        </p:nvSpPr>
        <p:spPr>
          <a:xfrm>
            <a:off x="1450339" y="2706609"/>
            <a:ext cx="635059" cy="369332"/>
          </a:xfrm>
          <a:prstGeom prst="rect">
            <a:avLst/>
          </a:prstGeom>
          <a:noFill/>
        </p:spPr>
        <p:txBody>
          <a:bodyPr wrap="square" rtlCol="0">
            <a:spAutoFit/>
          </a:bodyPr>
          <a:lstStyle/>
          <a:p>
            <a:r>
              <a:rPr lang="en-US" dirty="0" smtClean="0"/>
              <a:t>4</a:t>
            </a:r>
            <a:endParaRPr lang="en-US" dirty="0"/>
          </a:p>
        </p:txBody>
      </p:sp>
      <p:sp>
        <p:nvSpPr>
          <p:cNvPr id="18" name="TextBox 17"/>
          <p:cNvSpPr txBox="1"/>
          <p:nvPr/>
        </p:nvSpPr>
        <p:spPr>
          <a:xfrm>
            <a:off x="4383319" y="4890910"/>
            <a:ext cx="4370205" cy="1477328"/>
          </a:xfrm>
          <a:prstGeom prst="rect">
            <a:avLst/>
          </a:prstGeom>
          <a:noFill/>
        </p:spPr>
        <p:txBody>
          <a:bodyPr wrap="square" rtlCol="0">
            <a:spAutoFit/>
          </a:bodyPr>
          <a:lstStyle/>
          <a:p>
            <a:r>
              <a:rPr lang="en-US" dirty="0" smtClean="0"/>
              <a:t>See here how the </a:t>
            </a:r>
            <a:r>
              <a:rPr lang="en-US" dirty="0" err="1" smtClean="0"/>
              <a:t>grayscale</a:t>
            </a:r>
            <a:r>
              <a:rPr lang="en-US" dirty="0" smtClean="0"/>
              <a:t> photo corresponds to five distinct values that we can roughly label as being on a scale from 1 to 5, as well as how that would look in a monochromatic scale of red. </a:t>
            </a:r>
            <a:endParaRPr lang="en-US" dirty="0"/>
          </a:p>
        </p:txBody>
      </p:sp>
      <p:sp>
        <p:nvSpPr>
          <p:cNvPr id="19" name="TextBox 18"/>
          <p:cNvSpPr txBox="1"/>
          <p:nvPr/>
        </p:nvSpPr>
        <p:spPr>
          <a:xfrm>
            <a:off x="4383320" y="3239340"/>
            <a:ext cx="817304" cy="369332"/>
          </a:xfrm>
          <a:prstGeom prst="rect">
            <a:avLst/>
          </a:prstGeom>
          <a:noFill/>
        </p:spPr>
        <p:txBody>
          <a:bodyPr wrap="square" rtlCol="0">
            <a:spAutoFit/>
          </a:bodyPr>
          <a:lstStyle/>
          <a:p>
            <a:r>
              <a:rPr lang="en-US" dirty="0" smtClean="0"/>
              <a:t>1 (tint)</a:t>
            </a:r>
            <a:endParaRPr lang="en-US" dirty="0"/>
          </a:p>
        </p:txBody>
      </p:sp>
      <p:sp>
        <p:nvSpPr>
          <p:cNvPr id="20" name="Rectangle 19"/>
          <p:cNvSpPr/>
          <p:nvPr/>
        </p:nvSpPr>
        <p:spPr>
          <a:xfrm>
            <a:off x="5346630" y="3232016"/>
            <a:ext cx="845266" cy="369332"/>
          </a:xfrm>
          <a:prstGeom prst="rect">
            <a:avLst/>
          </a:prstGeom>
        </p:spPr>
        <p:txBody>
          <a:bodyPr wrap="none">
            <a:spAutoFit/>
          </a:bodyPr>
          <a:lstStyle/>
          <a:p>
            <a:r>
              <a:rPr lang="en-US" dirty="0" smtClean="0"/>
              <a:t>2 </a:t>
            </a:r>
            <a:r>
              <a:rPr lang="en-US" dirty="0"/>
              <a:t>(tint)</a:t>
            </a:r>
          </a:p>
        </p:txBody>
      </p:sp>
      <p:sp>
        <p:nvSpPr>
          <p:cNvPr id="21" name="Rectangle 20"/>
          <p:cNvSpPr/>
          <p:nvPr/>
        </p:nvSpPr>
        <p:spPr>
          <a:xfrm>
            <a:off x="6318372" y="3239340"/>
            <a:ext cx="876938" cy="369332"/>
          </a:xfrm>
          <a:prstGeom prst="rect">
            <a:avLst/>
          </a:prstGeom>
        </p:spPr>
        <p:txBody>
          <a:bodyPr wrap="none">
            <a:spAutoFit/>
          </a:bodyPr>
          <a:lstStyle/>
          <a:p>
            <a:r>
              <a:rPr lang="en-US" dirty="0" smtClean="0"/>
              <a:t>3 (hue)</a:t>
            </a:r>
            <a:endParaRPr lang="en-US" dirty="0"/>
          </a:p>
        </p:txBody>
      </p:sp>
      <p:sp>
        <p:nvSpPr>
          <p:cNvPr id="22" name="Rectangle 21"/>
          <p:cNvSpPr/>
          <p:nvPr/>
        </p:nvSpPr>
        <p:spPr>
          <a:xfrm>
            <a:off x="7195310" y="3260607"/>
            <a:ext cx="1101233" cy="369332"/>
          </a:xfrm>
          <a:prstGeom prst="rect">
            <a:avLst/>
          </a:prstGeom>
        </p:spPr>
        <p:txBody>
          <a:bodyPr wrap="none">
            <a:spAutoFit/>
          </a:bodyPr>
          <a:lstStyle/>
          <a:p>
            <a:r>
              <a:rPr lang="en-US" dirty="0" smtClean="0"/>
              <a:t>4 (shade)</a:t>
            </a:r>
            <a:endParaRPr lang="en-US" dirty="0"/>
          </a:p>
        </p:txBody>
      </p:sp>
      <p:sp>
        <p:nvSpPr>
          <p:cNvPr id="23" name="Rectangle 22"/>
          <p:cNvSpPr/>
          <p:nvPr/>
        </p:nvSpPr>
        <p:spPr>
          <a:xfrm>
            <a:off x="8109456" y="3260607"/>
            <a:ext cx="1091540" cy="369332"/>
          </a:xfrm>
          <a:prstGeom prst="rect">
            <a:avLst/>
          </a:prstGeom>
        </p:spPr>
        <p:txBody>
          <a:bodyPr wrap="none">
            <a:spAutoFit/>
          </a:bodyPr>
          <a:lstStyle/>
          <a:p>
            <a:r>
              <a:rPr lang="en-US" dirty="0" smtClean="0"/>
              <a:t>5 (shade)</a:t>
            </a:r>
            <a:endParaRPr lang="en-US" dirty="0"/>
          </a:p>
        </p:txBody>
      </p:sp>
    </p:spTree>
    <p:extLst>
      <p:ext uri="{BB962C8B-B14F-4D97-AF65-F5344CB8AC3E}">
        <p14:creationId xmlns:p14="http://schemas.microsoft.com/office/powerpoint/2010/main" val="4490890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79462" y="713"/>
            <a:ext cx="7581901" cy="675602"/>
          </a:xfrm>
        </p:spPr>
        <p:txBody>
          <a:bodyPr/>
          <a:lstStyle/>
          <a:p>
            <a:r>
              <a:rPr lang="en-US" dirty="0" smtClean="0"/>
              <a:t>Color and Value</a:t>
            </a:r>
            <a:endParaRPr lang="en-US" dirty="0"/>
          </a:p>
        </p:txBody>
      </p:sp>
      <p:pic>
        <p:nvPicPr>
          <p:cNvPr id="4" name="Content Placeholder 3" descr="DSCN0339.jpg"/>
          <p:cNvPicPr>
            <a:picLocks noGrp="1" noChangeAspect="1"/>
          </p:cNvPicPr>
          <p:nvPr>
            <p:ph sz="half" idx="1"/>
          </p:nvPr>
        </p:nvPicPr>
        <p:blipFill>
          <a:blip r:embed="rId2" cstate="email">
            <a:extLst>
              <a:ext uri="{28A0092B-C50C-407E-A947-70E740481C1C}">
                <a14:useLocalDpi xmlns:a14="http://schemas.microsoft.com/office/drawing/2010/main"/>
              </a:ext>
            </a:extLst>
          </a:blip>
          <a:srcRect l="-19287" r="-19287"/>
          <a:stretch>
            <a:fillRect/>
          </a:stretch>
        </p:blipFill>
        <p:spPr>
          <a:xfrm>
            <a:off x="0" y="676315"/>
            <a:ext cx="4407229" cy="5498307"/>
          </a:xfrm>
        </p:spPr>
      </p:pic>
      <p:sp>
        <p:nvSpPr>
          <p:cNvPr id="24" name="Content Placeholder 23"/>
          <p:cNvSpPr>
            <a:spLocks noGrp="1"/>
          </p:cNvSpPr>
          <p:nvPr>
            <p:ph sz="half" idx="2"/>
          </p:nvPr>
        </p:nvSpPr>
        <p:spPr>
          <a:xfrm>
            <a:off x="4159452" y="1038259"/>
            <a:ext cx="4384569" cy="5543442"/>
          </a:xfrm>
        </p:spPr>
        <p:txBody>
          <a:bodyPr>
            <a:normAutofit fontScale="92500" lnSpcReduction="20000"/>
          </a:bodyPr>
          <a:lstStyle/>
          <a:p>
            <a:r>
              <a:rPr lang="en-US" dirty="0"/>
              <a:t>An important thing to realize is that you’re dealing with color but also with shading. For example, my hair is a dark color (it was </a:t>
            </a:r>
            <a:r>
              <a:rPr lang="en-US" dirty="0" smtClean="0"/>
              <a:t>very dark brown when this picture was taken) </a:t>
            </a:r>
            <a:r>
              <a:rPr lang="en-US" dirty="0"/>
              <a:t>so it will show up as a dark </a:t>
            </a:r>
            <a:r>
              <a:rPr lang="en-US" dirty="0" smtClean="0"/>
              <a:t>value (5). </a:t>
            </a:r>
            <a:r>
              <a:rPr lang="en-US" dirty="0"/>
              <a:t>But notice where the light is hitting my hair on the top right? Even though my hair is a dark color, that area will read as a lighter </a:t>
            </a:r>
            <a:r>
              <a:rPr lang="en-US" dirty="0" smtClean="0"/>
              <a:t>value (4). Compare that to my shirt, which had green and white stripes; green is a medium-dark color, so I will make that a medium value (3). Another good example of this are lips. The lips will usually be darker than the skin around them, but they will also have an area of light and shadow on them. You can simply look at the </a:t>
            </a:r>
            <a:r>
              <a:rPr lang="en-US" dirty="0" err="1" smtClean="0"/>
              <a:t>grayscale</a:t>
            </a:r>
            <a:r>
              <a:rPr lang="en-US" dirty="0" smtClean="0"/>
              <a:t> </a:t>
            </a:r>
            <a:r>
              <a:rPr lang="en-US" dirty="0" err="1" smtClean="0"/>
              <a:t>phtoto</a:t>
            </a:r>
            <a:r>
              <a:rPr lang="en-US" dirty="0" smtClean="0"/>
              <a:t> to determine if you need a tint/shade/hue etc. but keep the idea about color vs. value in mind.  </a:t>
            </a:r>
            <a:endParaRPr lang="en-US" dirty="0"/>
          </a:p>
          <a:p>
            <a:pPr marL="0" indent="0">
              <a:buNone/>
            </a:pPr>
            <a:endParaRPr lang="en-US" dirty="0"/>
          </a:p>
        </p:txBody>
      </p:sp>
      <p:sp>
        <p:nvSpPr>
          <p:cNvPr id="7" name="TextBox 6"/>
          <p:cNvSpPr txBox="1"/>
          <p:nvPr/>
        </p:nvSpPr>
        <p:spPr>
          <a:xfrm>
            <a:off x="2780531" y="4118661"/>
            <a:ext cx="532077" cy="369332"/>
          </a:xfrm>
          <a:prstGeom prst="rect">
            <a:avLst/>
          </a:prstGeom>
          <a:noFill/>
        </p:spPr>
        <p:txBody>
          <a:bodyPr wrap="square" rtlCol="0">
            <a:spAutoFit/>
          </a:bodyPr>
          <a:lstStyle/>
          <a:p>
            <a:r>
              <a:rPr lang="en-US" dirty="0" smtClean="0"/>
              <a:t>5</a:t>
            </a:r>
            <a:endParaRPr lang="en-US" dirty="0"/>
          </a:p>
        </p:txBody>
      </p:sp>
      <p:sp>
        <p:nvSpPr>
          <p:cNvPr id="8" name="TextBox 7"/>
          <p:cNvSpPr txBox="1"/>
          <p:nvPr/>
        </p:nvSpPr>
        <p:spPr>
          <a:xfrm>
            <a:off x="1767869" y="2097759"/>
            <a:ext cx="514913" cy="369332"/>
          </a:xfrm>
          <a:prstGeom prst="rect">
            <a:avLst/>
          </a:prstGeom>
          <a:noFill/>
        </p:spPr>
        <p:txBody>
          <a:bodyPr wrap="square" rtlCol="0">
            <a:spAutoFit/>
          </a:bodyPr>
          <a:lstStyle/>
          <a:p>
            <a:r>
              <a:rPr lang="en-US" dirty="0" smtClean="0"/>
              <a:t>2</a:t>
            </a:r>
            <a:endParaRPr lang="en-US" dirty="0"/>
          </a:p>
        </p:txBody>
      </p:sp>
      <p:sp>
        <p:nvSpPr>
          <p:cNvPr id="9" name="TextBox 8"/>
          <p:cNvSpPr txBox="1"/>
          <p:nvPr/>
        </p:nvSpPr>
        <p:spPr>
          <a:xfrm>
            <a:off x="3192462" y="1218437"/>
            <a:ext cx="566404" cy="369332"/>
          </a:xfrm>
          <a:prstGeom prst="rect">
            <a:avLst/>
          </a:prstGeom>
          <a:noFill/>
        </p:spPr>
        <p:txBody>
          <a:bodyPr wrap="square" rtlCol="0">
            <a:spAutoFit/>
          </a:bodyPr>
          <a:lstStyle/>
          <a:p>
            <a:r>
              <a:rPr lang="en-US" dirty="0" smtClean="0"/>
              <a:t>3</a:t>
            </a:r>
            <a:endParaRPr lang="en-US" dirty="0"/>
          </a:p>
        </p:txBody>
      </p:sp>
      <p:sp>
        <p:nvSpPr>
          <p:cNvPr id="10" name="TextBox 9"/>
          <p:cNvSpPr txBox="1"/>
          <p:nvPr/>
        </p:nvSpPr>
        <p:spPr>
          <a:xfrm>
            <a:off x="1012663" y="5851931"/>
            <a:ext cx="360439" cy="369332"/>
          </a:xfrm>
          <a:prstGeom prst="rect">
            <a:avLst/>
          </a:prstGeom>
          <a:noFill/>
        </p:spPr>
        <p:txBody>
          <a:bodyPr wrap="square" rtlCol="0">
            <a:spAutoFit/>
          </a:bodyPr>
          <a:lstStyle/>
          <a:p>
            <a:r>
              <a:rPr lang="en-US" dirty="0">
                <a:solidFill>
                  <a:schemeClr val="bg1"/>
                </a:solidFill>
              </a:rPr>
              <a:t>3</a:t>
            </a:r>
          </a:p>
        </p:txBody>
      </p:sp>
      <p:sp>
        <p:nvSpPr>
          <p:cNvPr id="11" name="TextBox 10"/>
          <p:cNvSpPr txBox="1"/>
          <p:nvPr/>
        </p:nvSpPr>
        <p:spPr>
          <a:xfrm>
            <a:off x="2008161" y="3075941"/>
            <a:ext cx="274621" cy="369332"/>
          </a:xfrm>
          <a:prstGeom prst="rect">
            <a:avLst/>
          </a:prstGeom>
          <a:noFill/>
        </p:spPr>
        <p:txBody>
          <a:bodyPr wrap="square" rtlCol="0">
            <a:spAutoFit/>
          </a:bodyPr>
          <a:lstStyle/>
          <a:p>
            <a:r>
              <a:rPr lang="en-US" dirty="0" smtClean="0">
                <a:solidFill>
                  <a:srgbClr val="000000"/>
                </a:solidFill>
              </a:rPr>
              <a:t>1</a:t>
            </a:r>
            <a:endParaRPr lang="en-US" dirty="0">
              <a:solidFill>
                <a:srgbClr val="000000"/>
              </a:solidFill>
            </a:endParaRPr>
          </a:p>
        </p:txBody>
      </p:sp>
      <p:sp>
        <p:nvSpPr>
          <p:cNvPr id="12" name="TextBox 11"/>
          <p:cNvSpPr txBox="1"/>
          <p:nvPr/>
        </p:nvSpPr>
        <p:spPr>
          <a:xfrm>
            <a:off x="1596231" y="4324594"/>
            <a:ext cx="411930" cy="369332"/>
          </a:xfrm>
          <a:prstGeom prst="rect">
            <a:avLst/>
          </a:prstGeom>
          <a:noFill/>
        </p:spPr>
        <p:txBody>
          <a:bodyPr wrap="square" rtlCol="0">
            <a:spAutoFit/>
          </a:bodyPr>
          <a:lstStyle/>
          <a:p>
            <a:r>
              <a:rPr lang="en-US" dirty="0" smtClean="0"/>
              <a:t>4</a:t>
            </a:r>
            <a:endParaRPr lang="en-US" dirty="0"/>
          </a:p>
        </p:txBody>
      </p:sp>
      <p:sp>
        <p:nvSpPr>
          <p:cNvPr id="13" name="TextBox 12"/>
          <p:cNvSpPr txBox="1"/>
          <p:nvPr/>
        </p:nvSpPr>
        <p:spPr>
          <a:xfrm>
            <a:off x="2420092" y="3239340"/>
            <a:ext cx="360439" cy="369332"/>
          </a:xfrm>
          <a:prstGeom prst="rect">
            <a:avLst/>
          </a:prstGeom>
          <a:noFill/>
        </p:spPr>
        <p:txBody>
          <a:bodyPr wrap="square" rtlCol="0">
            <a:spAutoFit/>
          </a:bodyPr>
          <a:lstStyle/>
          <a:p>
            <a:r>
              <a:rPr lang="en-US" dirty="0" smtClean="0">
                <a:solidFill>
                  <a:srgbClr val="000000"/>
                </a:solidFill>
              </a:rPr>
              <a:t>1</a:t>
            </a:r>
            <a:endParaRPr lang="en-US" dirty="0">
              <a:solidFill>
                <a:srgbClr val="000000"/>
              </a:solidFill>
            </a:endParaRPr>
          </a:p>
        </p:txBody>
      </p:sp>
      <p:sp>
        <p:nvSpPr>
          <p:cNvPr id="14" name="TextBox 13"/>
          <p:cNvSpPr txBox="1"/>
          <p:nvPr/>
        </p:nvSpPr>
        <p:spPr>
          <a:xfrm>
            <a:off x="2600311" y="1688078"/>
            <a:ext cx="360439" cy="369332"/>
          </a:xfrm>
          <a:prstGeom prst="rect">
            <a:avLst/>
          </a:prstGeom>
          <a:noFill/>
        </p:spPr>
        <p:txBody>
          <a:bodyPr wrap="square" rtlCol="0">
            <a:spAutoFit/>
          </a:bodyPr>
          <a:lstStyle/>
          <a:p>
            <a:r>
              <a:rPr lang="en-US" dirty="0" smtClean="0"/>
              <a:t>4</a:t>
            </a:r>
            <a:endParaRPr lang="en-US" dirty="0"/>
          </a:p>
        </p:txBody>
      </p:sp>
      <p:sp>
        <p:nvSpPr>
          <p:cNvPr id="15" name="TextBox 14"/>
          <p:cNvSpPr txBox="1"/>
          <p:nvPr/>
        </p:nvSpPr>
        <p:spPr>
          <a:xfrm>
            <a:off x="3432755" y="5663159"/>
            <a:ext cx="326111" cy="369332"/>
          </a:xfrm>
          <a:prstGeom prst="rect">
            <a:avLst/>
          </a:prstGeom>
          <a:noFill/>
        </p:spPr>
        <p:txBody>
          <a:bodyPr wrap="square" rtlCol="0">
            <a:spAutoFit/>
          </a:bodyPr>
          <a:lstStyle/>
          <a:p>
            <a:r>
              <a:rPr lang="en-US" dirty="0" smtClean="0">
                <a:solidFill>
                  <a:srgbClr val="000000"/>
                </a:solidFill>
              </a:rPr>
              <a:t>4</a:t>
            </a:r>
            <a:endParaRPr lang="en-US" dirty="0">
              <a:solidFill>
                <a:srgbClr val="000000"/>
              </a:solidFill>
            </a:endParaRPr>
          </a:p>
        </p:txBody>
      </p:sp>
      <p:sp>
        <p:nvSpPr>
          <p:cNvPr id="16" name="TextBox 15"/>
          <p:cNvSpPr txBox="1"/>
          <p:nvPr/>
        </p:nvSpPr>
        <p:spPr>
          <a:xfrm>
            <a:off x="2008161" y="5851931"/>
            <a:ext cx="274621" cy="369332"/>
          </a:xfrm>
          <a:prstGeom prst="rect">
            <a:avLst/>
          </a:prstGeom>
          <a:noFill/>
        </p:spPr>
        <p:txBody>
          <a:bodyPr wrap="square" rtlCol="0">
            <a:spAutoFit/>
          </a:bodyPr>
          <a:lstStyle/>
          <a:p>
            <a:r>
              <a:rPr lang="en-US" dirty="0" smtClean="0">
                <a:solidFill>
                  <a:srgbClr val="000000"/>
                </a:solidFill>
              </a:rPr>
              <a:t>1</a:t>
            </a:r>
            <a:endParaRPr lang="en-US" dirty="0">
              <a:solidFill>
                <a:srgbClr val="000000"/>
              </a:solidFill>
            </a:endParaRPr>
          </a:p>
        </p:txBody>
      </p:sp>
      <p:sp>
        <p:nvSpPr>
          <p:cNvPr id="17" name="TextBox 16"/>
          <p:cNvSpPr txBox="1"/>
          <p:nvPr/>
        </p:nvSpPr>
        <p:spPr>
          <a:xfrm>
            <a:off x="1450339" y="2706609"/>
            <a:ext cx="635059" cy="369332"/>
          </a:xfrm>
          <a:prstGeom prst="rect">
            <a:avLst/>
          </a:prstGeom>
          <a:noFill/>
        </p:spPr>
        <p:txBody>
          <a:bodyPr wrap="square" rtlCol="0">
            <a:spAutoFit/>
          </a:bodyPr>
          <a:lstStyle/>
          <a:p>
            <a:r>
              <a:rPr lang="en-US" dirty="0" smtClean="0"/>
              <a:t>4</a:t>
            </a:r>
            <a:endParaRPr lang="en-US" dirty="0"/>
          </a:p>
        </p:txBody>
      </p:sp>
    </p:spTree>
    <p:extLst>
      <p:ext uri="{BB962C8B-B14F-4D97-AF65-F5344CB8AC3E}">
        <p14:creationId xmlns:p14="http://schemas.microsoft.com/office/powerpoint/2010/main" val="297553787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 Vs. Value</a:t>
            </a:r>
            <a:endParaRPr lang="en-US" dirty="0"/>
          </a:p>
        </p:txBody>
      </p:sp>
      <p:pic>
        <p:nvPicPr>
          <p:cNvPr id="4" name="Content Placeholder 3" descr="DSCN0339.jpg"/>
          <p:cNvPicPr>
            <a:picLocks noGrp="1" noChangeAspect="1"/>
          </p:cNvPicPr>
          <p:nvPr>
            <p:ph sz="half" idx="1"/>
          </p:nvPr>
        </p:nvPicPr>
        <p:blipFill>
          <a:blip r:embed="rId2" cstate="email">
            <a:extLst>
              <a:ext uri="{28A0092B-C50C-407E-A947-70E740481C1C}">
                <a14:useLocalDpi xmlns:a14="http://schemas.microsoft.com/office/drawing/2010/main"/>
              </a:ext>
            </a:extLst>
          </a:blip>
          <a:srcRect l="-19287" r="-19287"/>
          <a:stretch>
            <a:fillRect/>
          </a:stretch>
        </p:blipFill>
        <p:spPr/>
      </p:pic>
      <p:sp>
        <p:nvSpPr>
          <p:cNvPr id="5" name="Content Placeholder 4"/>
          <p:cNvSpPr>
            <a:spLocks noGrp="1"/>
          </p:cNvSpPr>
          <p:nvPr>
            <p:ph sz="half" idx="2"/>
          </p:nvPr>
        </p:nvSpPr>
        <p:spPr/>
        <p:txBody>
          <a:bodyPr>
            <a:normAutofit lnSpcReduction="10000"/>
          </a:bodyPr>
          <a:lstStyle/>
          <a:p>
            <a:r>
              <a:rPr lang="en-US" dirty="0" smtClean="0"/>
              <a:t>An important thing to realize is that you’re dealing with color but also with shading. For example, my hair is a dark color (it was almost black when this picture was taken) so it will show up as a dark value. But notice where the light is hitting my hair on the top right? Even though my hair is a dark color, that area will read as a lighter value</a:t>
            </a:r>
            <a:endParaRPr lang="en-US" dirty="0"/>
          </a:p>
        </p:txBody>
      </p:sp>
    </p:spTree>
    <p:extLst>
      <p:ext uri="{BB962C8B-B14F-4D97-AF65-F5344CB8AC3E}">
        <p14:creationId xmlns:p14="http://schemas.microsoft.com/office/powerpoint/2010/main" val="136555727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7577"/>
            <a:ext cx="9022355" cy="1653988"/>
          </a:xfrm>
        </p:spPr>
        <p:txBody>
          <a:bodyPr/>
          <a:lstStyle/>
          <a:p>
            <a:r>
              <a:rPr lang="en-US" dirty="0" smtClean="0"/>
              <a:t>Remember…Pancakes are for breakfast, not for faces. </a:t>
            </a:r>
            <a:endParaRPr lang="en-US" dirty="0"/>
          </a:p>
        </p:txBody>
      </p:sp>
      <p:sp>
        <p:nvSpPr>
          <p:cNvPr id="8" name="Content Placeholder 7"/>
          <p:cNvSpPr>
            <a:spLocks noGrp="1"/>
          </p:cNvSpPr>
          <p:nvPr>
            <p:ph sz="half" idx="1"/>
          </p:nvPr>
        </p:nvSpPr>
        <p:spPr>
          <a:xfrm>
            <a:off x="461839" y="1892300"/>
            <a:ext cx="3975223" cy="4965699"/>
          </a:xfrm>
        </p:spPr>
        <p:txBody>
          <a:bodyPr>
            <a:normAutofit fontScale="92500" lnSpcReduction="20000"/>
          </a:bodyPr>
          <a:lstStyle/>
          <a:p>
            <a:r>
              <a:rPr lang="en-US" dirty="0" smtClean="0"/>
              <a:t>When your portrait doesn’t have enough range in value (there isn’t shading/your values aren’t different enough) your portrait will look flat like a pancake! Don’t do this. Make sure to be bold with your contrast.</a:t>
            </a:r>
          </a:p>
          <a:p>
            <a:r>
              <a:rPr lang="en-US" dirty="0" smtClean="0"/>
              <a:t>There will be shadow on one side of the face/hair/shirt overall, underneath the brow bone, on the side of the nose, and under the chin, and anywhere that goes in. </a:t>
            </a:r>
          </a:p>
          <a:p>
            <a:r>
              <a:rPr lang="en-US" dirty="0" smtClean="0"/>
              <a:t>There will be light on the other side of the face/hair/shirt overall, on the top of the cheek, on the top of the nose, and anywhere that sticks out. </a:t>
            </a:r>
            <a:endParaRPr lang="en-US" dirty="0"/>
          </a:p>
        </p:txBody>
      </p:sp>
      <p:pic>
        <p:nvPicPr>
          <p:cNvPr id="10" name="Content Placeholder 9" descr="SIMPLE_FIT_Senior_Buttermilk_Pancakes.png"/>
          <p:cNvPicPr>
            <a:picLocks noGrp="1" noChangeAspect="1"/>
          </p:cNvPicPr>
          <p:nvPr>
            <p:ph sz="half" idx="2"/>
          </p:nvPr>
        </p:nvPicPr>
        <p:blipFill>
          <a:blip r:embed="rId2" cstate="email">
            <a:extLst>
              <a:ext uri="{28A0092B-C50C-407E-A947-70E740481C1C}">
                <a14:useLocalDpi xmlns:a14="http://schemas.microsoft.com/office/drawing/2010/main"/>
              </a:ext>
            </a:extLst>
          </a:blip>
          <a:srcRect/>
          <a:stretch>
            <a:fillRect/>
          </a:stretch>
        </p:blipFill>
        <p:spPr>
          <a:xfrm>
            <a:off x="5149108" y="1331993"/>
            <a:ext cx="2553707" cy="2775383"/>
          </a:xfrm>
        </p:spPr>
      </p:pic>
      <p:pic>
        <p:nvPicPr>
          <p:cNvPr id="11" name="Picture 10" descr="3298360470_4983a895bc_o.jpe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437062" y="4107376"/>
            <a:ext cx="4334957" cy="2437209"/>
          </a:xfrm>
          <a:prstGeom prst="rect">
            <a:avLst/>
          </a:prstGeom>
        </p:spPr>
      </p:pic>
    </p:spTree>
    <p:extLst>
      <p:ext uri="{BB962C8B-B14F-4D97-AF65-F5344CB8AC3E}">
        <p14:creationId xmlns:p14="http://schemas.microsoft.com/office/powerpoint/2010/main" val="417864828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when painting</a:t>
            </a:r>
            <a:endParaRPr lang="en-US" dirty="0"/>
          </a:p>
        </p:txBody>
      </p:sp>
      <p:sp>
        <p:nvSpPr>
          <p:cNvPr id="3" name="Content Placeholder 2"/>
          <p:cNvSpPr>
            <a:spLocks noGrp="1"/>
          </p:cNvSpPr>
          <p:nvPr>
            <p:ph idx="1"/>
          </p:nvPr>
        </p:nvSpPr>
        <p:spPr>
          <a:xfrm>
            <a:off x="779462" y="1882587"/>
            <a:ext cx="7581901" cy="4484672"/>
          </a:xfrm>
        </p:spPr>
        <p:txBody>
          <a:bodyPr>
            <a:normAutofit fontScale="92500"/>
          </a:bodyPr>
          <a:lstStyle/>
          <a:p>
            <a:r>
              <a:rPr lang="en-US" dirty="0" smtClean="0"/>
              <a:t>Artists typically start with the background first. </a:t>
            </a:r>
          </a:p>
          <a:p>
            <a:r>
              <a:rPr lang="en-US" dirty="0" smtClean="0"/>
              <a:t>I would recommend to do the big shapes next- the overall hair shape, the face, the shadows on the face. </a:t>
            </a:r>
          </a:p>
          <a:p>
            <a:r>
              <a:rPr lang="en-US" dirty="0" smtClean="0"/>
              <a:t>Next I would do the small details- eyes, brows, lips, nostrils, jewelry. </a:t>
            </a:r>
          </a:p>
          <a:p>
            <a:r>
              <a:rPr lang="en-US" dirty="0" smtClean="0"/>
              <a:t>Last I would add textures, minor details and touch ups on top of what you’ve already painted.</a:t>
            </a:r>
          </a:p>
          <a:p>
            <a:r>
              <a:rPr lang="en-US" dirty="0" smtClean="0"/>
              <a:t> You can water down the paint a little to achieve a wash; you can use a brush with stiff bristles to achieve sharper texture. This works really well for hair!</a:t>
            </a:r>
            <a:endParaRPr lang="en-US" dirty="0"/>
          </a:p>
        </p:txBody>
      </p:sp>
    </p:spTree>
    <p:extLst>
      <p:ext uri="{BB962C8B-B14F-4D97-AF65-F5344CB8AC3E}">
        <p14:creationId xmlns:p14="http://schemas.microsoft.com/office/powerpoint/2010/main" val="236746463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SCN0708.jpg"/>
          <p:cNvPicPr>
            <a:picLocks noGrp="1" noChangeAspect="1"/>
          </p:cNvPicPr>
          <p:nvPr>
            <p:ph idx="1"/>
          </p:nvPr>
        </p:nvPicPr>
        <p:blipFill>
          <a:blip r:embed="rId2" cstate="email">
            <a:extLst>
              <a:ext uri="{28A0092B-C50C-407E-A947-70E740481C1C}">
                <a14:useLocalDpi xmlns:a14="http://schemas.microsoft.com/office/drawing/2010/main"/>
              </a:ext>
            </a:extLst>
          </a:blip>
          <a:srcRect l="-88187" r="-88187"/>
          <a:stretch>
            <a:fillRect/>
          </a:stretch>
        </p:blipFill>
        <p:spPr>
          <a:xfrm>
            <a:off x="-730950" y="734087"/>
            <a:ext cx="10559629" cy="5506114"/>
          </a:xfrm>
        </p:spPr>
      </p:pic>
    </p:spTree>
    <p:extLst>
      <p:ext uri="{BB962C8B-B14F-4D97-AF65-F5344CB8AC3E}">
        <p14:creationId xmlns:p14="http://schemas.microsoft.com/office/powerpoint/2010/main" val="117880512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Successful contrast?</a:t>
            </a:r>
            <a:endParaRPr lang="en-US" dirty="0"/>
          </a:p>
        </p:txBody>
      </p:sp>
      <p:pic>
        <p:nvPicPr>
          <p:cNvPr id="4" name="Content Placeholder 3" descr="DSCN0906.JPG"/>
          <p:cNvPicPr>
            <a:picLocks noGrp="1" noChangeAspect="1"/>
          </p:cNvPicPr>
          <p:nvPr>
            <p:ph idx="1"/>
          </p:nvPr>
        </p:nvPicPr>
        <p:blipFill>
          <a:blip r:embed="rId2" cstate="email">
            <a:extLst>
              <a:ext uri="{28A0092B-C50C-407E-A947-70E740481C1C}">
                <a14:useLocalDpi xmlns:a14="http://schemas.microsoft.com/office/drawing/2010/main"/>
              </a:ext>
            </a:extLst>
          </a:blip>
          <a:srcRect l="-95203" r="-95203"/>
          <a:stretch>
            <a:fillRect/>
          </a:stretch>
        </p:blipFill>
        <p:spPr>
          <a:xfrm>
            <a:off x="-688525" y="1435107"/>
            <a:ext cx="5068230" cy="2642731"/>
          </a:xfrm>
        </p:spPr>
      </p:pic>
      <p:pic>
        <p:nvPicPr>
          <p:cNvPr id="5" name="Picture 4" descr="DSCN0903.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42707" y="1435107"/>
            <a:ext cx="2119993" cy="2674036"/>
          </a:xfrm>
          <a:prstGeom prst="rect">
            <a:avLst/>
          </a:prstGeom>
        </p:spPr>
      </p:pic>
      <p:pic>
        <p:nvPicPr>
          <p:cNvPr id="6" name="Picture 5" descr="DSCN0897.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496809" y="1943734"/>
            <a:ext cx="2864554" cy="4268208"/>
          </a:xfrm>
          <a:prstGeom prst="rect">
            <a:avLst/>
          </a:prstGeom>
        </p:spPr>
      </p:pic>
      <p:pic>
        <p:nvPicPr>
          <p:cNvPr id="7" name="Picture 6" descr="DSCN0900.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317319" y="4273675"/>
            <a:ext cx="1845381" cy="2369884"/>
          </a:xfrm>
          <a:prstGeom prst="rect">
            <a:avLst/>
          </a:prstGeom>
        </p:spPr>
      </p:pic>
      <p:pic>
        <p:nvPicPr>
          <p:cNvPr id="8" name="Picture 7" descr="DSCN0896.JP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36386" y="4239341"/>
            <a:ext cx="1872773" cy="2404218"/>
          </a:xfrm>
          <a:prstGeom prst="rect">
            <a:avLst/>
          </a:prstGeom>
        </p:spPr>
      </p:pic>
    </p:spTree>
    <p:extLst>
      <p:ext uri="{BB962C8B-B14F-4D97-AF65-F5344CB8AC3E}">
        <p14:creationId xmlns:p14="http://schemas.microsoft.com/office/powerpoint/2010/main" val="212855137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414" y="107577"/>
            <a:ext cx="8527527" cy="1653988"/>
          </a:xfrm>
        </p:spPr>
        <p:txBody>
          <a:bodyPr/>
          <a:lstStyle/>
          <a:p>
            <a:r>
              <a:rPr lang="en-US" dirty="0" smtClean="0"/>
              <a:t>The Second Painting- Realistic</a:t>
            </a:r>
            <a:endParaRPr lang="en-US" dirty="0"/>
          </a:p>
        </p:txBody>
      </p:sp>
      <p:sp>
        <p:nvSpPr>
          <p:cNvPr id="3" name="Content Placeholder 2"/>
          <p:cNvSpPr>
            <a:spLocks noGrp="1"/>
          </p:cNvSpPr>
          <p:nvPr>
            <p:ph idx="1"/>
          </p:nvPr>
        </p:nvSpPr>
        <p:spPr>
          <a:xfrm>
            <a:off x="779462" y="1882588"/>
            <a:ext cx="7847031" cy="4534158"/>
          </a:xfrm>
        </p:spPr>
        <p:txBody>
          <a:bodyPr>
            <a:normAutofit fontScale="92500" lnSpcReduction="20000"/>
          </a:bodyPr>
          <a:lstStyle/>
          <a:p>
            <a:r>
              <a:rPr lang="en-US" dirty="0" smtClean="0"/>
              <a:t>For this painting, you’ll go back to using only the primary colors and black and white (sorry/not sorry). </a:t>
            </a:r>
          </a:p>
          <a:p>
            <a:r>
              <a:rPr lang="en-US" dirty="0" smtClean="0"/>
              <a:t>You will have to mix the </a:t>
            </a:r>
            <a:r>
              <a:rPr lang="en-US" b="0" u="sng" dirty="0" smtClean="0"/>
              <a:t>local color </a:t>
            </a:r>
            <a:r>
              <a:rPr lang="en-US" dirty="0" smtClean="0"/>
              <a:t> first, using different ratios of the colors you have available.</a:t>
            </a:r>
          </a:p>
          <a:p>
            <a:r>
              <a:rPr lang="en-US" u="sng" dirty="0" smtClean="0"/>
              <a:t>What is local color</a:t>
            </a:r>
            <a:r>
              <a:rPr lang="en-US" b="0" dirty="0" smtClean="0"/>
              <a:t>? Local color is the color of something before light/shadow hits it. </a:t>
            </a:r>
          </a:p>
          <a:p>
            <a:r>
              <a:rPr lang="en-US" b="0" dirty="0" smtClean="0"/>
              <a:t>You will have to mix the </a:t>
            </a:r>
            <a:r>
              <a:rPr lang="en-US" b="0" u="sng" dirty="0" smtClean="0"/>
              <a:t>perceptual colors</a:t>
            </a:r>
            <a:r>
              <a:rPr lang="en-US" b="0" dirty="0" smtClean="0"/>
              <a:t> second and third.</a:t>
            </a:r>
            <a:r>
              <a:rPr lang="en-US" dirty="0"/>
              <a:t> </a:t>
            </a:r>
            <a:r>
              <a:rPr lang="en-US" dirty="0" smtClean="0"/>
              <a:t>Mix </a:t>
            </a:r>
            <a:r>
              <a:rPr lang="en-US" dirty="0"/>
              <a:t>with </a:t>
            </a:r>
            <a:r>
              <a:rPr lang="en-US" dirty="0" smtClean="0"/>
              <a:t>black (or blue) </a:t>
            </a:r>
            <a:r>
              <a:rPr lang="en-US" dirty="0"/>
              <a:t>for the shadows, mix with white for the light areas. </a:t>
            </a:r>
            <a:endParaRPr lang="en-US" dirty="0" smtClean="0"/>
          </a:p>
          <a:p>
            <a:r>
              <a:rPr lang="en-US" u="sng" dirty="0" smtClean="0"/>
              <a:t>What is perceptual color</a:t>
            </a:r>
            <a:r>
              <a:rPr lang="en-US" b="0" dirty="0" smtClean="0"/>
              <a:t>? Perceptual color is the color something looks (or is “perceived” after the light/shadow hits it. </a:t>
            </a:r>
            <a:endParaRPr lang="en-US" b="0" dirty="0"/>
          </a:p>
        </p:txBody>
      </p:sp>
    </p:spTree>
    <p:extLst>
      <p:ext uri="{BB962C8B-B14F-4D97-AF65-F5344CB8AC3E}">
        <p14:creationId xmlns:p14="http://schemas.microsoft.com/office/powerpoint/2010/main" val="193393557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Will…</a:t>
            </a:r>
            <a:endParaRPr lang="en-US" dirty="0"/>
          </a:p>
        </p:txBody>
      </p:sp>
      <p:sp>
        <p:nvSpPr>
          <p:cNvPr id="3" name="Content Placeholder 2"/>
          <p:cNvSpPr>
            <a:spLocks noGrp="1"/>
          </p:cNvSpPr>
          <p:nvPr>
            <p:ph idx="1"/>
          </p:nvPr>
        </p:nvSpPr>
        <p:spPr>
          <a:xfrm>
            <a:off x="779462" y="1882588"/>
            <a:ext cx="7581901" cy="4517662"/>
          </a:xfrm>
        </p:spPr>
        <p:txBody>
          <a:bodyPr>
            <a:normAutofit lnSpcReduction="10000"/>
          </a:bodyPr>
          <a:lstStyle/>
          <a:p>
            <a:r>
              <a:rPr lang="en-US" dirty="0" smtClean="0"/>
              <a:t>Create two self portraits working from one photo.</a:t>
            </a:r>
          </a:p>
          <a:p>
            <a:r>
              <a:rPr lang="en-US" dirty="0" smtClean="0"/>
              <a:t> One portrait will be monochromatic.</a:t>
            </a:r>
          </a:p>
          <a:p>
            <a:r>
              <a:rPr lang="en-US" dirty="0" smtClean="0"/>
              <a:t> </a:t>
            </a:r>
            <a:r>
              <a:rPr lang="en-US" dirty="0"/>
              <a:t>T</a:t>
            </a:r>
            <a:r>
              <a:rPr lang="en-US" dirty="0" smtClean="0"/>
              <a:t>he other portrait will use realistic colors. </a:t>
            </a:r>
          </a:p>
          <a:p>
            <a:r>
              <a:rPr lang="en-US" dirty="0" smtClean="0"/>
              <a:t>You will learn and use the grid method to transfer an image accurately. </a:t>
            </a:r>
          </a:p>
          <a:p>
            <a:r>
              <a:rPr lang="en-US" dirty="0" smtClean="0"/>
              <a:t>Show a range in value (and color) by mixing different hues, tints and shades. </a:t>
            </a:r>
          </a:p>
          <a:p>
            <a:r>
              <a:rPr lang="en-US" dirty="0" smtClean="0"/>
              <a:t>Show textures and details using different brush techniques. </a:t>
            </a:r>
            <a:endParaRPr lang="en-US" dirty="0"/>
          </a:p>
        </p:txBody>
      </p:sp>
    </p:spTree>
    <p:extLst>
      <p:ext uri="{BB962C8B-B14F-4D97-AF65-F5344CB8AC3E}">
        <p14:creationId xmlns:p14="http://schemas.microsoft.com/office/powerpoint/2010/main" val="131980103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7577"/>
            <a:ext cx="8972872" cy="1377017"/>
          </a:xfrm>
        </p:spPr>
        <p:txBody>
          <a:bodyPr/>
          <a:lstStyle/>
          <a:p>
            <a:r>
              <a:rPr lang="en-US" dirty="0" smtClean="0"/>
              <a:t>Mixing Local Colors</a:t>
            </a:r>
            <a:endParaRPr lang="en-US" dirty="0"/>
          </a:p>
        </p:txBody>
      </p:sp>
      <p:sp>
        <p:nvSpPr>
          <p:cNvPr id="3" name="Content Placeholder 2"/>
          <p:cNvSpPr>
            <a:spLocks noGrp="1"/>
          </p:cNvSpPr>
          <p:nvPr>
            <p:ph idx="1"/>
          </p:nvPr>
        </p:nvSpPr>
        <p:spPr>
          <a:xfrm>
            <a:off x="779462" y="1484594"/>
            <a:ext cx="7581901" cy="4866170"/>
          </a:xfrm>
        </p:spPr>
        <p:txBody>
          <a:bodyPr>
            <a:normAutofit fontScale="92500" lnSpcReduction="20000"/>
          </a:bodyPr>
          <a:lstStyle/>
          <a:p>
            <a:r>
              <a:rPr lang="en-US" dirty="0"/>
              <a:t>Remember that mixing all three primary colors together results in what’s called a </a:t>
            </a:r>
            <a:r>
              <a:rPr lang="en-US" u="sng" dirty="0"/>
              <a:t>neutral</a:t>
            </a:r>
            <a:r>
              <a:rPr lang="en-US" dirty="0"/>
              <a:t>. </a:t>
            </a:r>
            <a:endParaRPr lang="en-US" dirty="0" smtClean="0"/>
          </a:p>
          <a:p>
            <a:r>
              <a:rPr lang="en-US" dirty="0" smtClean="0"/>
              <a:t>Neutral colors usually look like natural colors; different types of browns, beiges etc. When you mix in black and/or white, this adds an even further range in the colors you can achieve. </a:t>
            </a:r>
          </a:p>
          <a:p>
            <a:r>
              <a:rPr lang="en-US" dirty="0" smtClean="0"/>
              <a:t>Our faces and hair are natural things; you will see a variety of neutral colors here that need to be mixed. Colors that are more straight from the tube might be found in your shirt etc. because these are man-made things. </a:t>
            </a:r>
          </a:p>
          <a:p>
            <a:r>
              <a:rPr lang="en-US" dirty="0" smtClean="0"/>
              <a:t>You can do this by trial and error (test colors on a scrap paper) but I also have some color “recipes.”</a:t>
            </a:r>
          </a:p>
          <a:p>
            <a:r>
              <a:rPr lang="en-US" dirty="0" smtClean="0"/>
              <a:t>See my chart for specifics. </a:t>
            </a:r>
          </a:p>
        </p:txBody>
      </p:sp>
    </p:spTree>
    <p:extLst>
      <p:ext uri="{BB962C8B-B14F-4D97-AF65-F5344CB8AC3E}">
        <p14:creationId xmlns:p14="http://schemas.microsoft.com/office/powerpoint/2010/main" val="391508501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424717"/>
            <a:ext cx="8364538" cy="1653988"/>
          </a:xfrm>
        </p:spPr>
        <p:txBody>
          <a:bodyPr/>
          <a:lstStyle/>
          <a:p>
            <a:r>
              <a:rPr lang="en-US" dirty="0" smtClean="0"/>
              <a:t>Mixing Perceptual Color</a:t>
            </a:r>
            <a:endParaRPr lang="en-US" dirty="0"/>
          </a:p>
        </p:txBody>
      </p:sp>
      <p:sp>
        <p:nvSpPr>
          <p:cNvPr id="3" name="Content Placeholder 2"/>
          <p:cNvSpPr>
            <a:spLocks noGrp="1"/>
          </p:cNvSpPr>
          <p:nvPr>
            <p:ph idx="1"/>
          </p:nvPr>
        </p:nvSpPr>
        <p:spPr>
          <a:xfrm>
            <a:off x="779462" y="965343"/>
            <a:ext cx="7581901" cy="5509494"/>
          </a:xfrm>
        </p:spPr>
        <p:txBody>
          <a:bodyPr>
            <a:normAutofit fontScale="77500" lnSpcReduction="20000"/>
          </a:bodyPr>
          <a:lstStyle/>
          <a:p>
            <a:r>
              <a:rPr lang="en-US" dirty="0" smtClean="0"/>
              <a:t>Don’t forget about that initial value scale! You will just approach it a little differently this time around, because you’re dealing with more colors. You will have a different color to mix for your:</a:t>
            </a:r>
          </a:p>
          <a:p>
            <a:pPr>
              <a:buFontTx/>
              <a:buChar char="-"/>
            </a:pPr>
            <a:r>
              <a:rPr lang="en-US" sz="1900" dirty="0" smtClean="0"/>
              <a:t>Face</a:t>
            </a:r>
          </a:p>
          <a:p>
            <a:pPr>
              <a:buFontTx/>
              <a:buChar char="-"/>
            </a:pPr>
            <a:r>
              <a:rPr lang="en-US" sz="1900" dirty="0" smtClean="0"/>
              <a:t>Shirt</a:t>
            </a:r>
          </a:p>
          <a:p>
            <a:pPr>
              <a:buFontTx/>
              <a:buChar char="-"/>
            </a:pPr>
            <a:r>
              <a:rPr lang="en-US" sz="1900" dirty="0" smtClean="0"/>
              <a:t> Hair/brows </a:t>
            </a:r>
          </a:p>
          <a:p>
            <a:pPr>
              <a:buFontTx/>
              <a:buChar char="-"/>
            </a:pPr>
            <a:r>
              <a:rPr lang="en-US" sz="1900" dirty="0" smtClean="0"/>
              <a:t>Lips</a:t>
            </a:r>
          </a:p>
          <a:p>
            <a:pPr>
              <a:buFontTx/>
              <a:buChar char="-"/>
            </a:pPr>
            <a:r>
              <a:rPr lang="en-US" sz="1900" dirty="0"/>
              <a:t>E</a:t>
            </a:r>
            <a:r>
              <a:rPr lang="en-US" sz="1900" dirty="0" smtClean="0"/>
              <a:t>yes  </a:t>
            </a:r>
          </a:p>
          <a:p>
            <a:pPr marL="0" indent="0">
              <a:buNone/>
            </a:pPr>
            <a:r>
              <a:rPr lang="en-US" dirty="0" smtClean="0"/>
              <a:t>Additionally, you will have a SHADOW and a LIGHT for </a:t>
            </a:r>
            <a:r>
              <a:rPr lang="en-US" b="0" u="sng" dirty="0" smtClean="0"/>
              <a:t>EACH </a:t>
            </a:r>
            <a:r>
              <a:rPr lang="en-US" dirty="0" smtClean="0"/>
              <a:t>of these portions that relates to your light source. </a:t>
            </a:r>
          </a:p>
          <a:p>
            <a:pPr marL="0" indent="0">
              <a:buNone/>
            </a:pPr>
            <a:r>
              <a:rPr lang="en-US" b="0" dirty="0" smtClean="0"/>
              <a:t>You will use a local color for the middle value, a shade of that for the shadow, and a tint of that for the light. </a:t>
            </a:r>
          </a:p>
          <a:p>
            <a:pPr marL="0" indent="0">
              <a:buNone/>
            </a:pPr>
            <a:r>
              <a:rPr lang="en-US" b="0" dirty="0" smtClean="0"/>
              <a:t>Note- sometimes, black darkens but doesn’t look quite right. You can also use the option of darkening with blue instead of black, and it might look more natural. </a:t>
            </a:r>
            <a:endParaRPr lang="en-US" b="0" dirty="0"/>
          </a:p>
        </p:txBody>
      </p:sp>
    </p:spTree>
    <p:extLst>
      <p:ext uri="{BB962C8B-B14F-4D97-AF65-F5344CB8AC3E}">
        <p14:creationId xmlns:p14="http://schemas.microsoft.com/office/powerpoint/2010/main" val="196374004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you are working…</a:t>
            </a:r>
            <a:endParaRPr lang="en-US" dirty="0"/>
          </a:p>
        </p:txBody>
      </p:sp>
      <p:sp>
        <p:nvSpPr>
          <p:cNvPr id="3" name="Content Placeholder 2"/>
          <p:cNvSpPr>
            <a:spLocks noGrp="1"/>
          </p:cNvSpPr>
          <p:nvPr>
            <p:ph idx="1"/>
          </p:nvPr>
        </p:nvSpPr>
        <p:spPr>
          <a:xfrm>
            <a:off x="779462" y="1882587"/>
            <a:ext cx="7581901" cy="4604303"/>
          </a:xfrm>
        </p:spPr>
        <p:txBody>
          <a:bodyPr>
            <a:normAutofit fontScale="92500" lnSpcReduction="10000"/>
          </a:bodyPr>
          <a:lstStyle/>
          <a:p>
            <a:r>
              <a:rPr lang="en-US" dirty="0" smtClean="0"/>
              <a:t>Study the photo closely when mixing your colors. </a:t>
            </a:r>
          </a:p>
          <a:p>
            <a:r>
              <a:rPr lang="en-US" dirty="0" smtClean="0"/>
              <a:t>You will not be able to mix everything 100% realistically, but you will be able to get pretty close. </a:t>
            </a:r>
          </a:p>
          <a:p>
            <a:r>
              <a:rPr lang="en-US" dirty="0" smtClean="0"/>
              <a:t>I want to see at least THREE distinct values in each area of your portrait. </a:t>
            </a:r>
          </a:p>
          <a:p>
            <a:r>
              <a:rPr lang="en-US" dirty="0" smtClean="0"/>
              <a:t>What happens if your colors aren’t coming out right? To neutralize a color, add a little of its opposite on the color wheel (if your hair is too yellow, add a little violet aka red and blue; if your skin is too orange, add a little blue)</a:t>
            </a:r>
          </a:p>
          <a:p>
            <a:r>
              <a:rPr lang="en-US" dirty="0" smtClean="0"/>
              <a:t>Remember, you can always paint over if you make a mistake!</a:t>
            </a:r>
            <a:endParaRPr lang="en-US" dirty="0"/>
          </a:p>
        </p:txBody>
      </p:sp>
    </p:spTree>
    <p:extLst>
      <p:ext uri="{BB962C8B-B14F-4D97-AF65-F5344CB8AC3E}">
        <p14:creationId xmlns:p14="http://schemas.microsoft.com/office/powerpoint/2010/main" val="2955533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7577"/>
            <a:ext cx="9144000" cy="1653988"/>
          </a:xfrm>
        </p:spPr>
        <p:txBody>
          <a:bodyPr/>
          <a:lstStyle/>
          <a:p>
            <a:r>
              <a:rPr lang="en-US" dirty="0" smtClean="0"/>
              <a:t>Remember your painting steps…</a:t>
            </a:r>
            <a:endParaRPr lang="en-US" dirty="0"/>
          </a:p>
        </p:txBody>
      </p:sp>
      <p:sp>
        <p:nvSpPr>
          <p:cNvPr id="3" name="Content Placeholder 2"/>
          <p:cNvSpPr>
            <a:spLocks noGrp="1"/>
          </p:cNvSpPr>
          <p:nvPr>
            <p:ph idx="1"/>
          </p:nvPr>
        </p:nvSpPr>
        <p:spPr>
          <a:xfrm>
            <a:off x="779462" y="1882587"/>
            <a:ext cx="7581901" cy="4682617"/>
          </a:xfrm>
        </p:spPr>
        <p:txBody>
          <a:bodyPr>
            <a:normAutofit fontScale="85000" lnSpcReduction="20000"/>
          </a:bodyPr>
          <a:lstStyle/>
          <a:p>
            <a:r>
              <a:rPr lang="en-US" dirty="0"/>
              <a:t>Artists typically start with the background first. </a:t>
            </a:r>
            <a:r>
              <a:rPr lang="en-US" dirty="0" smtClean="0"/>
              <a:t>You can choose what color you’d like to use. </a:t>
            </a:r>
            <a:endParaRPr lang="en-US" dirty="0"/>
          </a:p>
          <a:p>
            <a:r>
              <a:rPr lang="en-US" dirty="0"/>
              <a:t>I would recommend to do the big shapes next- the overall hair shape, the face, the shadows on the face. </a:t>
            </a:r>
          </a:p>
          <a:p>
            <a:r>
              <a:rPr lang="en-US" dirty="0"/>
              <a:t>Next I would do the small details- eyes, brows, lips, nostrils, jewelry. </a:t>
            </a:r>
          </a:p>
          <a:p>
            <a:r>
              <a:rPr lang="en-US" dirty="0"/>
              <a:t>Last I would add textures, minor details and touch ups on top of what you’ve already painted.</a:t>
            </a:r>
          </a:p>
          <a:p>
            <a:r>
              <a:rPr lang="en-US" dirty="0"/>
              <a:t> You can water down the paint a little to achieve a wash; you can use a brush with stiff bristles to achieve sharper texture. This works really well for hair</a:t>
            </a:r>
            <a:r>
              <a:rPr lang="en-US" dirty="0" smtClean="0"/>
              <a:t>!</a:t>
            </a:r>
          </a:p>
          <a:p>
            <a:r>
              <a:rPr lang="en-US" dirty="0" smtClean="0"/>
              <a:t>DON’T FORGET THE PANCAKE SAYING! Make sure your values a clear, distinct, and consistent with the light source. </a:t>
            </a:r>
            <a:endParaRPr lang="en-US" dirty="0"/>
          </a:p>
          <a:p>
            <a:endParaRPr lang="en-US" dirty="0"/>
          </a:p>
        </p:txBody>
      </p:sp>
    </p:spTree>
    <p:extLst>
      <p:ext uri="{BB962C8B-B14F-4D97-AF65-F5344CB8AC3E}">
        <p14:creationId xmlns:p14="http://schemas.microsoft.com/office/powerpoint/2010/main" val="182921692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SCN0709.jpg"/>
          <p:cNvPicPr>
            <a:picLocks noGrp="1" noChangeAspect="1"/>
          </p:cNvPicPr>
          <p:nvPr>
            <p:ph idx="1"/>
          </p:nvPr>
        </p:nvPicPr>
        <p:blipFill>
          <a:blip r:embed="rId2" cstate="email">
            <a:extLst>
              <a:ext uri="{28A0092B-C50C-407E-A947-70E740481C1C}">
                <a14:useLocalDpi xmlns:a14="http://schemas.microsoft.com/office/drawing/2010/main"/>
              </a:ext>
            </a:extLst>
          </a:blip>
          <a:srcRect l="-87001" r="-87001"/>
          <a:stretch>
            <a:fillRect/>
          </a:stretch>
        </p:blipFill>
        <p:spPr>
          <a:xfrm>
            <a:off x="-1275468" y="360383"/>
            <a:ext cx="11749419" cy="6126508"/>
          </a:xfrm>
        </p:spPr>
      </p:pic>
    </p:spTree>
    <p:extLst>
      <p:ext uri="{BB962C8B-B14F-4D97-AF65-F5344CB8AC3E}">
        <p14:creationId xmlns:p14="http://schemas.microsoft.com/office/powerpoint/2010/main" val="124587571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worked well or not so well here? </a:t>
            </a:r>
            <a:endParaRPr lang="en-US" dirty="0"/>
          </a:p>
        </p:txBody>
      </p:sp>
      <p:pic>
        <p:nvPicPr>
          <p:cNvPr id="5" name="Content Placeholder 4" descr="DSCN0884.JPG"/>
          <p:cNvPicPr>
            <a:picLocks noGrp="1" noChangeAspect="1"/>
          </p:cNvPicPr>
          <p:nvPr>
            <p:ph idx="1"/>
          </p:nvPr>
        </p:nvPicPr>
        <p:blipFill>
          <a:blip r:embed="rId2" cstate="email">
            <a:extLst>
              <a:ext uri="{28A0092B-C50C-407E-A947-70E740481C1C}">
                <a14:useLocalDpi xmlns:a14="http://schemas.microsoft.com/office/drawing/2010/main"/>
              </a:ext>
            </a:extLst>
          </a:blip>
          <a:srcRect l="-84225" r="-84225"/>
          <a:stretch>
            <a:fillRect/>
          </a:stretch>
        </p:blipFill>
        <p:spPr>
          <a:xfrm>
            <a:off x="-1715401" y="2212498"/>
            <a:ext cx="6553790" cy="3987785"/>
          </a:xfrm>
        </p:spPr>
      </p:pic>
      <p:pic>
        <p:nvPicPr>
          <p:cNvPr id="4" name="Picture 3" descr="DSCN0882.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23505" y="1882588"/>
            <a:ext cx="2958263" cy="4317695"/>
          </a:xfrm>
          <a:prstGeom prst="rect">
            <a:avLst/>
          </a:prstGeom>
        </p:spPr>
      </p:pic>
      <p:pic>
        <p:nvPicPr>
          <p:cNvPr id="6" name="Picture 5" descr="DSCN0880.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037796" y="2058484"/>
            <a:ext cx="2394447" cy="3987785"/>
          </a:xfrm>
          <a:prstGeom prst="rect">
            <a:avLst/>
          </a:prstGeom>
        </p:spPr>
      </p:pic>
    </p:spTree>
    <p:extLst>
      <p:ext uri="{BB962C8B-B14F-4D97-AF65-F5344CB8AC3E}">
        <p14:creationId xmlns:p14="http://schemas.microsoft.com/office/powerpoint/2010/main" val="399548467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Date Information</a:t>
            </a:r>
            <a:endParaRPr lang="en-US" dirty="0"/>
          </a:p>
        </p:txBody>
      </p:sp>
      <p:sp>
        <p:nvSpPr>
          <p:cNvPr id="3" name="Content Placeholder 2"/>
          <p:cNvSpPr>
            <a:spLocks noGrp="1"/>
          </p:cNvSpPr>
          <p:nvPr>
            <p:ph idx="1"/>
          </p:nvPr>
        </p:nvSpPr>
        <p:spPr>
          <a:xfrm>
            <a:off x="779462" y="1882588"/>
            <a:ext cx="8044962" cy="4517662"/>
          </a:xfrm>
        </p:spPr>
        <p:txBody>
          <a:bodyPr/>
          <a:lstStyle/>
          <a:p>
            <a:r>
              <a:rPr lang="en-US" dirty="0" smtClean="0"/>
              <a:t>1/19- Intro/print pictures</a:t>
            </a:r>
          </a:p>
          <a:p>
            <a:r>
              <a:rPr lang="en-US" dirty="0" smtClean="0"/>
              <a:t>1/21 and 1/25- Setting up grids and drawing</a:t>
            </a:r>
          </a:p>
          <a:p>
            <a:r>
              <a:rPr lang="en-US" dirty="0" smtClean="0"/>
              <a:t>1/25, 1/27, 1/29- Painting Monochromatic</a:t>
            </a:r>
          </a:p>
          <a:p>
            <a:r>
              <a:rPr lang="en-US" dirty="0" smtClean="0"/>
              <a:t>Monochromatic Portrait due Tuesday February 2</a:t>
            </a:r>
            <a:r>
              <a:rPr lang="en-US" baseline="30000" dirty="0" smtClean="0"/>
              <a:t>nd</a:t>
            </a:r>
            <a:endParaRPr lang="en-US" dirty="0" smtClean="0"/>
          </a:p>
          <a:p>
            <a:r>
              <a:rPr lang="en-US" dirty="0" smtClean="0"/>
              <a:t>2/2, 2/4, 2/8, 2/1o- Painting Realistic</a:t>
            </a:r>
          </a:p>
          <a:p>
            <a:r>
              <a:rPr lang="en-US" dirty="0" smtClean="0"/>
              <a:t>Realistic Portrait due Wednesday February 10</a:t>
            </a:r>
            <a:r>
              <a:rPr lang="en-US" baseline="30000" dirty="0" smtClean="0"/>
              <a:t>th</a:t>
            </a:r>
          </a:p>
          <a:p>
            <a:pPr marL="0" indent="0">
              <a:buNone/>
            </a:pPr>
            <a:endParaRPr lang="en-US" dirty="0" smtClean="0"/>
          </a:p>
          <a:p>
            <a:endParaRPr lang="en-US" dirty="0"/>
          </a:p>
        </p:txBody>
      </p:sp>
    </p:spTree>
    <p:extLst>
      <p:ext uri="{BB962C8B-B14F-4D97-AF65-F5344CB8AC3E}">
        <p14:creationId xmlns:p14="http://schemas.microsoft.com/office/powerpoint/2010/main" val="111700491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Up- Photo</a:t>
            </a:r>
            <a:endParaRPr lang="en-US" dirty="0"/>
          </a:p>
        </p:txBody>
      </p:sp>
      <p:sp>
        <p:nvSpPr>
          <p:cNvPr id="3" name="Content Placeholder 2"/>
          <p:cNvSpPr>
            <a:spLocks noGrp="1"/>
          </p:cNvSpPr>
          <p:nvPr>
            <p:ph idx="1"/>
          </p:nvPr>
        </p:nvSpPr>
        <p:spPr>
          <a:xfrm>
            <a:off x="779462" y="1600063"/>
            <a:ext cx="7581901" cy="4915656"/>
          </a:xfrm>
        </p:spPr>
        <p:txBody>
          <a:bodyPr>
            <a:normAutofit fontScale="85000" lnSpcReduction="10000"/>
          </a:bodyPr>
          <a:lstStyle/>
          <a:p>
            <a:r>
              <a:rPr lang="en-US" dirty="0" smtClean="0"/>
              <a:t>You will choose a photo of yourself that you like. It should be mostly of your face, but you can include part of the shoulders and hair. You can have an expression if you want, or have something (an accessory, background etc.) that represents you included. Just remember that the more complex details there are, the more time-consuming your photo will be to paint, and you have to do two of them. </a:t>
            </a:r>
          </a:p>
          <a:p>
            <a:r>
              <a:rPr lang="en-US" dirty="0" smtClean="0"/>
              <a:t>Make it so that you can access your photo on my computer (email it to yourself, go on your </a:t>
            </a:r>
            <a:r>
              <a:rPr lang="en-US" dirty="0" err="1" smtClean="0"/>
              <a:t>Instagram</a:t>
            </a:r>
            <a:r>
              <a:rPr lang="en-US" dirty="0" smtClean="0"/>
              <a:t>- whatever) and I’ll have you put your photo in a folder on my computer’s desktop so I can get to them and print them out. </a:t>
            </a:r>
          </a:p>
          <a:p>
            <a:r>
              <a:rPr lang="en-US" dirty="0" smtClean="0"/>
              <a:t>I will print you a black and white copy and a color copy. Both will have the dimensions of 6 x 10 inches. DO NOT LOSE THESE PHOTOS. THEY ABSOLUTELY MUST STAY IN YOUR FOLDER. IT IS CRUCIAL THAT YOU KEEP TRACK OF THEM. </a:t>
            </a:r>
            <a:endParaRPr lang="en-US" dirty="0"/>
          </a:p>
        </p:txBody>
      </p:sp>
    </p:spTree>
    <p:extLst>
      <p:ext uri="{BB962C8B-B14F-4D97-AF65-F5344CB8AC3E}">
        <p14:creationId xmlns:p14="http://schemas.microsoft.com/office/powerpoint/2010/main" val="377675406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Up- Grids</a:t>
            </a:r>
            <a:endParaRPr lang="en-US" dirty="0"/>
          </a:p>
        </p:txBody>
      </p:sp>
      <p:sp>
        <p:nvSpPr>
          <p:cNvPr id="3" name="Content Placeholder 2"/>
          <p:cNvSpPr>
            <a:spLocks noGrp="1"/>
          </p:cNvSpPr>
          <p:nvPr>
            <p:ph idx="1"/>
          </p:nvPr>
        </p:nvSpPr>
        <p:spPr>
          <a:xfrm>
            <a:off x="779462" y="1761565"/>
            <a:ext cx="7581901" cy="4589199"/>
          </a:xfrm>
        </p:spPr>
        <p:txBody>
          <a:bodyPr>
            <a:normAutofit fontScale="92500" lnSpcReduction="20000"/>
          </a:bodyPr>
          <a:lstStyle/>
          <a:p>
            <a:r>
              <a:rPr lang="en-US" dirty="0" smtClean="0"/>
              <a:t>Use a ruler and make a one inch grid on both of your photos. </a:t>
            </a:r>
          </a:p>
          <a:p>
            <a:r>
              <a:rPr lang="en-US" dirty="0" smtClean="0"/>
              <a:t>Go around the edge (all four sides of the photo) and make little marks every one inch, then connect the marks to make lines (don’t try to hold the ruler straight and go straight across). </a:t>
            </a:r>
          </a:p>
          <a:p>
            <a:r>
              <a:rPr lang="en-US" dirty="0" smtClean="0"/>
              <a:t>Make sure you’re starting from the “one inch” line- not the edge of the ruler otherwise your measurement will be off. </a:t>
            </a:r>
          </a:p>
          <a:p>
            <a:r>
              <a:rPr lang="en-US" dirty="0" smtClean="0"/>
              <a:t>Do this part in pencil. </a:t>
            </a:r>
          </a:p>
          <a:p>
            <a:r>
              <a:rPr lang="en-US" dirty="0" smtClean="0"/>
              <a:t>Don’t rush this step and mess up, because it will ruin the photo. Please ask for help if you’re having trouble. </a:t>
            </a:r>
            <a:endParaRPr lang="en-US" dirty="0"/>
          </a:p>
        </p:txBody>
      </p:sp>
    </p:spTree>
    <p:extLst>
      <p:ext uri="{BB962C8B-B14F-4D97-AF65-F5344CB8AC3E}">
        <p14:creationId xmlns:p14="http://schemas.microsoft.com/office/powerpoint/2010/main" val="411389388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the grid on paper to transfer image</a:t>
            </a:r>
            <a:endParaRPr lang="en-US" dirty="0"/>
          </a:p>
        </p:txBody>
      </p:sp>
      <p:sp>
        <p:nvSpPr>
          <p:cNvPr id="3" name="Content Placeholder 2"/>
          <p:cNvSpPr>
            <a:spLocks noGrp="1"/>
          </p:cNvSpPr>
          <p:nvPr>
            <p:ph idx="1"/>
          </p:nvPr>
        </p:nvSpPr>
        <p:spPr>
          <a:xfrm>
            <a:off x="779462" y="1882587"/>
            <a:ext cx="7581901" cy="4682617"/>
          </a:xfrm>
        </p:spPr>
        <p:txBody>
          <a:bodyPr>
            <a:normAutofit fontScale="85000" lnSpcReduction="20000"/>
          </a:bodyPr>
          <a:lstStyle/>
          <a:p>
            <a:r>
              <a:rPr lang="en-US" dirty="0" smtClean="0"/>
              <a:t>You will be given two 12 x 20 pieces of paper. You will create an “empty” grid on each of these. </a:t>
            </a:r>
            <a:r>
              <a:rPr lang="en-US" dirty="0"/>
              <a:t>T</a:t>
            </a:r>
            <a:r>
              <a:rPr lang="en-US" dirty="0" smtClean="0"/>
              <a:t>his time the tick marks will be TWO inches apart instead of one. (12 x 2o is double the dimensions of your photo, which are 6 x 10)</a:t>
            </a:r>
          </a:p>
          <a:p>
            <a:r>
              <a:rPr lang="en-US" dirty="0" smtClean="0"/>
              <a:t>Do this lightly in pencil. </a:t>
            </a:r>
          </a:p>
          <a:p>
            <a:r>
              <a:rPr lang="en-US" dirty="0" smtClean="0"/>
              <a:t>You should now have the same number of squares on the photo as you do on the paper. This will allow you to transfer the visual information from the photo to the grid, box by box; it really breaks it down for you and I think it makes it A LOT easier than trying to draw freehand.  </a:t>
            </a:r>
          </a:p>
          <a:p>
            <a:r>
              <a:rPr lang="en-US" dirty="0" smtClean="0"/>
              <a:t>Some students have found </a:t>
            </a:r>
            <a:r>
              <a:rPr lang="en-US" dirty="0"/>
              <a:t>a</a:t>
            </a:r>
            <a:r>
              <a:rPr lang="en-US" dirty="0" smtClean="0"/>
              <a:t> successful trick to be to label their boxes on the photo and the paper (number 1-60; “Battleship” with numbers and letters; doesn’t matter as long as the system is consistent). </a:t>
            </a:r>
            <a:endParaRPr lang="en-US" dirty="0"/>
          </a:p>
        </p:txBody>
      </p:sp>
    </p:spTree>
    <p:extLst>
      <p:ext uri="{BB962C8B-B14F-4D97-AF65-F5344CB8AC3E}">
        <p14:creationId xmlns:p14="http://schemas.microsoft.com/office/powerpoint/2010/main" val="92377287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DSCN0339.jpg"/>
          <p:cNvPicPr>
            <a:picLocks noGrp="1" noChangeAspect="1"/>
          </p:cNvPicPr>
          <p:nvPr>
            <p:ph idx="1"/>
          </p:nvPr>
        </p:nvPicPr>
        <p:blipFill>
          <a:blip r:embed="rId2" cstate="email">
            <a:extLst>
              <a:ext uri="{28A0092B-C50C-407E-A947-70E740481C1C}">
                <a14:useLocalDpi xmlns:a14="http://schemas.microsoft.com/office/drawing/2010/main"/>
              </a:ext>
            </a:extLst>
          </a:blip>
          <a:srcRect l="-94413" r="-94413"/>
          <a:stretch>
            <a:fillRect/>
          </a:stretch>
        </p:blipFill>
        <p:spPr>
          <a:xfrm>
            <a:off x="-935940" y="2171709"/>
            <a:ext cx="6016169" cy="3057361"/>
          </a:xfrm>
        </p:spPr>
      </p:pic>
      <p:sp>
        <p:nvSpPr>
          <p:cNvPr id="5" name="Rectangle 4"/>
          <p:cNvSpPr/>
          <p:nvPr/>
        </p:nvSpPr>
        <p:spPr>
          <a:xfrm>
            <a:off x="4123563" y="461873"/>
            <a:ext cx="4436953" cy="590538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cxnSp>
        <p:nvCxnSpPr>
          <p:cNvPr id="6" name="Straight Connector 5"/>
          <p:cNvCxnSpPr/>
          <p:nvPr/>
        </p:nvCxnSpPr>
        <p:spPr>
          <a:xfrm>
            <a:off x="4850185" y="429789"/>
            <a:ext cx="0" cy="5905385"/>
          </a:xfrm>
          <a:prstGeom prst="line">
            <a:avLst/>
          </a:prstGeom>
          <a:ln/>
        </p:spPr>
        <p:style>
          <a:lnRef idx="2">
            <a:schemeClr val="dk1"/>
          </a:lnRef>
          <a:fillRef idx="0">
            <a:schemeClr val="dk1"/>
          </a:fillRef>
          <a:effectRef idx="1">
            <a:schemeClr val="dk1"/>
          </a:effectRef>
          <a:fontRef idx="minor">
            <a:schemeClr val="tx1"/>
          </a:fontRef>
        </p:style>
      </p:cxnSp>
      <p:cxnSp>
        <p:nvCxnSpPr>
          <p:cNvPr id="8" name="Straight Connector 7"/>
          <p:cNvCxnSpPr/>
          <p:nvPr/>
        </p:nvCxnSpPr>
        <p:spPr>
          <a:xfrm>
            <a:off x="5872829" y="3530942"/>
            <a:ext cx="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5608921" y="461873"/>
            <a:ext cx="0" cy="5905385"/>
          </a:xfrm>
          <a:prstGeom prst="line">
            <a:avLst/>
          </a:prstGeom>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a:off x="6351162" y="461873"/>
            <a:ext cx="0" cy="5905385"/>
          </a:xfrm>
          <a:prstGeom prst="line">
            <a:avLst/>
          </a:prstGeom>
          <a:ln/>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a:off x="7043921" y="461873"/>
            <a:ext cx="0" cy="5905385"/>
          </a:xfrm>
          <a:prstGeom prst="line">
            <a:avLst/>
          </a:prstGeom>
          <a:ln/>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a:off x="7967599" y="456177"/>
            <a:ext cx="0" cy="5905385"/>
          </a:xfrm>
          <a:prstGeom prst="line">
            <a:avLst/>
          </a:prstGeom>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a:xfrm>
            <a:off x="4123563" y="1039216"/>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a:xfrm>
            <a:off x="4123563" y="1749010"/>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Connector 21"/>
          <p:cNvCxnSpPr/>
          <p:nvPr/>
        </p:nvCxnSpPr>
        <p:spPr>
          <a:xfrm>
            <a:off x="4132685" y="2428778"/>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a:xfrm>
            <a:off x="4132685" y="3006120"/>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a:xfrm>
            <a:off x="4123563" y="3665939"/>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a:xfrm>
            <a:off x="4123563" y="4292768"/>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a:xfrm>
            <a:off x="4123563" y="4936092"/>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a:xfrm>
            <a:off x="4123563" y="5529930"/>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a:xfrm>
            <a:off x="4123563" y="6008299"/>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a:xfrm>
            <a:off x="1055632" y="2429685"/>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a:xfrm>
            <a:off x="1055632" y="2739158"/>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a:xfrm>
            <a:off x="1055632" y="3052573"/>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a:xfrm>
            <a:off x="1055632" y="3336936"/>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a:xfrm>
            <a:off x="1055632" y="3665939"/>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a:xfrm>
            <a:off x="1055632" y="3947270"/>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a:xfrm>
            <a:off x="1055632" y="4292768"/>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a:xfrm>
            <a:off x="1055632" y="4590594"/>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42" name="Straight Connector 41"/>
          <p:cNvCxnSpPr/>
          <p:nvPr/>
        </p:nvCxnSpPr>
        <p:spPr>
          <a:xfrm>
            <a:off x="1055632" y="4957435"/>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45" name="Straight Connector 44"/>
          <p:cNvCxnSpPr/>
          <p:nvPr/>
        </p:nvCxnSpPr>
        <p:spPr>
          <a:xfrm>
            <a:off x="1369023" y="2171709"/>
            <a:ext cx="0" cy="3057361"/>
          </a:xfrm>
          <a:prstGeom prst="line">
            <a:avLst/>
          </a:prstGeom>
        </p:spPr>
        <p:style>
          <a:lnRef idx="2">
            <a:schemeClr val="dk1"/>
          </a:lnRef>
          <a:fillRef idx="0">
            <a:schemeClr val="dk1"/>
          </a:fillRef>
          <a:effectRef idx="1">
            <a:schemeClr val="dk1"/>
          </a:effectRef>
          <a:fontRef idx="minor">
            <a:schemeClr val="tx1"/>
          </a:fontRef>
        </p:style>
      </p:cxnSp>
      <p:cxnSp>
        <p:nvCxnSpPr>
          <p:cNvPr id="48" name="Straight Connector 47"/>
          <p:cNvCxnSpPr/>
          <p:nvPr/>
        </p:nvCxnSpPr>
        <p:spPr>
          <a:xfrm>
            <a:off x="1686365" y="2171709"/>
            <a:ext cx="0" cy="3057361"/>
          </a:xfrm>
          <a:prstGeom prst="line">
            <a:avLst/>
          </a:prstGeom>
        </p:spPr>
        <p:style>
          <a:lnRef idx="2">
            <a:schemeClr val="dk1"/>
          </a:lnRef>
          <a:fillRef idx="0">
            <a:schemeClr val="dk1"/>
          </a:fillRef>
          <a:effectRef idx="1">
            <a:schemeClr val="dk1"/>
          </a:effectRef>
          <a:fontRef idx="minor">
            <a:schemeClr val="tx1"/>
          </a:fontRef>
        </p:style>
      </p:cxnSp>
      <p:cxnSp>
        <p:nvCxnSpPr>
          <p:cNvPr id="49" name="Straight Connector 48"/>
          <p:cNvCxnSpPr/>
          <p:nvPr/>
        </p:nvCxnSpPr>
        <p:spPr>
          <a:xfrm>
            <a:off x="2016250" y="2171709"/>
            <a:ext cx="0" cy="3057361"/>
          </a:xfrm>
          <a:prstGeom prst="line">
            <a:avLst/>
          </a:prstGeom>
        </p:spPr>
        <p:style>
          <a:lnRef idx="2">
            <a:schemeClr val="dk1"/>
          </a:lnRef>
          <a:fillRef idx="0">
            <a:schemeClr val="dk1"/>
          </a:fillRef>
          <a:effectRef idx="1">
            <a:schemeClr val="dk1"/>
          </a:effectRef>
          <a:fontRef idx="minor">
            <a:schemeClr val="tx1"/>
          </a:fontRef>
        </p:style>
      </p:cxnSp>
      <p:cxnSp>
        <p:nvCxnSpPr>
          <p:cNvPr id="50" name="Straight Connector 49"/>
          <p:cNvCxnSpPr/>
          <p:nvPr/>
        </p:nvCxnSpPr>
        <p:spPr>
          <a:xfrm>
            <a:off x="2362630" y="2171709"/>
            <a:ext cx="0" cy="3057361"/>
          </a:xfrm>
          <a:prstGeom prst="line">
            <a:avLst/>
          </a:prstGeom>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a:xfrm>
            <a:off x="2741998" y="2193052"/>
            <a:ext cx="0" cy="3057361"/>
          </a:xfrm>
          <a:prstGeom prst="line">
            <a:avLst/>
          </a:prstGeom>
        </p:spPr>
        <p:style>
          <a:lnRef idx="2">
            <a:schemeClr val="dk1"/>
          </a:lnRef>
          <a:fillRef idx="0">
            <a:schemeClr val="dk1"/>
          </a:fillRef>
          <a:effectRef idx="1">
            <a:schemeClr val="dk1"/>
          </a:effectRef>
          <a:fontRef idx="minor">
            <a:schemeClr val="tx1"/>
          </a:fontRef>
        </p:style>
      </p:cxnSp>
      <p:sp>
        <p:nvSpPr>
          <p:cNvPr id="52" name="TextBox 51"/>
          <p:cNvSpPr txBox="1"/>
          <p:nvPr/>
        </p:nvSpPr>
        <p:spPr>
          <a:xfrm>
            <a:off x="779462" y="429789"/>
            <a:ext cx="2799790" cy="92333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dirty="0" smtClean="0"/>
              <a:t>Please note that these boxes are not drawn to scale. </a:t>
            </a:r>
            <a:endParaRPr lang="en-US" dirty="0"/>
          </a:p>
        </p:txBody>
      </p:sp>
    </p:spTree>
    <p:extLst>
      <p:ext uri="{BB962C8B-B14F-4D97-AF65-F5344CB8AC3E}">
        <p14:creationId xmlns:p14="http://schemas.microsoft.com/office/powerpoint/2010/main" val="158648013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8"/>
            <a:ext cx="7581901" cy="816170"/>
          </a:xfrm>
        </p:spPr>
        <p:txBody>
          <a:bodyPr/>
          <a:lstStyle/>
          <a:p>
            <a:r>
              <a:rPr lang="en-US" dirty="0" smtClean="0"/>
              <a:t>Transferring the Image</a:t>
            </a:r>
            <a:endParaRPr lang="en-US" dirty="0"/>
          </a:p>
        </p:txBody>
      </p:sp>
      <p:sp>
        <p:nvSpPr>
          <p:cNvPr id="3" name="Content Placeholder 2"/>
          <p:cNvSpPr>
            <a:spLocks noGrp="1"/>
          </p:cNvSpPr>
          <p:nvPr>
            <p:ph idx="1"/>
          </p:nvPr>
        </p:nvSpPr>
        <p:spPr>
          <a:xfrm>
            <a:off x="779462" y="1336134"/>
            <a:ext cx="7581901" cy="5521865"/>
          </a:xfrm>
        </p:spPr>
        <p:txBody>
          <a:bodyPr>
            <a:normAutofit fontScale="85000" lnSpcReduction="10000"/>
          </a:bodyPr>
          <a:lstStyle/>
          <a:p>
            <a:r>
              <a:rPr lang="en-US" dirty="0" smtClean="0"/>
              <a:t>Your photo will have been “</a:t>
            </a:r>
            <a:r>
              <a:rPr lang="en-US" dirty="0" err="1" smtClean="0"/>
              <a:t>posterized</a:t>
            </a:r>
            <a:r>
              <a:rPr lang="en-US" dirty="0" smtClean="0"/>
              <a:t>” by me using a photo editing program. This means that the major shapes will be simplified so they are easier for you to see and replicate.</a:t>
            </a:r>
          </a:p>
          <a:p>
            <a:r>
              <a:rPr lang="en-US" i="1" dirty="0" smtClean="0"/>
              <a:t> (side note- the program is called GIMP and it’s 100% free to download; you can do almost everything with it that Photoshop does. You might be interested in using this at home for your own purposes). </a:t>
            </a:r>
          </a:p>
          <a:p>
            <a:r>
              <a:rPr lang="en-US" dirty="0" smtClean="0"/>
              <a:t>Think of each shape you see as having an outline/edge. You want to see where these lines enter and exit each box. Some people like to trace around the outlines/edges of the shapes they see first, then transfer those lines using the grid.</a:t>
            </a:r>
          </a:p>
          <a:p>
            <a:r>
              <a:rPr lang="en-US" dirty="0" smtClean="0"/>
              <a:t>You </a:t>
            </a:r>
            <a:r>
              <a:rPr lang="en-US" dirty="0"/>
              <a:t>want to look for major outlines of the head, hair, shirt, facial features, and big areas of shadow and light. </a:t>
            </a:r>
            <a:r>
              <a:rPr lang="en-US" dirty="0" smtClean="0"/>
              <a:t>Make sure they are included in your drawings. Don’t worry too much about little details at this time- just make sure the big picture makes sense. </a:t>
            </a:r>
          </a:p>
        </p:txBody>
      </p:sp>
    </p:spTree>
    <p:extLst>
      <p:ext uri="{BB962C8B-B14F-4D97-AF65-F5344CB8AC3E}">
        <p14:creationId xmlns:p14="http://schemas.microsoft.com/office/powerpoint/2010/main" val="270424991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and Tricks</a:t>
            </a:r>
            <a:endParaRPr lang="en-US" dirty="0"/>
          </a:p>
        </p:txBody>
      </p:sp>
      <p:sp>
        <p:nvSpPr>
          <p:cNvPr id="3" name="Content Placeholder 2"/>
          <p:cNvSpPr>
            <a:spLocks noGrp="1"/>
          </p:cNvSpPr>
          <p:nvPr>
            <p:ph idx="1"/>
          </p:nvPr>
        </p:nvSpPr>
        <p:spPr/>
        <p:txBody>
          <a:bodyPr>
            <a:normAutofit fontScale="92500" lnSpcReduction="10000"/>
          </a:bodyPr>
          <a:lstStyle/>
          <a:p>
            <a:r>
              <a:rPr lang="en-US" dirty="0"/>
              <a:t>Some people go box by box and transfer what they see little by little in order. (you can also use scrap paper to “block off” the other boxes you aren’t working on)</a:t>
            </a:r>
          </a:p>
          <a:p>
            <a:r>
              <a:rPr lang="en-US" dirty="0"/>
              <a:t> Some people (myself included) work general to specific, following the overall outline of the head and hair first, then the major light and shadow areas, then leave the facial features and details for last.</a:t>
            </a:r>
          </a:p>
          <a:p>
            <a:r>
              <a:rPr lang="en-US" dirty="0" smtClean="0"/>
              <a:t>If you have a particularly complicated box (like where the eyes are) you can make a little grid inside that box on your photo, find that same box on your paper, and make the same little grid in that box so it breaks if down. </a:t>
            </a:r>
            <a:endParaRPr lang="en-US" dirty="0"/>
          </a:p>
        </p:txBody>
      </p:sp>
    </p:spTree>
    <p:extLst>
      <p:ext uri="{BB962C8B-B14F-4D97-AF65-F5344CB8AC3E}">
        <p14:creationId xmlns:p14="http://schemas.microsoft.com/office/powerpoint/2010/main" val="393474959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Forget!</a:t>
            </a:r>
            <a:endParaRPr lang="en-US" dirty="0"/>
          </a:p>
        </p:txBody>
      </p:sp>
      <p:sp>
        <p:nvSpPr>
          <p:cNvPr id="3" name="Content Placeholder 2"/>
          <p:cNvSpPr>
            <a:spLocks noGrp="1"/>
          </p:cNvSpPr>
          <p:nvPr>
            <p:ph idx="1"/>
          </p:nvPr>
        </p:nvSpPr>
        <p:spPr/>
        <p:txBody>
          <a:bodyPr/>
          <a:lstStyle/>
          <a:p>
            <a:r>
              <a:rPr lang="en-US" dirty="0" smtClean="0"/>
              <a:t>You need to have TWO identical outline drawings. You can use the grid method to transfer a second time, or make it A LOT easier on yourself and use the light table/a window to trace your first drawing. </a:t>
            </a:r>
          </a:p>
          <a:p>
            <a:r>
              <a:rPr lang="en-US" dirty="0" smtClean="0"/>
              <a:t>Don’t forget to erase your grid lines before you start painting. They aren’t part of our final piece. You can use the little cap erasers to get in the tiny spaces when erasing your grid lines.  </a:t>
            </a:r>
            <a:endParaRPr lang="en-US" dirty="0"/>
          </a:p>
        </p:txBody>
      </p:sp>
    </p:spTree>
    <p:extLst>
      <p:ext uri="{BB962C8B-B14F-4D97-AF65-F5344CB8AC3E}">
        <p14:creationId xmlns:p14="http://schemas.microsoft.com/office/powerpoint/2010/main" val="197256078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bit">
  <a:themeElements>
    <a:clrScheme name="Orbit">
      <a:dk1>
        <a:srgbClr val="000000"/>
      </a:dk1>
      <a:lt1>
        <a:srgbClr val="FFFFFF"/>
      </a:lt1>
      <a:dk2>
        <a:srgbClr val="7C9BA5"/>
      </a:dk2>
      <a:lt2>
        <a:srgbClr val="C1D0CA"/>
      </a:lt2>
      <a:accent1>
        <a:srgbClr val="F2D908"/>
      </a:accent1>
      <a:accent2>
        <a:srgbClr val="9DE61E"/>
      </a:accent2>
      <a:accent3>
        <a:srgbClr val="0D8BE6"/>
      </a:accent3>
      <a:accent4>
        <a:srgbClr val="C61B1B"/>
      </a:accent4>
      <a:accent5>
        <a:srgbClr val="E26F08"/>
      </a:accent5>
      <a:accent6>
        <a:srgbClr val="8D35D1"/>
      </a:accent6>
      <a:hlink>
        <a:srgbClr val="ECBF0B"/>
      </a:hlink>
      <a:folHlink>
        <a:srgbClr val="F4E5A8"/>
      </a:folHlink>
    </a:clrScheme>
    <a:fontScheme name="Orbit">
      <a:majorFont>
        <a:latin typeface="Candara"/>
        <a:ea typeface=""/>
        <a:cs typeface=""/>
        <a:font script="Jpan" typeface="ＭＳ Ｐゴシック"/>
        <a:font script="Hans" typeface="宋体"/>
        <a:font script="Hant" typeface="新細明體"/>
      </a:majorFont>
      <a:minorFont>
        <a:latin typeface="Candara"/>
        <a:ea typeface=""/>
        <a:cs typeface=""/>
        <a:font script="Jpan" typeface="ＭＳ Ｐゴシック"/>
        <a:font script="Hans" typeface="宋体"/>
        <a:font script="Hant" typeface="新細明體"/>
      </a:minorFont>
    </a:fontScheme>
    <a:fmtScheme name="Orbit">
      <a:fillStyleLst>
        <a:solidFill>
          <a:schemeClr val="phClr"/>
        </a:solidFill>
        <a:solidFill>
          <a:schemeClr val="phClr">
            <a:shade val="80000"/>
          </a:schemeClr>
        </a:solidFill>
        <a:gradFill rotWithShape="1">
          <a:gsLst>
            <a:gs pos="0">
              <a:schemeClr val="phClr">
                <a:shade val="30000"/>
                <a:satMod val="100000"/>
              </a:schemeClr>
            </a:gs>
            <a:gs pos="80000">
              <a:schemeClr val="phClr">
                <a:shade val="90000"/>
                <a:satMod val="100000"/>
              </a:schemeClr>
            </a:gs>
            <a:gs pos="100000">
              <a:schemeClr val="phClr">
                <a:tint val="90000"/>
                <a:shade val="100000"/>
                <a:satMod val="150000"/>
              </a:schemeClr>
            </a:gs>
          </a:gsLst>
          <a:lin ang="16200000" scaled="0"/>
        </a:grad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76200" cap="flat" cmpd="sng" algn="ctr">
          <a:solidFill>
            <a:schemeClr val="phClr"/>
          </a:solidFill>
          <a:prstDash val="solid"/>
        </a:ln>
      </a:lnStyleLst>
      <a:effectStyleLst>
        <a:effectStyle>
          <a:effectLst/>
        </a:effectStyle>
        <a:effectStyle>
          <a:effectLst>
            <a:outerShdw blurRad="228600" dist="38100" dir="5400000" sx="104000" sy="104000" algn="ctr" rotWithShape="0">
              <a:srgbClr val="000000">
                <a:alpha val="80000"/>
              </a:srgbClr>
            </a:outerShdw>
          </a:effectLst>
        </a:effectStyle>
        <a:effectStyle>
          <a:effectLst>
            <a:outerShdw blurRad="317500" dist="381000" dir="5400000" sx="90000" sy="20000" rotWithShape="0">
              <a:srgbClr val="000000">
                <a:alpha val="40000"/>
              </a:srgbClr>
            </a:outerShdw>
          </a:effectLst>
          <a:scene3d>
            <a:camera prst="orthographicFront">
              <a:rot lat="0" lon="0" rev="0"/>
            </a:camera>
            <a:lightRig rig="balanced" dir="t"/>
          </a:scene3d>
          <a:sp3d prstMaterial="metal">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lin ang="5400000" scaled="0"/>
        </a:gradFill>
        <a:blipFill rotWithShape="1">
          <a:blip xmlns:r="http://schemas.openxmlformats.org/officeDocument/2006/relationships" r:embed="rId1">
            <a:duotone>
              <a:schemeClr val="phClr">
                <a:shade val="1000"/>
                <a:lumMod val="80000"/>
              </a:schemeClr>
              <a:schemeClr val="phClr">
                <a:satMod val="360000"/>
                <a:lumMod val="14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Orbit.thmx</Template>
  <TotalTime>412</TotalTime>
  <Words>2539</Words>
  <Application>Microsoft Macintosh PowerPoint</Application>
  <PresentationFormat>On-screen Show (4:3)</PresentationFormat>
  <Paragraphs>130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Orbit</vt:lpstr>
      <vt:lpstr>Art 1</vt:lpstr>
      <vt:lpstr>You Will…</vt:lpstr>
      <vt:lpstr>Set Up- Photo</vt:lpstr>
      <vt:lpstr>Set Up- Grids</vt:lpstr>
      <vt:lpstr>Creating the grid on paper to transfer image</vt:lpstr>
      <vt:lpstr>PowerPoint Presentation</vt:lpstr>
      <vt:lpstr>Transferring the Image</vt:lpstr>
      <vt:lpstr>Tips and Tricks</vt:lpstr>
      <vt:lpstr>Don’t Forget!</vt:lpstr>
      <vt:lpstr>PowerPoint Presentation</vt:lpstr>
      <vt:lpstr>It’s time to paint- Monochromatic</vt:lpstr>
      <vt:lpstr>PowerPoint Presentation</vt:lpstr>
      <vt:lpstr>Color and Value</vt:lpstr>
      <vt:lpstr>Color Vs. Value</vt:lpstr>
      <vt:lpstr>Remember…Pancakes are for breakfast, not for faces. </vt:lpstr>
      <vt:lpstr>Steps when painting</vt:lpstr>
      <vt:lpstr>PowerPoint Presentation</vt:lpstr>
      <vt:lpstr>Successful contrast?</vt:lpstr>
      <vt:lpstr>The Second Painting- Realistic</vt:lpstr>
      <vt:lpstr>Mixing Local Colors</vt:lpstr>
      <vt:lpstr>Mixing Perceptual Color</vt:lpstr>
      <vt:lpstr>As you are working…</vt:lpstr>
      <vt:lpstr>Remember your painting steps…</vt:lpstr>
      <vt:lpstr>PowerPoint Presentation</vt:lpstr>
      <vt:lpstr>What worked well or not so well here? </vt:lpstr>
      <vt:lpstr>Due Date Information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 1</dc:title>
  <dc:creator>LHS Art 2</dc:creator>
  <cp:lastModifiedBy>LHS Art 2</cp:lastModifiedBy>
  <cp:revision>22</cp:revision>
  <dcterms:created xsi:type="dcterms:W3CDTF">2016-01-13T13:02:45Z</dcterms:created>
  <dcterms:modified xsi:type="dcterms:W3CDTF">2016-02-09T19:14:37Z</dcterms:modified>
</cp:coreProperties>
</file>