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8" r:id="rId23"/>
    <p:sldId id="279" r:id="rId24"/>
    <p:sldId id="280" r:id="rId25"/>
    <p:sldId id="281" r:id="rId26"/>
    <p:sldId id="282" r:id="rId27"/>
    <p:sldId id="277"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0" d="100"/>
          <a:sy n="80" d="100"/>
        </p:scale>
        <p:origin x="-179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2/17/17</a:t>
            </a:fld>
            <a:endParaRPr lang="en-US"/>
          </a:p>
        </p:txBody>
      </p:sp>
      <p:sp>
        <p:nvSpPr>
          <p:cNvPr id="16" name="Slide Number Placeholder 15"/>
          <p:cNvSpPr>
            <a:spLocks noGrp="1"/>
          </p:cNvSpPr>
          <p:nvPr>
            <p:ph type="sldNum" sz="quarter" idx="11"/>
          </p:nvPr>
        </p:nvSpPr>
        <p:spPr/>
        <p:txBody>
          <a:bodyPr/>
          <a:lstStyle/>
          <a:p>
            <a:fld id="{D2E57653-3E58-4892-A7ED-712530ACC680}" type="slidenum">
              <a:rPr kumimoji="0" lang="en-US" smtClean="0"/>
              <a:pPr eaLnBrk="1" latinLnBrk="0" hangingPunct="1"/>
              <a:t>‹#›</a:t>
            </a:fld>
            <a:endParaRPr kumimoji="0" lang="en-US"/>
          </a:p>
        </p:txBody>
      </p:sp>
      <p:sp>
        <p:nvSpPr>
          <p:cNvPr id="17" name="Footer Placeholder 16"/>
          <p:cNvSpPr>
            <a:spLocks noGrp="1"/>
          </p:cNvSpPr>
          <p:nvPr>
            <p:ph type="ftr" sz="quarter" idx="12"/>
          </p:nvPr>
        </p:nvSpPr>
        <p:spPr/>
        <p:txBody>
          <a:bodyPr/>
          <a:lstStyle/>
          <a:p>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2/17/17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2/17/17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pPr eaLnBrk="1" latinLnBrk="0" hangingPunct="1"/>
            <a:fld id="{B41ABA4E-CD72-497B-97AA-7213B3980F60}" type="datetimeFigureOut">
              <a:rPr lang="en-US" smtClean="0"/>
              <a:pPr eaLnBrk="1" latinLnBrk="0" hangingPunct="1"/>
              <a:t>2/17/17</a:t>
            </a:fld>
            <a:endParaRPr lang="en-US"/>
          </a:p>
        </p:txBody>
      </p:sp>
      <p:sp>
        <p:nvSpPr>
          <p:cNvPr id="15" name="Slide Number Placeholder 14"/>
          <p:cNvSpPr>
            <a:spLocks noGrp="1"/>
          </p:cNvSpPr>
          <p:nvPr>
            <p:ph type="sldNum" sz="quarter" idx="15"/>
          </p:nvPr>
        </p:nvSpPr>
        <p:spPr/>
        <p:txBody>
          <a:bodyPr/>
          <a:lstStyle>
            <a:lvl1pPr algn="ctr">
              <a:defRPr/>
            </a:lvl1pPr>
          </a:lstStyle>
          <a:p>
            <a:fld id="{D2E57653-3E58-4892-A7ED-712530ACC680}" type="slidenum">
              <a:rPr kumimoji="0" lang="en-US" smtClean="0"/>
              <a:pPr eaLnBrk="1" latinLnBrk="0" hangingPunct="1"/>
              <a:t>‹#›</a:t>
            </a:fld>
            <a:endParaRPr kumimoji="0" lang="en-US"/>
          </a:p>
        </p:txBody>
      </p:sp>
      <p:sp>
        <p:nvSpPr>
          <p:cNvPr id="16" name="Footer Placeholder 15"/>
          <p:cNvSpPr>
            <a:spLocks noGrp="1"/>
          </p:cNvSpPr>
          <p:nvPr>
            <p:ph type="ftr" sz="quarter" idx="16"/>
          </p:nvPr>
        </p:nvSpPr>
        <p:spPr/>
        <p:txBody>
          <a:bodyPr/>
          <a:lstStyle/>
          <a:p>
            <a:endParaRPr kumimoji="0"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2/17/17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2/17/17</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
        <p:nvSpPr>
          <p:cNvPr id="8" name="Footer Placeholder 7"/>
          <p:cNvSpPr>
            <a:spLocks noGrp="1"/>
          </p:cNvSpPr>
          <p:nvPr>
            <p:ph type="ftr" sz="quarter" idx="11"/>
          </p:nvPr>
        </p:nvSpPr>
        <p:spPr/>
        <p:txBody>
          <a:bodyPr/>
          <a:lstStyle/>
          <a:p>
            <a:endParaRPr kumimoji="0" lang="en-US"/>
          </a:p>
        </p:txBody>
      </p:sp>
      <p:sp>
        <p:nvSpPr>
          <p:cNvPr id="7" name="Date Placeholder 6"/>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2/17/17</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2/17/17</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2/17/17</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pPr eaLnBrk="1" latinLnBrk="0" hangingPunct="1"/>
            <a:fld id="{B41ABA4E-CD72-497B-97AA-7213B3980F60}" type="datetimeFigureOut">
              <a:rPr lang="en-US" smtClean="0"/>
              <a:pPr eaLnBrk="1" latinLnBrk="0" hangingPunct="1"/>
              <a:t>2/17/17</a:t>
            </a:fld>
            <a:endParaRPr lang="en-US"/>
          </a:p>
        </p:txBody>
      </p:sp>
      <p:sp>
        <p:nvSpPr>
          <p:cNvPr id="9" name="Slide Number Placeholder 8"/>
          <p:cNvSpPr>
            <a:spLocks noGrp="1"/>
          </p:cNvSpPr>
          <p:nvPr>
            <p:ph type="sldNum" sz="quarter" idx="15"/>
          </p:nvPr>
        </p:nvSpPr>
        <p:spPr/>
        <p:txBody>
          <a:bodyPr/>
          <a:lstStyle/>
          <a:p>
            <a:fld id="{D2E57653-3E58-4892-A7ED-712530ACC680}" type="slidenum">
              <a:rPr kumimoji="0" lang="en-US" smtClean="0"/>
              <a:pPr eaLnBrk="1" latinLnBrk="0" hangingPunct="1"/>
              <a:t>‹#›</a:t>
            </a:fld>
            <a:endParaRPr kumimoji="0" lang="en-US"/>
          </a:p>
        </p:txBody>
      </p:sp>
      <p:sp>
        <p:nvSpPr>
          <p:cNvPr id="10" name="Footer Placeholder 9"/>
          <p:cNvSpPr>
            <a:spLocks noGrp="1"/>
          </p:cNvSpPr>
          <p:nvPr>
            <p:ph type="ftr" sz="quarter" idx="16"/>
          </p:nvPr>
        </p:nvSpPr>
        <p:spPr/>
        <p:txBody>
          <a:bodyPr/>
          <a:lstStyle/>
          <a:p>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Drag picture to placeholder or click icon to add</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2/17/17</a:t>
            </a:fld>
            <a:endParaRPr lang="en-US"/>
          </a:p>
        </p:txBody>
      </p:sp>
      <p:sp>
        <p:nvSpPr>
          <p:cNvPr id="9" name="Slide Number Placeholder 8"/>
          <p:cNvSpPr>
            <a:spLocks noGrp="1"/>
          </p:cNvSpPr>
          <p:nvPr>
            <p:ph type="sldNum" sz="quarter" idx="11"/>
          </p:nvPr>
        </p:nvSpPr>
        <p:spPr/>
        <p:txBody>
          <a:bodyPr/>
          <a:lstStyle/>
          <a:p>
            <a:fld id="{D2E57653-3E58-4892-A7ED-712530ACC680}" type="slidenum">
              <a:rPr kumimoji="0" lang="en-US" smtClean="0"/>
              <a:pPr eaLnBrk="1" latinLnBrk="0" hangingPunct="1"/>
              <a:t>‹#›</a:t>
            </a:fld>
            <a:endParaRPr kumimoji="0" lang="en-US"/>
          </a:p>
        </p:txBody>
      </p:sp>
      <p:sp>
        <p:nvSpPr>
          <p:cNvPr id="10" name="Footer Placeholder 9"/>
          <p:cNvSpPr>
            <a:spLocks noGrp="1"/>
          </p:cNvSpPr>
          <p:nvPr>
            <p:ph type="ftr" sz="quarter" idx="12"/>
          </p:nvPr>
        </p:nvSpPr>
        <p:spPr/>
        <p:txBody>
          <a:bodyPr/>
          <a:lstStyle/>
          <a:p>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pPr eaLnBrk="1" latinLnBrk="0" hangingPunct="1"/>
            <a:fld id="{B41ABA4E-CD72-497B-97AA-7213B3980F60}" type="datetimeFigureOut">
              <a:rPr lang="en-US" smtClean="0"/>
              <a:pPr eaLnBrk="1" latinLnBrk="0" hangingPunct="1"/>
              <a:t>2/17/17</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kumimoji="0"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D2E57653-3E58-4892-A7ED-712530ACC680}" type="slidenum">
              <a:rPr kumimoji="0" lang="en-US" smtClean="0"/>
              <a:pPr eaLnBrk="1" latinLnBrk="0" hangingPunct="1"/>
              <a:t>‹#›</a:t>
            </a:fld>
            <a:endParaRPr kumimoji="0"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 Id="rId3" Type="http://schemas.openxmlformats.org/officeDocument/2006/relationships/image" Target="../media/image1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Art 1</a:t>
            </a:r>
            <a:endParaRPr lang="en-US" dirty="0"/>
          </a:p>
        </p:txBody>
      </p:sp>
      <p:sp>
        <p:nvSpPr>
          <p:cNvPr id="3" name="Title 2"/>
          <p:cNvSpPr>
            <a:spLocks noGrp="1"/>
          </p:cNvSpPr>
          <p:nvPr>
            <p:ph type="ctrTitle"/>
          </p:nvPr>
        </p:nvSpPr>
        <p:spPr/>
        <p:txBody>
          <a:bodyPr/>
          <a:lstStyle/>
          <a:p>
            <a:r>
              <a:rPr lang="en-US" dirty="0" smtClean="0"/>
              <a:t>Imaginative Watercolor Landscape</a:t>
            </a:r>
            <a:endParaRPr lang="en-US" dirty="0"/>
          </a:p>
        </p:txBody>
      </p:sp>
    </p:spTree>
    <p:extLst>
      <p:ext uri="{BB962C8B-B14F-4D97-AF65-F5344CB8AC3E}">
        <p14:creationId xmlns:p14="http://schemas.microsoft.com/office/powerpoint/2010/main" val="223762584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7204490_f520.jpg"/>
          <p:cNvPicPr>
            <a:picLocks noGrp="1" noChangeAspect="1"/>
          </p:cNvPicPr>
          <p:nvPr>
            <p:ph idx="1"/>
          </p:nvPr>
        </p:nvPicPr>
        <p:blipFill>
          <a:blip r:embed="rId2">
            <a:extLst>
              <a:ext uri="{28A0092B-C50C-407E-A947-70E740481C1C}">
                <a14:useLocalDpi xmlns:a14="http://schemas.microsoft.com/office/drawing/2010/main" val="0"/>
              </a:ext>
            </a:extLst>
          </a:blip>
          <a:srcRect l="-11962" r="-11962"/>
          <a:stretch>
            <a:fillRect/>
          </a:stretch>
        </p:blipFill>
        <p:spPr/>
      </p:pic>
      <p:sp>
        <p:nvSpPr>
          <p:cNvPr id="3" name="Title 2"/>
          <p:cNvSpPr>
            <a:spLocks noGrp="1"/>
          </p:cNvSpPr>
          <p:nvPr>
            <p:ph type="title"/>
          </p:nvPr>
        </p:nvSpPr>
        <p:spPr/>
        <p:txBody>
          <a:bodyPr/>
          <a:lstStyle/>
          <a:p>
            <a:r>
              <a:rPr lang="en-US" dirty="0" smtClean="0"/>
              <a:t>Atmospheric Perspective</a:t>
            </a:r>
            <a:endParaRPr lang="en-US" dirty="0"/>
          </a:p>
        </p:txBody>
      </p:sp>
    </p:spTree>
    <p:extLst>
      <p:ext uri="{BB962C8B-B14F-4D97-AF65-F5344CB8AC3E}">
        <p14:creationId xmlns:p14="http://schemas.microsoft.com/office/powerpoint/2010/main" val="2407517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andscape__perspective__overlap_oil_pastel_by_melinda_arce-d7nwdz5.jpg"/>
          <p:cNvPicPr>
            <a:picLocks noGrp="1" noChangeAspect="1"/>
          </p:cNvPicPr>
          <p:nvPr>
            <p:ph idx="1"/>
          </p:nvPr>
        </p:nvPicPr>
        <p:blipFill>
          <a:blip r:embed="rId2">
            <a:extLst>
              <a:ext uri="{28A0092B-C50C-407E-A947-70E740481C1C}">
                <a14:useLocalDpi xmlns:a14="http://schemas.microsoft.com/office/drawing/2010/main" val="0"/>
              </a:ext>
            </a:extLst>
          </a:blip>
          <a:srcRect l="-85000" r="-85000"/>
          <a:stretch>
            <a:fillRect/>
          </a:stretch>
        </p:blipFill>
        <p:spPr>
          <a:xfrm>
            <a:off x="-1359542" y="1524000"/>
            <a:ext cx="8229600" cy="4572000"/>
          </a:xfrm>
        </p:spPr>
      </p:pic>
      <p:sp>
        <p:nvSpPr>
          <p:cNvPr id="3" name="Title 2"/>
          <p:cNvSpPr>
            <a:spLocks noGrp="1"/>
          </p:cNvSpPr>
          <p:nvPr>
            <p:ph type="title"/>
          </p:nvPr>
        </p:nvSpPr>
        <p:spPr/>
        <p:txBody>
          <a:bodyPr/>
          <a:lstStyle/>
          <a:p>
            <a:r>
              <a:rPr lang="en-US" dirty="0" smtClean="0"/>
              <a:t>Overlap</a:t>
            </a:r>
            <a:endParaRPr lang="en-US" dirty="0"/>
          </a:p>
        </p:txBody>
      </p:sp>
      <p:sp>
        <p:nvSpPr>
          <p:cNvPr id="5" name="TextBox 4"/>
          <p:cNvSpPr txBox="1"/>
          <p:nvPr/>
        </p:nvSpPr>
        <p:spPr>
          <a:xfrm>
            <a:off x="4807130" y="1703951"/>
            <a:ext cx="3311937" cy="3970318"/>
          </a:xfrm>
          <a:prstGeom prst="rect">
            <a:avLst/>
          </a:prstGeom>
          <a:noFill/>
        </p:spPr>
        <p:txBody>
          <a:bodyPr wrap="square" rtlCol="0">
            <a:spAutoFit/>
          </a:bodyPr>
          <a:lstStyle/>
          <a:p>
            <a:r>
              <a:rPr lang="en-US" sz="3600" dirty="0" smtClean="0"/>
              <a:t>Grass/tree/fence/bushes/trees/pines</a:t>
            </a:r>
          </a:p>
          <a:p>
            <a:endParaRPr lang="en-US" sz="3600" dirty="0"/>
          </a:p>
          <a:p>
            <a:r>
              <a:rPr lang="en-US" sz="3600" dirty="0" smtClean="0"/>
              <a:t>Foreground/</a:t>
            </a:r>
            <a:r>
              <a:rPr lang="en-US" sz="3600" dirty="0" err="1" smtClean="0"/>
              <a:t>middleground</a:t>
            </a:r>
            <a:r>
              <a:rPr lang="en-US" sz="3600" dirty="0" smtClean="0"/>
              <a:t>/background</a:t>
            </a:r>
            <a:endParaRPr lang="en-US" sz="3600" dirty="0"/>
          </a:p>
        </p:txBody>
      </p:sp>
    </p:spTree>
    <p:extLst>
      <p:ext uri="{BB962C8B-B14F-4D97-AF65-F5344CB8AC3E}">
        <p14:creationId xmlns:p14="http://schemas.microsoft.com/office/powerpoint/2010/main" val="3122222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Create thumbnail sketches in your sketchbook</a:t>
            </a:r>
          </a:p>
          <a:p>
            <a:r>
              <a:rPr lang="en-US" dirty="0" smtClean="0"/>
              <a:t>Try to concentrate on overall composition and big shapes (don’t get too detailed)</a:t>
            </a:r>
          </a:p>
          <a:p>
            <a:r>
              <a:rPr lang="en-US" dirty="0" smtClean="0"/>
              <a:t>Look up references if you’d like but please DO NOT copy a picture from Google verbatim</a:t>
            </a:r>
          </a:p>
          <a:p>
            <a:r>
              <a:rPr lang="en-US" dirty="0" smtClean="0"/>
              <a:t>If you have a photo of a place </a:t>
            </a:r>
            <a:r>
              <a:rPr lang="en-US" i="1" dirty="0" smtClean="0"/>
              <a:t>you have been </a:t>
            </a:r>
            <a:r>
              <a:rPr lang="en-US" dirty="0" smtClean="0"/>
              <a:t>that </a:t>
            </a:r>
            <a:r>
              <a:rPr lang="en-US" b="1" i="1" u="sng" dirty="0" smtClean="0"/>
              <a:t>you </a:t>
            </a:r>
            <a:r>
              <a:rPr lang="en-US" i="1" dirty="0" smtClean="0"/>
              <a:t>have taken</a:t>
            </a:r>
            <a:r>
              <a:rPr lang="en-US" dirty="0" smtClean="0"/>
              <a:t>, you could base your landscape off that</a:t>
            </a:r>
            <a:endParaRPr lang="en-US" u="sng" dirty="0" smtClean="0"/>
          </a:p>
          <a:p>
            <a:r>
              <a:rPr lang="en-US" dirty="0" smtClean="0"/>
              <a:t>We’ll see about getting the Google goggles to experience different types of landscapes to inspire you for this project</a:t>
            </a:r>
            <a:endParaRPr lang="en-US" dirty="0"/>
          </a:p>
        </p:txBody>
      </p:sp>
      <p:sp>
        <p:nvSpPr>
          <p:cNvPr id="3" name="Title 2"/>
          <p:cNvSpPr>
            <a:spLocks noGrp="1"/>
          </p:cNvSpPr>
          <p:nvPr>
            <p:ph type="title"/>
          </p:nvPr>
        </p:nvSpPr>
        <p:spPr/>
        <p:txBody>
          <a:bodyPr/>
          <a:lstStyle/>
          <a:p>
            <a:r>
              <a:rPr lang="en-US" dirty="0" smtClean="0"/>
              <a:t>Sketch work</a:t>
            </a:r>
            <a:endParaRPr lang="en-US" dirty="0"/>
          </a:p>
        </p:txBody>
      </p:sp>
    </p:spTree>
    <p:extLst>
      <p:ext uri="{BB962C8B-B14F-4D97-AF65-F5344CB8AC3E}">
        <p14:creationId xmlns:p14="http://schemas.microsoft.com/office/powerpoint/2010/main" val="282126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dirty="0"/>
              <a:t>Watercolor in tubes is not meant to be used without water. You need a TINY amount (like the size of a ladybug or smaller) of each color you’re using. Think of what’s in the tube as the pigment, and when it is mixed with water, that becomes your paint. </a:t>
            </a:r>
          </a:p>
          <a:p>
            <a:r>
              <a:rPr lang="en-US" dirty="0"/>
              <a:t>More water equals lighter values/colors. DO NOT lighten with white. This will make your work look “muddy” or “chalky.” (I also don’t like to use too much black. I think it gets too heavy in a watercolor painting. I only use it if I absolutely cannot use another color. I like to use the </a:t>
            </a:r>
            <a:r>
              <a:rPr lang="en-US" dirty="0" err="1"/>
              <a:t>pthalo</a:t>
            </a:r>
            <a:r>
              <a:rPr lang="en-US" dirty="0"/>
              <a:t> blue for shading). </a:t>
            </a:r>
          </a:p>
          <a:p>
            <a:r>
              <a:rPr lang="en-US" dirty="0"/>
              <a:t>A nice thing about watercolor is that you usually don’t have to put out more paint each session! Once you have prepared your palette, the colors can still be used, even if they’re dry (just put water on your brush and rub it on the dried pigment). The only time you will need to put out more color is if you run out of if you need an especially vibrant color. </a:t>
            </a:r>
          </a:p>
          <a:p>
            <a:r>
              <a:rPr lang="en-US" dirty="0"/>
              <a:t>There is a specific way that your palette needs to be set up…</a:t>
            </a:r>
          </a:p>
          <a:p>
            <a:endParaRPr lang="en-US" dirty="0"/>
          </a:p>
        </p:txBody>
      </p:sp>
      <p:sp>
        <p:nvSpPr>
          <p:cNvPr id="3" name="Title 2"/>
          <p:cNvSpPr>
            <a:spLocks noGrp="1"/>
          </p:cNvSpPr>
          <p:nvPr>
            <p:ph type="title"/>
          </p:nvPr>
        </p:nvSpPr>
        <p:spPr/>
        <p:txBody>
          <a:bodyPr/>
          <a:lstStyle/>
          <a:p>
            <a:r>
              <a:rPr lang="en-US" dirty="0" smtClean="0"/>
              <a:t>Watercolor- How Do We Use It? </a:t>
            </a:r>
            <a:endParaRPr lang="en-US" dirty="0"/>
          </a:p>
        </p:txBody>
      </p:sp>
    </p:spTree>
    <p:extLst>
      <p:ext uri="{BB962C8B-B14F-4D97-AF65-F5344CB8AC3E}">
        <p14:creationId xmlns:p14="http://schemas.microsoft.com/office/powerpoint/2010/main" val="3752694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Setting Up Your Palette </a:t>
            </a:r>
            <a:endParaRPr lang="en-US" dirty="0"/>
          </a:p>
        </p:txBody>
      </p:sp>
      <p:pic>
        <p:nvPicPr>
          <p:cNvPr id="4" name="Content Placeholder 3" descr="DSCN0357.JPG"/>
          <p:cNvPicPr>
            <a:picLocks noGrp="1" noChangeAspect="1"/>
          </p:cNvPicPr>
          <p:nvPr>
            <p:ph idx="1"/>
          </p:nvPr>
        </p:nvPicPr>
        <p:blipFill>
          <a:blip r:embed="rId2" cstate="screen">
            <a:extLst>
              <a:ext uri="{28A0092B-C50C-407E-A947-70E740481C1C}">
                <a14:useLocalDpi xmlns:a14="http://schemas.microsoft.com/office/drawing/2010/main"/>
              </a:ext>
            </a:extLst>
          </a:blip>
          <a:srcRect l="-17500" r="-17500"/>
          <a:stretch>
            <a:fillRect/>
          </a:stretch>
        </p:blipFill>
        <p:spPr/>
      </p:pic>
      <p:sp>
        <p:nvSpPr>
          <p:cNvPr id="5" name="TextBox 4"/>
          <p:cNvSpPr txBox="1"/>
          <p:nvPr/>
        </p:nvSpPr>
        <p:spPr>
          <a:xfrm>
            <a:off x="330200" y="1387475"/>
            <a:ext cx="1447800" cy="1754327"/>
          </a:xfrm>
          <a:prstGeom prst="rect">
            <a:avLst/>
          </a:prstGeom>
          <a:noFill/>
        </p:spPr>
        <p:txBody>
          <a:bodyPr wrap="square" rtlCol="0">
            <a:spAutoFit/>
          </a:bodyPr>
          <a:lstStyle/>
          <a:p>
            <a:r>
              <a:rPr lang="en-US" dirty="0">
                <a:solidFill>
                  <a:schemeClr val="accent3">
                    <a:lumMod val="60000"/>
                    <a:lumOff val="40000"/>
                  </a:schemeClr>
                </a:solidFill>
              </a:rPr>
              <a:t>Watercolor pigment (only a tiny bit!) goes towards the top</a:t>
            </a:r>
            <a:endParaRPr lang="en-US" dirty="0">
              <a:solidFill>
                <a:schemeClr val="accent3">
                  <a:lumMod val="60000"/>
                  <a:lumOff val="40000"/>
                </a:schemeClr>
              </a:solidFill>
            </a:endParaRPr>
          </a:p>
        </p:txBody>
      </p:sp>
      <p:sp>
        <p:nvSpPr>
          <p:cNvPr id="6" name="TextBox 5"/>
          <p:cNvSpPr txBox="1"/>
          <p:nvPr/>
        </p:nvSpPr>
        <p:spPr>
          <a:xfrm>
            <a:off x="330200" y="4413250"/>
            <a:ext cx="1447800" cy="2031325"/>
          </a:xfrm>
          <a:prstGeom prst="rect">
            <a:avLst/>
          </a:prstGeom>
          <a:noFill/>
        </p:spPr>
        <p:txBody>
          <a:bodyPr wrap="square" rtlCol="0">
            <a:spAutoFit/>
          </a:bodyPr>
          <a:lstStyle/>
          <a:p>
            <a:r>
              <a:rPr lang="en-US" dirty="0">
                <a:solidFill>
                  <a:srgbClr val="F1D77F"/>
                </a:solidFill>
              </a:rPr>
              <a:t>Each well is filled with a few drops of water (not all the way to the top)</a:t>
            </a:r>
          </a:p>
          <a:p>
            <a:endParaRPr lang="en-US" dirty="0"/>
          </a:p>
        </p:txBody>
      </p:sp>
      <p:sp>
        <p:nvSpPr>
          <p:cNvPr id="7" name="TextBox 6"/>
          <p:cNvSpPr txBox="1"/>
          <p:nvPr/>
        </p:nvSpPr>
        <p:spPr>
          <a:xfrm>
            <a:off x="7762875" y="3476625"/>
            <a:ext cx="1270000" cy="2862323"/>
          </a:xfrm>
          <a:prstGeom prst="rect">
            <a:avLst/>
          </a:prstGeom>
          <a:noFill/>
        </p:spPr>
        <p:txBody>
          <a:bodyPr wrap="square" rtlCol="0">
            <a:spAutoFit/>
          </a:bodyPr>
          <a:lstStyle/>
          <a:p>
            <a:r>
              <a:rPr lang="en-US" dirty="0">
                <a:solidFill>
                  <a:srgbClr val="F1D77F"/>
                </a:solidFill>
              </a:rPr>
              <a:t>This is where you mix the pigment and water, creating the paint you’ll be working with</a:t>
            </a:r>
          </a:p>
        </p:txBody>
      </p:sp>
      <p:cxnSp>
        <p:nvCxnSpPr>
          <p:cNvPr id="8" name="Straight Arrow Connector 7"/>
          <p:cNvCxnSpPr/>
          <p:nvPr/>
        </p:nvCxnSpPr>
        <p:spPr>
          <a:xfrm flipH="1">
            <a:off x="6350288" y="3501866"/>
            <a:ext cx="1303044" cy="287273"/>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9" name="Straight Connector 8"/>
          <p:cNvCxnSpPr/>
          <p:nvPr/>
        </p:nvCxnSpPr>
        <p:spPr>
          <a:xfrm>
            <a:off x="1390246" y="1777213"/>
            <a:ext cx="1517471" cy="480519"/>
          </a:xfrm>
          <a:prstGeom prst="line">
            <a:avLst/>
          </a:prstGeom>
          <a:ln>
            <a:tailEnd type="triangle" w="lg"/>
          </a:ln>
        </p:spPr>
        <p:style>
          <a:lnRef idx="2">
            <a:schemeClr val="accent2"/>
          </a:lnRef>
          <a:fillRef idx="0">
            <a:schemeClr val="accent2"/>
          </a:fillRef>
          <a:effectRef idx="1">
            <a:schemeClr val="accent2"/>
          </a:effectRef>
          <a:fontRef idx="minor">
            <a:schemeClr val="tx1"/>
          </a:fontRef>
        </p:style>
      </p:cxnSp>
      <p:cxnSp>
        <p:nvCxnSpPr>
          <p:cNvPr id="10" name="Straight Arrow Connector 9"/>
          <p:cNvCxnSpPr/>
          <p:nvPr/>
        </p:nvCxnSpPr>
        <p:spPr>
          <a:xfrm flipV="1">
            <a:off x="1263246" y="4767198"/>
            <a:ext cx="1517471" cy="1440911"/>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4011122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b="1" u="sng" dirty="0"/>
              <a:t>Hard edge- </a:t>
            </a:r>
            <a:r>
              <a:rPr lang="en-US" dirty="0"/>
              <a:t>The edge of the first shape has dried before you paint the shape that is next to it. No bleeding occurs. In your stripes, work this way. Jumping around (working sequentially) will give the stripes time to dry before moving on. </a:t>
            </a:r>
          </a:p>
          <a:p>
            <a:r>
              <a:rPr lang="en-US" b="1" u="sng" dirty="0"/>
              <a:t>Wet on dry-</a:t>
            </a:r>
            <a:r>
              <a:rPr lang="en-US" dirty="0"/>
              <a:t> The first layer is dry. Then additional layers are painted on top. In your organic shapes, work this way (step in parallel to the edge of the shape with each layer; start very light) </a:t>
            </a:r>
          </a:p>
          <a:p>
            <a:r>
              <a:rPr lang="en-US" b="1" u="sng" dirty="0"/>
              <a:t>Wet on wet- </a:t>
            </a:r>
            <a:r>
              <a:rPr lang="en-US" dirty="0"/>
              <a:t>The paint is left wet and colors bleed and blend into one another. Your border will be done this way. Put the colors down pretty quickly so they don’t dry and lose that effect. </a:t>
            </a:r>
            <a:endParaRPr lang="en-US" b="1" u="sng" dirty="0"/>
          </a:p>
          <a:p>
            <a:endParaRPr lang="en-US" dirty="0"/>
          </a:p>
        </p:txBody>
      </p:sp>
      <p:sp>
        <p:nvSpPr>
          <p:cNvPr id="3" name="Title 2"/>
          <p:cNvSpPr>
            <a:spLocks noGrp="1"/>
          </p:cNvSpPr>
          <p:nvPr>
            <p:ph type="title"/>
          </p:nvPr>
        </p:nvSpPr>
        <p:spPr/>
        <p:txBody>
          <a:bodyPr/>
          <a:lstStyle/>
          <a:p>
            <a:r>
              <a:rPr lang="en-US" dirty="0" smtClean="0"/>
              <a:t>Watercolor- Three Main Techniques</a:t>
            </a:r>
            <a:endParaRPr lang="en-US" dirty="0"/>
          </a:p>
        </p:txBody>
      </p:sp>
    </p:spTree>
    <p:extLst>
      <p:ext uri="{BB962C8B-B14F-4D97-AF65-F5344CB8AC3E}">
        <p14:creationId xmlns:p14="http://schemas.microsoft.com/office/powerpoint/2010/main" val="2061101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3999"/>
            <a:ext cx="8229600" cy="4968875"/>
          </a:xfrm>
        </p:spPr>
        <p:txBody>
          <a:bodyPr>
            <a:normAutofit fontScale="85000" lnSpcReduction="20000"/>
          </a:bodyPr>
          <a:lstStyle/>
          <a:p>
            <a:r>
              <a:rPr lang="en-US" dirty="0" smtClean="0"/>
              <a:t>Adding salt into wet wash (creates textures)</a:t>
            </a:r>
          </a:p>
          <a:p>
            <a:r>
              <a:rPr lang="en-US" dirty="0" smtClean="0"/>
              <a:t>Blotting tissues into wet wash (creates textures)</a:t>
            </a:r>
          </a:p>
          <a:p>
            <a:r>
              <a:rPr lang="en-US" dirty="0" smtClean="0"/>
              <a:t>Add drops of rubbing alcohol into wet wash (creates bubbles/resist)</a:t>
            </a:r>
          </a:p>
          <a:p>
            <a:r>
              <a:rPr lang="en-US" dirty="0" smtClean="0"/>
              <a:t>Apply crayon and paint wash on top (wax of crayon resists the wash)</a:t>
            </a:r>
          </a:p>
          <a:p>
            <a:r>
              <a:rPr lang="en-US" dirty="0" smtClean="0"/>
              <a:t>Pen and ink (doodle over dry paint, or draw the design first and paint into it)</a:t>
            </a:r>
          </a:p>
          <a:p>
            <a:r>
              <a:rPr lang="en-US" dirty="0" smtClean="0"/>
              <a:t>Splatter (into wet wash or over dry paper/wash)</a:t>
            </a:r>
          </a:p>
          <a:p>
            <a:r>
              <a:rPr lang="en-US" dirty="0" smtClean="0"/>
              <a:t>Watercolor pencil- Can be used wet or dry to create detail; can integrate with regular watercolor paint</a:t>
            </a:r>
          </a:p>
          <a:p>
            <a:r>
              <a:rPr lang="en-US" b="1" dirty="0" smtClean="0">
                <a:solidFill>
                  <a:srgbClr val="F1D77F"/>
                </a:solidFill>
              </a:rPr>
              <a:t>In your sketchbook, experiment with some or all of these techniques. Where might they work well in your final landscape? You can work right into your pencil thumbnail sketch if you’d like, and/or try out the techniques on your own. </a:t>
            </a:r>
            <a:endParaRPr lang="en-US" b="1" dirty="0">
              <a:solidFill>
                <a:srgbClr val="F1D77F"/>
              </a:solidFill>
            </a:endParaRPr>
          </a:p>
        </p:txBody>
      </p:sp>
      <p:sp>
        <p:nvSpPr>
          <p:cNvPr id="3" name="Title 2"/>
          <p:cNvSpPr>
            <a:spLocks noGrp="1"/>
          </p:cNvSpPr>
          <p:nvPr>
            <p:ph type="title"/>
          </p:nvPr>
        </p:nvSpPr>
        <p:spPr/>
        <p:txBody>
          <a:bodyPr/>
          <a:lstStyle/>
          <a:p>
            <a:r>
              <a:rPr lang="en-US" dirty="0" smtClean="0"/>
              <a:t>Other Experimental Techniques</a:t>
            </a:r>
            <a:endParaRPr lang="en-US" dirty="0"/>
          </a:p>
        </p:txBody>
      </p:sp>
    </p:spTree>
    <p:extLst>
      <p:ext uri="{BB962C8B-B14F-4D97-AF65-F5344CB8AC3E}">
        <p14:creationId xmlns:p14="http://schemas.microsoft.com/office/powerpoint/2010/main" val="3886063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3999"/>
            <a:ext cx="8229600" cy="4841875"/>
          </a:xfrm>
        </p:spPr>
        <p:txBody>
          <a:bodyPr>
            <a:normAutofit lnSpcReduction="10000"/>
          </a:bodyPr>
          <a:lstStyle/>
          <a:p>
            <a:r>
              <a:rPr lang="en-US" dirty="0" smtClean="0"/>
              <a:t>Sketch out your composition lightly in pencil on the final paper. Try to do a light outline only. Lighten with a kneaded eraser if pencil lines are too heavy. </a:t>
            </a:r>
          </a:p>
          <a:p>
            <a:r>
              <a:rPr lang="en-US" dirty="0" smtClean="0"/>
              <a:t>Begin painting- usually, we work background to foreground, coming forward in space so the painted forms overlap as they would in real life. </a:t>
            </a:r>
          </a:p>
          <a:p>
            <a:r>
              <a:rPr lang="en-US" dirty="0" smtClean="0"/>
              <a:t>Think about where you are going to use the various techniques, and when you need to do them. Watercolor is all about timing.</a:t>
            </a:r>
          </a:p>
          <a:p>
            <a:r>
              <a:rPr lang="en-US" dirty="0" smtClean="0"/>
              <a:t>Don’t forget to include a consistent light source with a light value, dark value and cast shadows! Blue or violet often work well for shadow colors. </a:t>
            </a:r>
            <a:endParaRPr lang="en-US" dirty="0"/>
          </a:p>
        </p:txBody>
      </p:sp>
      <p:sp>
        <p:nvSpPr>
          <p:cNvPr id="3" name="Title 2"/>
          <p:cNvSpPr>
            <a:spLocks noGrp="1"/>
          </p:cNvSpPr>
          <p:nvPr>
            <p:ph type="title"/>
          </p:nvPr>
        </p:nvSpPr>
        <p:spPr/>
        <p:txBody>
          <a:bodyPr/>
          <a:lstStyle/>
          <a:p>
            <a:r>
              <a:rPr lang="en-US" dirty="0" smtClean="0"/>
              <a:t>Putting it all together</a:t>
            </a:r>
            <a:endParaRPr lang="en-US" dirty="0"/>
          </a:p>
        </p:txBody>
      </p:sp>
    </p:spTree>
    <p:extLst>
      <p:ext uri="{BB962C8B-B14F-4D97-AF65-F5344CB8AC3E}">
        <p14:creationId xmlns:p14="http://schemas.microsoft.com/office/powerpoint/2010/main" val="24582107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a:t>Use a large brush with soft bristles. </a:t>
            </a:r>
          </a:p>
          <a:p>
            <a:r>
              <a:rPr lang="en-US" dirty="0"/>
              <a:t>Use a wet-on-wet technique to get the bleeding/blending effect of the sky. You could also dampen or mist the whole area with plain water first, then work in your colors. </a:t>
            </a:r>
          </a:p>
          <a:p>
            <a:r>
              <a:rPr lang="en-US" dirty="0"/>
              <a:t>Sunsets/sunrises have LOTS of colors in them. </a:t>
            </a:r>
          </a:p>
          <a:p>
            <a:r>
              <a:rPr lang="en-US" dirty="0"/>
              <a:t>Typically, the sky is lighter towards the horizon and gets gradually darker as you go up. </a:t>
            </a:r>
          </a:p>
          <a:p>
            <a:r>
              <a:rPr lang="en-US" dirty="0"/>
              <a:t>Clouds- typically have several fluffy masses compiled together with shadow on the bottom (think of the light source as coming from the top; they are really just a bunch of bumpy spheres stuck together); I would use wet on wet technique first, then refine if needed</a:t>
            </a:r>
          </a:p>
          <a:p>
            <a:endParaRPr lang="en-US" dirty="0"/>
          </a:p>
        </p:txBody>
      </p:sp>
      <p:sp>
        <p:nvSpPr>
          <p:cNvPr id="3" name="Title 2"/>
          <p:cNvSpPr>
            <a:spLocks noGrp="1"/>
          </p:cNvSpPr>
          <p:nvPr>
            <p:ph type="title"/>
          </p:nvPr>
        </p:nvSpPr>
        <p:spPr/>
        <p:txBody>
          <a:bodyPr/>
          <a:lstStyle/>
          <a:p>
            <a:r>
              <a:rPr lang="en-US" dirty="0" smtClean="0"/>
              <a:t>Painting Skies- General Tips</a:t>
            </a:r>
            <a:endParaRPr lang="en-US" dirty="0"/>
          </a:p>
        </p:txBody>
      </p:sp>
    </p:spTree>
    <p:extLst>
      <p:ext uri="{BB962C8B-B14F-4D97-AF65-F5344CB8AC3E}">
        <p14:creationId xmlns:p14="http://schemas.microsoft.com/office/powerpoint/2010/main" val="35301203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4" name="Content Placeholder 3" descr="Cloud_Illusions_I_Recall_for_dwsel.JPG"/>
          <p:cNvPicPr>
            <a:picLocks noGrp="1" noChangeAspect="1"/>
          </p:cNvPicPr>
          <p:nvPr>
            <p:ph idx="1"/>
          </p:nvPr>
        </p:nvPicPr>
        <p:blipFill>
          <a:blip r:embed="rId2">
            <a:extLst>
              <a:ext uri="{28A0092B-C50C-407E-A947-70E740481C1C}">
                <a14:useLocalDpi xmlns:a14="http://schemas.microsoft.com/office/drawing/2010/main" val="0"/>
              </a:ext>
            </a:extLst>
          </a:blip>
          <a:srcRect l="-12229" r="-12229"/>
          <a:stretch>
            <a:fillRect/>
          </a:stretch>
        </p:blipFill>
        <p:spPr>
          <a:xfrm>
            <a:off x="-225425" y="285750"/>
            <a:ext cx="5600700" cy="3111500"/>
          </a:xfrm>
        </p:spPr>
      </p:pic>
      <p:pic>
        <p:nvPicPr>
          <p:cNvPr id="5" name="Content Placeholder 6" descr="Finishing-the-red-sunset-sky-and-the-foreground-watercolor-painting.jpg"/>
          <p:cNvPicPr>
            <a:picLocks noChangeAspect="1"/>
          </p:cNvPicPr>
          <p:nvPr/>
        </p:nvPicPr>
        <p:blipFill>
          <a:blip r:embed="rId3">
            <a:extLst>
              <a:ext uri="{28A0092B-C50C-407E-A947-70E740481C1C}">
                <a14:useLocalDpi xmlns:a14="http://schemas.microsoft.com/office/drawing/2010/main" val="0"/>
              </a:ext>
            </a:extLst>
          </a:blip>
          <a:srcRect t="-26158" b="-26158"/>
          <a:stretch>
            <a:fillRect/>
          </a:stretch>
        </p:blipFill>
        <p:spPr>
          <a:xfrm>
            <a:off x="3447298" y="1444532"/>
            <a:ext cx="5144253" cy="5817905"/>
          </a:xfrm>
          <a:prstGeom prst="rect">
            <a:avLst/>
          </a:prstGeom>
        </p:spPr>
      </p:pic>
    </p:spTree>
    <p:extLst>
      <p:ext uri="{BB962C8B-B14F-4D97-AF65-F5344CB8AC3E}">
        <p14:creationId xmlns:p14="http://schemas.microsoft.com/office/powerpoint/2010/main" val="3991014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You will be creating a landscape painting from your imagination (size will measure 12 x 18 inches, or more if you choose)</a:t>
            </a:r>
          </a:p>
          <a:p>
            <a:r>
              <a:rPr lang="en-US" dirty="0" smtClean="0"/>
              <a:t>Your landscape will be required to have certain features. </a:t>
            </a:r>
          </a:p>
          <a:p>
            <a:r>
              <a:rPr lang="en-US" dirty="0" smtClean="0"/>
              <a:t>You will learn how to create depth and space in a composition.</a:t>
            </a:r>
          </a:p>
          <a:p>
            <a:r>
              <a:rPr lang="en-US" dirty="0" smtClean="0"/>
              <a:t>You will use watercolor. </a:t>
            </a:r>
          </a:p>
          <a:p>
            <a:r>
              <a:rPr lang="en-US" dirty="0" smtClean="0"/>
              <a:t>You will learn traditional and non-traditional watercolor techniques. </a:t>
            </a:r>
            <a:endParaRPr lang="en-US" dirty="0"/>
          </a:p>
        </p:txBody>
      </p:sp>
      <p:sp>
        <p:nvSpPr>
          <p:cNvPr id="3" name="Title 2"/>
          <p:cNvSpPr>
            <a:spLocks noGrp="1"/>
          </p:cNvSpPr>
          <p:nvPr>
            <p:ph type="title"/>
          </p:nvPr>
        </p:nvSpPr>
        <p:spPr/>
        <p:txBody>
          <a:bodyPr/>
          <a:lstStyle/>
          <a:p>
            <a:r>
              <a:rPr lang="en-US" dirty="0" smtClean="0"/>
              <a:t>What will you be doing?</a:t>
            </a:r>
            <a:endParaRPr lang="en-US" dirty="0"/>
          </a:p>
        </p:txBody>
      </p:sp>
    </p:spTree>
    <p:extLst>
      <p:ext uri="{BB962C8B-B14F-4D97-AF65-F5344CB8AC3E}">
        <p14:creationId xmlns:p14="http://schemas.microsoft.com/office/powerpoint/2010/main" val="7921760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Trees and bushes are typically a mass with an overall dark side and light side (including tree trunks)</a:t>
            </a:r>
          </a:p>
          <a:p>
            <a:r>
              <a:rPr lang="en-US" dirty="0"/>
              <a:t>Use the wet on wet technique first to show the overall form. </a:t>
            </a:r>
          </a:p>
          <a:p>
            <a:r>
              <a:rPr lang="en-US" dirty="0"/>
              <a:t>When that has dried, use a smaller brush or a stiff bristle brush and “stipple” or “hatch” textures (repeatedly dab or make lines)</a:t>
            </a:r>
          </a:p>
          <a:p>
            <a:r>
              <a:rPr lang="en-US" dirty="0"/>
              <a:t>Sometimes, I like to use a crumpled paper towel or sponge to help me create an implied texture.  </a:t>
            </a:r>
          </a:p>
          <a:p>
            <a:r>
              <a:rPr lang="en-US" dirty="0"/>
              <a:t>If your tree has branches and leaves, you will be able to see those through the clumps of leaves. </a:t>
            </a:r>
          </a:p>
          <a:p>
            <a:endParaRPr lang="en-US" dirty="0"/>
          </a:p>
        </p:txBody>
      </p:sp>
      <p:sp>
        <p:nvSpPr>
          <p:cNvPr id="3" name="Title 2"/>
          <p:cNvSpPr>
            <a:spLocks noGrp="1"/>
          </p:cNvSpPr>
          <p:nvPr>
            <p:ph type="title"/>
          </p:nvPr>
        </p:nvSpPr>
        <p:spPr/>
        <p:txBody>
          <a:bodyPr/>
          <a:lstStyle/>
          <a:p>
            <a:r>
              <a:rPr lang="en-US" dirty="0" smtClean="0"/>
              <a:t>Painting Foliage- general tips</a:t>
            </a:r>
            <a:endParaRPr lang="en-US" dirty="0"/>
          </a:p>
        </p:txBody>
      </p:sp>
    </p:spTree>
    <p:extLst>
      <p:ext uri="{BB962C8B-B14F-4D97-AF65-F5344CB8AC3E}">
        <p14:creationId xmlns:p14="http://schemas.microsoft.com/office/powerpoint/2010/main" val="26510284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4" name="Content Placeholder 3" descr="9282f949e24da786d113ca7b06dbf34c.jpg"/>
          <p:cNvPicPr>
            <a:picLocks noGrp="1" noChangeAspect="1"/>
          </p:cNvPicPr>
          <p:nvPr>
            <p:ph idx="1"/>
          </p:nvPr>
        </p:nvPicPr>
        <p:blipFill>
          <a:blip r:embed="rId2">
            <a:extLst>
              <a:ext uri="{28A0092B-C50C-407E-A947-70E740481C1C}">
                <a14:useLocalDpi xmlns:a14="http://schemas.microsoft.com/office/drawing/2010/main" val="0"/>
              </a:ext>
            </a:extLst>
          </a:blip>
          <a:srcRect l="-45651" r="-45651"/>
          <a:stretch>
            <a:fillRect/>
          </a:stretch>
        </p:blipFill>
        <p:spPr>
          <a:xfrm>
            <a:off x="-1003300" y="152400"/>
            <a:ext cx="6099175" cy="3388431"/>
          </a:xfrm>
        </p:spPr>
      </p:pic>
      <p:pic>
        <p:nvPicPr>
          <p:cNvPr id="5" name="Picture 4" descr="p316391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1738" y="273525"/>
            <a:ext cx="4231688" cy="2637747"/>
          </a:xfrm>
          <a:prstGeom prst="rect">
            <a:avLst/>
          </a:prstGeom>
        </p:spPr>
      </p:pic>
      <p:pic>
        <p:nvPicPr>
          <p:cNvPr id="6" name="Picture 5" descr="water-color-tree-sample-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204" y="3540831"/>
            <a:ext cx="8392921" cy="2966235"/>
          </a:xfrm>
          <a:prstGeom prst="rect">
            <a:avLst/>
          </a:prstGeom>
        </p:spPr>
      </p:pic>
    </p:spTree>
    <p:extLst>
      <p:ext uri="{BB962C8B-B14F-4D97-AF65-F5344CB8AC3E}">
        <p14:creationId xmlns:p14="http://schemas.microsoft.com/office/powerpoint/2010/main" val="26195233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jb-8.jpg"/>
          <p:cNvPicPr>
            <a:picLocks noGrp="1" noChangeAspect="1"/>
          </p:cNvPicPr>
          <p:nvPr>
            <p:ph idx="1"/>
          </p:nvPr>
        </p:nvPicPr>
        <p:blipFill>
          <a:blip r:embed="rId2">
            <a:extLst>
              <a:ext uri="{28A0092B-C50C-407E-A947-70E740481C1C}">
                <a14:useLocalDpi xmlns:a14="http://schemas.microsoft.com/office/drawing/2010/main" val="0"/>
              </a:ext>
            </a:extLst>
          </a:blip>
          <a:srcRect t="9150" b="9150"/>
          <a:stretch>
            <a:fillRect/>
          </a:stretch>
        </p:blipFill>
        <p:spPr/>
      </p:pic>
      <p:sp>
        <p:nvSpPr>
          <p:cNvPr id="3" name="Title 2"/>
          <p:cNvSpPr>
            <a:spLocks noGrp="1"/>
          </p:cNvSpPr>
          <p:nvPr>
            <p:ph type="title"/>
          </p:nvPr>
        </p:nvSpPr>
        <p:spPr/>
        <p:txBody>
          <a:bodyPr/>
          <a:lstStyle/>
          <a:p>
            <a:r>
              <a:rPr lang="en-US" dirty="0" smtClean="0"/>
              <a:t>Examples</a:t>
            </a:r>
            <a:endParaRPr lang="en-US" dirty="0"/>
          </a:p>
        </p:txBody>
      </p:sp>
    </p:spTree>
    <p:extLst>
      <p:ext uri="{BB962C8B-B14F-4D97-AF65-F5344CB8AC3E}">
        <p14:creationId xmlns:p14="http://schemas.microsoft.com/office/powerpoint/2010/main" val="25280515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850255_orig.jpg"/>
          <p:cNvPicPr>
            <a:picLocks noGrp="1" noChangeAspect="1"/>
          </p:cNvPicPr>
          <p:nvPr>
            <p:ph idx="1"/>
          </p:nvPr>
        </p:nvPicPr>
        <p:blipFill>
          <a:blip r:embed="rId2">
            <a:extLst>
              <a:ext uri="{28A0092B-C50C-407E-A947-70E740481C1C}">
                <a14:useLocalDpi xmlns:a14="http://schemas.microsoft.com/office/drawing/2010/main" val="0"/>
              </a:ext>
            </a:extLst>
          </a:blip>
          <a:srcRect t="11598" b="11598"/>
          <a:stretch>
            <a:fillRect/>
          </a:stretch>
        </p:blipFill>
        <p:spPr/>
      </p:pic>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29377094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Rt30Farm.jpg"/>
          <p:cNvPicPr>
            <a:picLocks noGrp="1" noChangeAspect="1"/>
          </p:cNvPicPr>
          <p:nvPr>
            <p:ph idx="1"/>
          </p:nvPr>
        </p:nvPicPr>
        <p:blipFill>
          <a:blip r:embed="rId2">
            <a:extLst>
              <a:ext uri="{28A0092B-C50C-407E-A947-70E740481C1C}">
                <a14:useLocalDpi xmlns:a14="http://schemas.microsoft.com/office/drawing/2010/main" val="0"/>
              </a:ext>
            </a:extLst>
          </a:blip>
          <a:srcRect t="6815" b="6815"/>
          <a:stretch>
            <a:fillRect/>
          </a:stretch>
        </p:blipFill>
        <p:spPr/>
      </p:pic>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31497379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805f4502960d0fc20d816b7a7f15f950.jpg"/>
          <p:cNvPicPr>
            <a:picLocks noGrp="1" noChangeAspect="1"/>
          </p:cNvPicPr>
          <p:nvPr>
            <p:ph idx="1"/>
          </p:nvPr>
        </p:nvPicPr>
        <p:blipFill>
          <a:blip r:embed="rId2">
            <a:extLst>
              <a:ext uri="{28A0092B-C50C-407E-A947-70E740481C1C}">
                <a14:useLocalDpi xmlns:a14="http://schemas.microsoft.com/office/drawing/2010/main" val="0"/>
              </a:ext>
            </a:extLst>
          </a:blip>
          <a:srcRect l="2750" r="2750"/>
          <a:stretch>
            <a:fillRect/>
          </a:stretch>
        </p:blipFill>
        <p:spPr/>
      </p:pic>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40370017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6a0134868a53d2970c01b7c7ea1851970b-800wi.jpg"/>
          <p:cNvPicPr>
            <a:picLocks noGrp="1" noChangeAspect="1"/>
          </p:cNvPicPr>
          <p:nvPr>
            <p:ph idx="1"/>
          </p:nvPr>
        </p:nvPicPr>
        <p:blipFill>
          <a:blip r:embed="rId2">
            <a:extLst>
              <a:ext uri="{28A0092B-C50C-407E-A947-70E740481C1C}">
                <a14:useLocalDpi xmlns:a14="http://schemas.microsoft.com/office/drawing/2010/main" val="0"/>
              </a:ext>
            </a:extLst>
          </a:blip>
          <a:srcRect t="8420" b="8420"/>
          <a:stretch>
            <a:fillRect/>
          </a:stretch>
        </p:blipFill>
        <p:spPr/>
      </p:pic>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308993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Day 1 and 2- Intro, sketch landscape, experiment with watercolor techniques</a:t>
            </a:r>
          </a:p>
          <a:p>
            <a:r>
              <a:rPr lang="en-US" dirty="0" smtClean="0"/>
              <a:t>Day 3, 4, 5, 6- Working on the landscape</a:t>
            </a:r>
          </a:p>
          <a:p>
            <a:r>
              <a:rPr lang="en-US" dirty="0" smtClean="0"/>
              <a:t>Landscape painting due: _____________</a:t>
            </a:r>
            <a:endParaRPr lang="en-US" dirty="0"/>
          </a:p>
        </p:txBody>
      </p:sp>
      <p:sp>
        <p:nvSpPr>
          <p:cNvPr id="3" name="Title 2"/>
          <p:cNvSpPr>
            <a:spLocks noGrp="1"/>
          </p:cNvSpPr>
          <p:nvPr>
            <p:ph type="title"/>
          </p:nvPr>
        </p:nvSpPr>
        <p:spPr/>
        <p:txBody>
          <a:bodyPr/>
          <a:lstStyle/>
          <a:p>
            <a:r>
              <a:rPr lang="en-US" dirty="0" smtClean="0"/>
              <a:t>Timeline</a:t>
            </a:r>
            <a:endParaRPr lang="en-US" dirty="0"/>
          </a:p>
        </p:txBody>
      </p:sp>
    </p:spTree>
    <p:extLst>
      <p:ext uri="{BB962C8B-B14F-4D97-AF65-F5344CB8AC3E}">
        <p14:creationId xmlns:p14="http://schemas.microsoft.com/office/powerpoint/2010/main" val="1445848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dirty="0" smtClean="0"/>
              <a:t>Decide what type of landscape you’d like to create. </a:t>
            </a:r>
          </a:p>
          <a:p>
            <a:r>
              <a:rPr lang="en-US" dirty="0" smtClean="0"/>
              <a:t>Your </a:t>
            </a:r>
            <a:r>
              <a:rPr lang="en-US" dirty="0"/>
              <a:t>landscape must include:</a:t>
            </a:r>
          </a:p>
          <a:p>
            <a:pPr marL="0" indent="0">
              <a:buNone/>
            </a:pPr>
            <a:r>
              <a:rPr lang="en-US" dirty="0" smtClean="0"/>
              <a:t>	-Foreground</a:t>
            </a:r>
            <a:r>
              <a:rPr lang="en-US" dirty="0"/>
              <a:t>, </a:t>
            </a:r>
            <a:r>
              <a:rPr lang="en-US" dirty="0" err="1"/>
              <a:t>middleground</a:t>
            </a:r>
            <a:r>
              <a:rPr lang="en-US" dirty="0"/>
              <a:t>, and background </a:t>
            </a:r>
            <a:r>
              <a:rPr lang="en-US" dirty="0" smtClean="0"/>
              <a:t>interacting 	with 	each </a:t>
            </a:r>
            <a:r>
              <a:rPr lang="en-US" dirty="0"/>
              <a:t>other</a:t>
            </a:r>
          </a:p>
          <a:p>
            <a:pPr marL="0" indent="0">
              <a:buNone/>
            </a:pPr>
            <a:r>
              <a:rPr lang="en-US" dirty="0" smtClean="0"/>
              <a:t>	-An </a:t>
            </a:r>
            <a:r>
              <a:rPr lang="en-US" dirty="0"/>
              <a:t>architectural/man-made element (building, </a:t>
            </a:r>
            <a:r>
              <a:rPr lang="en-US" dirty="0" smtClean="0"/>
              <a:t>bridge</a:t>
            </a:r>
            <a:r>
              <a:rPr lang="en-US" dirty="0"/>
              <a:t>, etc.)</a:t>
            </a:r>
          </a:p>
          <a:p>
            <a:pPr marL="0" indent="0">
              <a:buNone/>
            </a:pPr>
            <a:r>
              <a:rPr lang="en-US" dirty="0" smtClean="0"/>
              <a:t>	-Natural </a:t>
            </a:r>
            <a:r>
              <a:rPr lang="en-US" dirty="0"/>
              <a:t>elements (trees, bushes, flowers, animals</a:t>
            </a:r>
            <a:r>
              <a:rPr lang="en-US" dirty="0" smtClean="0"/>
              <a:t>, etc</a:t>
            </a:r>
            <a:r>
              <a:rPr lang="en-US" dirty="0"/>
              <a:t>.)</a:t>
            </a:r>
          </a:p>
          <a:p>
            <a:pPr marL="0" indent="0">
              <a:buNone/>
            </a:pPr>
            <a:r>
              <a:rPr lang="en-US" dirty="0" smtClean="0"/>
              <a:t>	-Texture</a:t>
            </a:r>
            <a:r>
              <a:rPr lang="en-US" dirty="0"/>
              <a:t>! (The tree shouldn’t have the same texture </a:t>
            </a:r>
            <a:r>
              <a:rPr lang="en-US" dirty="0" smtClean="0"/>
              <a:t>as </a:t>
            </a:r>
            <a:r>
              <a:rPr lang="en-US" dirty="0"/>
              <a:t>the </a:t>
            </a:r>
            <a:r>
              <a:rPr lang="en-US" dirty="0" smtClean="0"/>
              <a:t>	building</a:t>
            </a:r>
            <a:r>
              <a:rPr lang="en-US" dirty="0"/>
              <a:t>)</a:t>
            </a:r>
          </a:p>
          <a:p>
            <a:pPr marL="0" indent="0">
              <a:buNone/>
            </a:pPr>
            <a:r>
              <a:rPr lang="en-US" dirty="0" smtClean="0"/>
              <a:t>	-Creating </a:t>
            </a:r>
            <a:r>
              <a:rPr lang="en-US" dirty="0"/>
              <a:t>washes of color to develop depth and </a:t>
            </a:r>
            <a:r>
              <a:rPr lang="en-US" dirty="0" smtClean="0"/>
              <a:t>dimension</a:t>
            </a:r>
          </a:p>
          <a:p>
            <a:pPr marL="0" indent="0">
              <a:buNone/>
            </a:pPr>
            <a:endParaRPr lang="en-US" dirty="0" smtClean="0"/>
          </a:p>
          <a:p>
            <a:pPr marL="0" indent="0">
              <a:buNone/>
            </a:pPr>
            <a:r>
              <a:rPr lang="en-US" b="1" dirty="0"/>
              <a:t>Your goal is to create an interesting, creative, unique landscape that will be fun </a:t>
            </a:r>
            <a:r>
              <a:rPr lang="en-US" b="1" dirty="0" smtClean="0"/>
              <a:t>to create </a:t>
            </a:r>
            <a:r>
              <a:rPr lang="en-US" b="1" dirty="0"/>
              <a:t>because you are in charge of the theme. We are not looking for the </a:t>
            </a:r>
            <a:r>
              <a:rPr lang="en-US" b="1" dirty="0" smtClean="0"/>
              <a:t>generic landscape</a:t>
            </a:r>
            <a:r>
              <a:rPr lang="en-US" b="1" dirty="0"/>
              <a:t>: a puffy tree with a swing next to a house with a triangle roof and </a:t>
            </a:r>
            <a:r>
              <a:rPr lang="en-US" b="1" dirty="0" smtClean="0"/>
              <a:t>a road </a:t>
            </a:r>
            <a:r>
              <a:rPr lang="en-US" b="1" dirty="0"/>
              <a:t>going into mountains.</a:t>
            </a:r>
          </a:p>
          <a:p>
            <a:pPr marL="0" indent="0">
              <a:buNone/>
            </a:pPr>
            <a:endParaRPr lang="en-US" dirty="0"/>
          </a:p>
        </p:txBody>
      </p:sp>
      <p:sp>
        <p:nvSpPr>
          <p:cNvPr id="3" name="Title 2"/>
          <p:cNvSpPr>
            <a:spLocks noGrp="1"/>
          </p:cNvSpPr>
          <p:nvPr>
            <p:ph type="title"/>
          </p:nvPr>
        </p:nvSpPr>
        <p:spPr/>
        <p:txBody>
          <a:bodyPr/>
          <a:lstStyle/>
          <a:p>
            <a:r>
              <a:rPr lang="en-US" dirty="0" smtClean="0"/>
              <a:t>Set Up: Subject Matter</a:t>
            </a:r>
            <a:endParaRPr lang="en-US" dirty="0"/>
          </a:p>
        </p:txBody>
      </p:sp>
    </p:spTree>
    <p:extLst>
      <p:ext uri="{BB962C8B-B14F-4D97-AF65-F5344CB8AC3E}">
        <p14:creationId xmlns:p14="http://schemas.microsoft.com/office/powerpoint/2010/main" val="1218591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an-stock-photo_csp9293541.jpg"/>
          <p:cNvPicPr>
            <a:picLocks noGrp="1" noChangeAspect="1"/>
          </p:cNvPicPr>
          <p:nvPr>
            <p:ph idx="1"/>
          </p:nvPr>
        </p:nvPicPr>
        <p:blipFill>
          <a:blip r:embed="rId2">
            <a:extLst>
              <a:ext uri="{28A0092B-C50C-407E-A947-70E740481C1C}">
                <a14:useLocalDpi xmlns:a14="http://schemas.microsoft.com/office/drawing/2010/main" val="0"/>
              </a:ext>
            </a:extLst>
          </a:blip>
          <a:srcRect l="-44000" r="-44000"/>
          <a:stretch>
            <a:fillRect/>
          </a:stretch>
        </p:blipFill>
        <p:spPr>
          <a:xfrm>
            <a:off x="-1375619" y="1524000"/>
            <a:ext cx="8229600" cy="4572000"/>
          </a:xfrm>
        </p:spPr>
      </p:pic>
      <p:sp>
        <p:nvSpPr>
          <p:cNvPr id="3" name="Title 2"/>
          <p:cNvSpPr>
            <a:spLocks noGrp="1"/>
          </p:cNvSpPr>
          <p:nvPr>
            <p:ph type="title"/>
          </p:nvPr>
        </p:nvSpPr>
        <p:spPr/>
        <p:txBody>
          <a:bodyPr/>
          <a:lstStyle/>
          <a:p>
            <a:r>
              <a:rPr lang="en-US" dirty="0" smtClean="0"/>
              <a:t>DON’T EVEN THINK ABOUT IT!</a:t>
            </a:r>
            <a:endParaRPr lang="en-US" dirty="0"/>
          </a:p>
        </p:txBody>
      </p:sp>
      <p:sp>
        <p:nvSpPr>
          <p:cNvPr id="5" name="TextBox 4"/>
          <p:cNvSpPr txBox="1"/>
          <p:nvPr/>
        </p:nvSpPr>
        <p:spPr>
          <a:xfrm>
            <a:off x="5294476" y="1403750"/>
            <a:ext cx="3596306" cy="4524315"/>
          </a:xfrm>
          <a:prstGeom prst="rect">
            <a:avLst/>
          </a:prstGeom>
          <a:noFill/>
        </p:spPr>
        <p:txBody>
          <a:bodyPr wrap="square" rtlCol="0">
            <a:spAutoFit/>
          </a:bodyPr>
          <a:lstStyle/>
          <a:p>
            <a:r>
              <a:rPr lang="en-US" sz="2400" dirty="0" smtClean="0"/>
              <a:t>PLEASE NO “V BIRDS,” POINTY MOUNTAINS, EYELASH SUNS, “TOY STORY” CLOUDS, HIPPIE DAISY FLOWERS, TRIANGLE/SQUARE HOUSES, LOLLIOP TREES ETC. </a:t>
            </a:r>
            <a:r>
              <a:rPr lang="en-US" sz="2400" i="1" dirty="0" smtClean="0"/>
              <a:t>YOU CAN STYLIZE, BUT WE DON’T WANT OUR WORK TO LOOK JUVENILE!!!</a:t>
            </a:r>
            <a:endParaRPr lang="en-US" sz="2400" i="1" dirty="0"/>
          </a:p>
        </p:txBody>
      </p:sp>
    </p:spTree>
    <p:extLst>
      <p:ext uri="{BB962C8B-B14F-4D97-AF65-F5344CB8AC3E}">
        <p14:creationId xmlns:p14="http://schemas.microsoft.com/office/powerpoint/2010/main" val="2332134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dirty="0"/>
              <a:t>What season is your landscape in?</a:t>
            </a:r>
          </a:p>
          <a:p>
            <a:endParaRPr lang="en-US" dirty="0"/>
          </a:p>
          <a:p>
            <a:r>
              <a:rPr lang="en-US" dirty="0" smtClean="0"/>
              <a:t>Where </a:t>
            </a:r>
            <a:r>
              <a:rPr lang="en-US" dirty="0"/>
              <a:t>is your landscape (desert, forest, jungle, beach, outer space, etc.)</a:t>
            </a:r>
          </a:p>
          <a:p>
            <a:endParaRPr lang="en-US" dirty="0"/>
          </a:p>
          <a:p>
            <a:r>
              <a:rPr lang="en-US" dirty="0" smtClean="0"/>
              <a:t>What’s </a:t>
            </a:r>
            <a:r>
              <a:rPr lang="en-US" dirty="0"/>
              <a:t>going on? Is there a story to your landscape?</a:t>
            </a:r>
          </a:p>
          <a:p>
            <a:endParaRPr lang="en-US" dirty="0"/>
          </a:p>
          <a:p>
            <a:r>
              <a:rPr lang="en-US" dirty="0" smtClean="0"/>
              <a:t>What </a:t>
            </a:r>
            <a:r>
              <a:rPr lang="en-US" dirty="0"/>
              <a:t>texture are the elements in your painting?</a:t>
            </a:r>
          </a:p>
          <a:p>
            <a:endParaRPr lang="en-US" dirty="0"/>
          </a:p>
          <a:p>
            <a:r>
              <a:rPr lang="en-US" dirty="0" smtClean="0"/>
              <a:t>What’s </a:t>
            </a:r>
            <a:r>
              <a:rPr lang="en-US" dirty="0"/>
              <a:t>the color scheme?</a:t>
            </a:r>
          </a:p>
          <a:p>
            <a:endParaRPr lang="en-US" dirty="0"/>
          </a:p>
          <a:p>
            <a:r>
              <a:rPr lang="en-US" dirty="0" smtClean="0"/>
              <a:t>How </a:t>
            </a:r>
            <a:r>
              <a:rPr lang="en-US" dirty="0"/>
              <a:t>is the landscape personal to you?</a:t>
            </a:r>
          </a:p>
          <a:p>
            <a:endParaRPr lang="en-US" dirty="0"/>
          </a:p>
          <a:p>
            <a:r>
              <a:rPr lang="en-US" dirty="0" smtClean="0"/>
              <a:t>Is </a:t>
            </a:r>
            <a:r>
              <a:rPr lang="en-US" dirty="0"/>
              <a:t>there a theme or feeling you’re trying to portray?</a:t>
            </a:r>
          </a:p>
        </p:txBody>
      </p:sp>
      <p:sp>
        <p:nvSpPr>
          <p:cNvPr id="3" name="Title 2"/>
          <p:cNvSpPr>
            <a:spLocks noGrp="1"/>
          </p:cNvSpPr>
          <p:nvPr>
            <p:ph type="title"/>
          </p:nvPr>
        </p:nvSpPr>
        <p:spPr/>
        <p:txBody>
          <a:bodyPr>
            <a:normAutofit fontScale="90000"/>
          </a:bodyPr>
          <a:lstStyle/>
          <a:p>
            <a:r>
              <a:rPr lang="en-US" dirty="0" smtClean="0"/>
              <a:t>Ideas to Make Your Landscape Interesting (brainstorm in sketchbook)</a:t>
            </a:r>
            <a:endParaRPr lang="en-US" dirty="0"/>
          </a:p>
        </p:txBody>
      </p:sp>
    </p:spTree>
    <p:extLst>
      <p:ext uri="{BB962C8B-B14F-4D97-AF65-F5344CB8AC3E}">
        <p14:creationId xmlns:p14="http://schemas.microsoft.com/office/powerpoint/2010/main" val="314714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Establish a </a:t>
            </a:r>
            <a:r>
              <a:rPr lang="en-US" u="sng" dirty="0"/>
              <a:t>horizon </a:t>
            </a:r>
            <a:r>
              <a:rPr lang="en-US" u="sng" dirty="0" smtClean="0"/>
              <a:t>line</a:t>
            </a:r>
            <a:r>
              <a:rPr lang="en-US" dirty="0" smtClean="0"/>
              <a:t> towards the center of the paper (don’t just have things floating- show where the ground and sky meet </a:t>
            </a:r>
            <a:r>
              <a:rPr lang="en-US" i="1" dirty="0" smtClean="0"/>
              <a:t>{eye level}</a:t>
            </a:r>
            <a:r>
              <a:rPr lang="en-US" dirty="0" smtClean="0"/>
              <a:t>)</a:t>
            </a:r>
          </a:p>
          <a:p>
            <a:r>
              <a:rPr lang="en-US" u="sng" dirty="0" smtClean="0"/>
              <a:t>Size/scale </a:t>
            </a:r>
            <a:r>
              <a:rPr lang="en-US" dirty="0" smtClean="0"/>
              <a:t>(things get gradually smaller as they go further back in space, or nearer to the horizon line)</a:t>
            </a:r>
          </a:p>
          <a:p>
            <a:r>
              <a:rPr lang="en-US" u="sng" dirty="0" smtClean="0"/>
              <a:t>Linear perspective</a:t>
            </a:r>
            <a:r>
              <a:rPr lang="en-US" dirty="0" smtClean="0"/>
              <a:t>- things with normally straight edges (such as a road or the side of a building) will appear to taper/narrow as they go away from the viewer</a:t>
            </a:r>
          </a:p>
          <a:p>
            <a:r>
              <a:rPr lang="en-US" u="sng" dirty="0" smtClean="0"/>
              <a:t>Atmospheric perspective</a:t>
            </a:r>
            <a:r>
              <a:rPr lang="en-US" dirty="0" smtClean="0"/>
              <a:t>- things appear sharper in the foreground (also darker) and blurrier in the background (also lighter)</a:t>
            </a:r>
          </a:p>
          <a:p>
            <a:r>
              <a:rPr lang="en-US" u="sng" dirty="0" smtClean="0"/>
              <a:t>Overlap</a:t>
            </a:r>
            <a:r>
              <a:rPr lang="en-US" dirty="0" smtClean="0"/>
              <a:t>- show that one thing is behind something else (you won’t be able to see part of the thing that is behind)</a:t>
            </a:r>
          </a:p>
        </p:txBody>
      </p:sp>
      <p:sp>
        <p:nvSpPr>
          <p:cNvPr id="3" name="Title 2"/>
          <p:cNvSpPr>
            <a:spLocks noGrp="1"/>
          </p:cNvSpPr>
          <p:nvPr>
            <p:ph type="title"/>
          </p:nvPr>
        </p:nvSpPr>
        <p:spPr/>
        <p:txBody>
          <a:bodyPr/>
          <a:lstStyle/>
          <a:p>
            <a:r>
              <a:rPr lang="en-US" dirty="0" smtClean="0"/>
              <a:t>How to Create Depth</a:t>
            </a:r>
            <a:endParaRPr lang="en-US" dirty="0"/>
          </a:p>
        </p:txBody>
      </p:sp>
    </p:spTree>
    <p:extLst>
      <p:ext uri="{BB962C8B-B14F-4D97-AF65-F5344CB8AC3E}">
        <p14:creationId xmlns:p14="http://schemas.microsoft.com/office/powerpoint/2010/main" val="672758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ow-to-determine-the-horizon-line-2-700x466.jpg"/>
          <p:cNvPicPr>
            <a:picLocks noGrp="1" noChangeAspect="1"/>
          </p:cNvPicPr>
          <p:nvPr>
            <p:ph idx="1"/>
          </p:nvPr>
        </p:nvPicPr>
        <p:blipFill>
          <a:blip r:embed="rId2">
            <a:extLst>
              <a:ext uri="{28A0092B-C50C-407E-A947-70E740481C1C}">
                <a14:useLocalDpi xmlns:a14="http://schemas.microsoft.com/office/drawing/2010/main" val="0"/>
              </a:ext>
            </a:extLst>
          </a:blip>
          <a:srcRect t="8274" b="8274"/>
          <a:stretch>
            <a:fillRect/>
          </a:stretch>
        </p:blipFill>
        <p:spPr/>
      </p:pic>
      <p:sp>
        <p:nvSpPr>
          <p:cNvPr id="3" name="Title 2"/>
          <p:cNvSpPr>
            <a:spLocks noGrp="1"/>
          </p:cNvSpPr>
          <p:nvPr>
            <p:ph type="title"/>
          </p:nvPr>
        </p:nvSpPr>
        <p:spPr/>
        <p:txBody>
          <a:bodyPr/>
          <a:lstStyle/>
          <a:p>
            <a:r>
              <a:rPr lang="en-US" dirty="0" smtClean="0"/>
              <a:t>Horizon line= eye level</a:t>
            </a:r>
            <a:endParaRPr lang="en-US" dirty="0"/>
          </a:p>
        </p:txBody>
      </p:sp>
    </p:spTree>
    <p:extLst>
      <p:ext uri="{BB962C8B-B14F-4D97-AF65-F5344CB8AC3E}">
        <p14:creationId xmlns:p14="http://schemas.microsoft.com/office/powerpoint/2010/main" val="1653280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6928f3d71ad7670cbbc8223475733d97.jpg"/>
          <p:cNvPicPr>
            <a:picLocks noGrp="1" noChangeAspect="1"/>
          </p:cNvPicPr>
          <p:nvPr>
            <p:ph idx="1"/>
          </p:nvPr>
        </p:nvPicPr>
        <p:blipFill>
          <a:blip r:embed="rId2">
            <a:extLst>
              <a:ext uri="{28A0092B-C50C-407E-A947-70E740481C1C}">
                <a14:useLocalDpi xmlns:a14="http://schemas.microsoft.com/office/drawing/2010/main" val="0"/>
              </a:ext>
            </a:extLst>
          </a:blip>
          <a:srcRect t="10745" b="10745"/>
          <a:stretch>
            <a:fillRect/>
          </a:stretch>
        </p:blipFill>
        <p:spPr/>
      </p:pic>
      <p:sp>
        <p:nvSpPr>
          <p:cNvPr id="3" name="Title 2"/>
          <p:cNvSpPr>
            <a:spLocks noGrp="1"/>
          </p:cNvSpPr>
          <p:nvPr>
            <p:ph type="title"/>
          </p:nvPr>
        </p:nvSpPr>
        <p:spPr/>
        <p:txBody>
          <a:bodyPr>
            <a:normAutofit/>
          </a:bodyPr>
          <a:lstStyle/>
          <a:p>
            <a:r>
              <a:rPr lang="en-US" dirty="0" smtClean="0"/>
              <a:t>Size and Scale- </a:t>
            </a:r>
            <a:r>
              <a:rPr lang="en-US" sz="2700" dirty="0" smtClean="0"/>
              <a:t>things get smaller and closer together as they go further back in space</a:t>
            </a:r>
            <a:endParaRPr lang="en-US" sz="2700" dirty="0"/>
          </a:p>
        </p:txBody>
      </p:sp>
    </p:spTree>
    <p:extLst>
      <p:ext uri="{BB962C8B-B14F-4D97-AF65-F5344CB8AC3E}">
        <p14:creationId xmlns:p14="http://schemas.microsoft.com/office/powerpoint/2010/main" val="1657070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ainting-Perspective-4.jpg"/>
          <p:cNvPicPr>
            <a:picLocks noGrp="1" noChangeAspect="1"/>
          </p:cNvPicPr>
          <p:nvPr>
            <p:ph idx="1"/>
          </p:nvPr>
        </p:nvPicPr>
        <p:blipFill>
          <a:blip r:embed="rId2">
            <a:extLst>
              <a:ext uri="{28A0092B-C50C-407E-A947-70E740481C1C}">
                <a14:useLocalDpi xmlns:a14="http://schemas.microsoft.com/office/drawing/2010/main" val="0"/>
              </a:ext>
            </a:extLst>
          </a:blip>
          <a:srcRect t="15220" b="15220"/>
          <a:stretch>
            <a:fillRect/>
          </a:stretch>
        </p:blipFill>
        <p:spPr/>
      </p:pic>
      <p:sp>
        <p:nvSpPr>
          <p:cNvPr id="3" name="Title 2"/>
          <p:cNvSpPr>
            <a:spLocks noGrp="1"/>
          </p:cNvSpPr>
          <p:nvPr>
            <p:ph type="title"/>
          </p:nvPr>
        </p:nvSpPr>
        <p:spPr/>
        <p:txBody>
          <a:bodyPr/>
          <a:lstStyle/>
          <a:p>
            <a:r>
              <a:rPr lang="en-US" dirty="0" smtClean="0"/>
              <a:t>Linear Perspective </a:t>
            </a:r>
            <a:endParaRPr lang="en-US" dirty="0"/>
          </a:p>
        </p:txBody>
      </p:sp>
    </p:spTree>
    <p:extLst>
      <p:ext uri="{BB962C8B-B14F-4D97-AF65-F5344CB8AC3E}">
        <p14:creationId xmlns:p14="http://schemas.microsoft.com/office/powerpoint/2010/main" val="17135414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ヒラギノ角ゴ Pro W3"/>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ヒラギノ角ゴ Pro W3"/>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Paper.thmx</Template>
  <TotalTime>257</TotalTime>
  <Words>1454</Words>
  <Application>Microsoft Macintosh PowerPoint</Application>
  <PresentationFormat>On-screen Show (4:3)</PresentationFormat>
  <Paragraphs>98</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Paper</vt:lpstr>
      <vt:lpstr>Imaginative Watercolor Landscape</vt:lpstr>
      <vt:lpstr>What will you be doing?</vt:lpstr>
      <vt:lpstr>Set Up: Subject Matter</vt:lpstr>
      <vt:lpstr>DON’T EVEN THINK ABOUT IT!</vt:lpstr>
      <vt:lpstr>Ideas to Make Your Landscape Interesting (brainstorm in sketchbook)</vt:lpstr>
      <vt:lpstr>How to Create Depth</vt:lpstr>
      <vt:lpstr>Horizon line= eye level</vt:lpstr>
      <vt:lpstr>Size and Scale- things get smaller and closer together as they go further back in space</vt:lpstr>
      <vt:lpstr>Linear Perspective </vt:lpstr>
      <vt:lpstr>Atmospheric Perspective</vt:lpstr>
      <vt:lpstr>Overlap</vt:lpstr>
      <vt:lpstr>Sketch work</vt:lpstr>
      <vt:lpstr>Watercolor- How Do We Use It? </vt:lpstr>
      <vt:lpstr>Setting Up Your Palette </vt:lpstr>
      <vt:lpstr>Watercolor- Three Main Techniques</vt:lpstr>
      <vt:lpstr>Other Experimental Techniques</vt:lpstr>
      <vt:lpstr>Putting it all together</vt:lpstr>
      <vt:lpstr>Painting Skies- General Tips</vt:lpstr>
      <vt:lpstr>PowerPoint Presentation</vt:lpstr>
      <vt:lpstr>Painting Foliage- general tips</vt:lpstr>
      <vt:lpstr>PowerPoint Presentation</vt:lpstr>
      <vt:lpstr>Examples</vt:lpstr>
      <vt:lpstr>PowerPoint Presentation</vt:lpstr>
      <vt:lpstr>PowerPoint Presentation</vt:lpstr>
      <vt:lpstr>PowerPoint Presentation</vt:lpstr>
      <vt:lpstr>PowerPoint Presentation</vt:lpstr>
      <vt:lpstr>Timeline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Imaginative Watercolor Landscape</dc:title>
  <dc:creator>LHS Art 2</dc:creator>
  <cp:lastModifiedBy>LHS Art 2</cp:lastModifiedBy>
  <cp:revision>12</cp:revision>
  <dcterms:created xsi:type="dcterms:W3CDTF">2017-02-17T13:03:47Z</dcterms:created>
  <dcterms:modified xsi:type="dcterms:W3CDTF">2017-02-17T17:21:33Z</dcterms:modified>
</cp:coreProperties>
</file>