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3" d="100"/>
          <a:sy n="23" d="100"/>
        </p:scale>
        <p:origin x="-26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ECE2BF-B2A8-2A43-BA19-E863DEB100DA}"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A912439-B082-9743-92AD-0EDFEF02B9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CE2BF-B2A8-2A43-BA19-E863DEB100DA}"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ECE2BF-B2A8-2A43-BA19-E863DEB100DA}"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ECE2BF-B2A8-2A43-BA19-E863DEB100DA}" type="datetimeFigureOut">
              <a:rPr lang="en-US" smtClean="0"/>
              <a:t>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1ECE2BF-B2A8-2A43-BA19-E863DEB100DA}" type="datetimeFigureOut">
              <a:rPr lang="en-US" smtClean="0"/>
              <a:t>2/9/16</a:t>
            </a:fld>
            <a:endParaRPr lang="en-US"/>
          </a:p>
        </p:txBody>
      </p:sp>
      <p:sp>
        <p:nvSpPr>
          <p:cNvPr id="8" name="Slide Number Placeholder 7"/>
          <p:cNvSpPr>
            <a:spLocks noGrp="1"/>
          </p:cNvSpPr>
          <p:nvPr>
            <p:ph type="sldNum" sz="quarter" idx="11"/>
          </p:nvPr>
        </p:nvSpPr>
        <p:spPr/>
        <p:txBody>
          <a:bodyPr/>
          <a:lstStyle/>
          <a:p>
            <a:fld id="{EA912439-B082-9743-92AD-0EDFEF02B91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ECE2BF-B2A8-2A43-BA19-E863DEB100DA}"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ECE2BF-B2A8-2A43-BA19-E863DEB100DA}" type="datetimeFigureOut">
              <a:rPr lang="en-US" smtClean="0"/>
              <a:t>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ECE2BF-B2A8-2A43-BA19-E863DEB100DA}" type="datetimeFigureOut">
              <a:rPr lang="en-US" smtClean="0"/>
              <a:t>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CE2BF-B2A8-2A43-BA19-E863DEB100DA}" type="datetimeFigureOut">
              <a:rPr lang="en-US" smtClean="0"/>
              <a:t>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12439-B082-9743-92AD-0EDFEF02B9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CE2BF-B2A8-2A43-BA19-E863DEB100DA}"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12439-B082-9743-92AD-0EDFEF02B91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ECE2BF-B2A8-2A43-BA19-E863DEB100DA}" type="datetimeFigureOut">
              <a:rPr lang="en-US" smtClean="0"/>
              <a:t>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A912439-B082-9743-92AD-0EDFEF02B919}"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1ECE2BF-B2A8-2A43-BA19-E863DEB100DA}" type="datetimeFigureOut">
              <a:rPr lang="en-US" smtClean="0"/>
              <a:t>2/9/16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A912439-B082-9743-92AD-0EDFEF02B919}"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4571999"/>
          </a:xfrm>
        </p:spPr>
        <p:txBody>
          <a:bodyPr/>
          <a:lstStyle/>
          <a:p>
            <a:r>
              <a:rPr lang="en-US" sz="7200" dirty="0" smtClean="0"/>
              <a:t>Installation Sculpture</a:t>
            </a:r>
            <a:endParaRPr lang="en-US" sz="7200" dirty="0"/>
          </a:p>
        </p:txBody>
      </p:sp>
      <p:sp>
        <p:nvSpPr>
          <p:cNvPr id="3" name="Subtitle 2"/>
          <p:cNvSpPr>
            <a:spLocks noGrp="1"/>
          </p:cNvSpPr>
          <p:nvPr>
            <p:ph type="subTitle" idx="1"/>
          </p:nvPr>
        </p:nvSpPr>
        <p:spPr/>
        <p:txBody>
          <a:bodyPr/>
          <a:lstStyle/>
          <a:p>
            <a:r>
              <a:rPr lang="en-US" dirty="0" smtClean="0"/>
              <a:t>Art 2</a:t>
            </a:r>
            <a:endParaRPr lang="en-US" dirty="0"/>
          </a:p>
        </p:txBody>
      </p:sp>
    </p:spTree>
    <p:extLst>
      <p:ext uri="{BB962C8B-B14F-4D97-AF65-F5344CB8AC3E}">
        <p14:creationId xmlns:p14="http://schemas.microsoft.com/office/powerpoint/2010/main" val="12412803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DO- Set 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Choose your partner/group. </a:t>
            </a:r>
            <a:r>
              <a:rPr lang="en-US" i="1" dirty="0" smtClean="0"/>
              <a:t>Think of your strengths/weaknesses when choosing who you will work with. This project is going to take us at least three weeks, if not more. If I am concerned about particular chemistry between group members, I reserve the right to make adjustments. </a:t>
            </a:r>
          </a:p>
          <a:p>
            <a:endParaRPr lang="en-US" i="1" dirty="0"/>
          </a:p>
          <a:p>
            <a:r>
              <a:rPr lang="en-US" dirty="0" smtClean="0"/>
              <a:t>We will vote on the theme as a class. </a:t>
            </a:r>
          </a:p>
          <a:p>
            <a:endParaRPr lang="en-US" dirty="0"/>
          </a:p>
          <a:p>
            <a:r>
              <a:rPr lang="en-US" dirty="0" smtClean="0"/>
              <a:t>Choose what your particular sculpture will be in that theme. Your sculpture will be a minimum of 2x2x2 feet and a maximum of 4x4x4 feet. I will expect more complexity depending on the number of group members.  </a:t>
            </a:r>
          </a:p>
          <a:p>
            <a:endParaRPr lang="en-US" dirty="0"/>
          </a:p>
          <a:p>
            <a:r>
              <a:rPr lang="en-US" dirty="0" smtClean="0"/>
              <a:t>Start planning how you want your sculpture to look. Then, begin designing the structure and armature. </a:t>
            </a:r>
            <a:endParaRPr lang="en-US" dirty="0"/>
          </a:p>
        </p:txBody>
      </p:sp>
    </p:spTree>
    <p:extLst>
      <p:ext uri="{BB962C8B-B14F-4D97-AF65-F5344CB8AC3E}">
        <p14:creationId xmlns:p14="http://schemas.microsoft.com/office/powerpoint/2010/main" val="202010277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Armatures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Armatures are the base or “skeleton” of a sculpture. We will be making ours out of corrugated (recycled) cardboard and adhering things together with masking tape. You also might wish to use heavy paper/</a:t>
            </a:r>
            <a:r>
              <a:rPr lang="en-US" dirty="0" err="1" smtClean="0"/>
              <a:t>posterboard</a:t>
            </a:r>
            <a:r>
              <a:rPr lang="en-US" dirty="0" smtClean="0"/>
              <a:t> for smaller details and/or “bulk things up” with crumpled newspaper. </a:t>
            </a:r>
          </a:p>
          <a:p>
            <a:endParaRPr lang="en-US" dirty="0" smtClean="0"/>
          </a:p>
          <a:p>
            <a:r>
              <a:rPr lang="en-US" dirty="0" smtClean="0"/>
              <a:t>The armature will be covered with paper </a:t>
            </a:r>
            <a:r>
              <a:rPr lang="en-US" dirty="0" err="1" smtClean="0"/>
              <a:t>mache</a:t>
            </a:r>
            <a:r>
              <a:rPr lang="en-US" dirty="0" smtClean="0"/>
              <a:t> (strips of newspaper dipped in wheat paste) and allowed to dry and harden. This will create the overall form of your sculpture. </a:t>
            </a:r>
          </a:p>
          <a:p>
            <a:endParaRPr lang="en-US" dirty="0" smtClean="0"/>
          </a:p>
          <a:p>
            <a:r>
              <a:rPr lang="en-US" dirty="0" smtClean="0"/>
              <a:t>The armature has to be strong in order for the overall sculpture to be strong. </a:t>
            </a:r>
          </a:p>
          <a:p>
            <a:endParaRPr lang="en-US" dirty="0"/>
          </a:p>
          <a:p>
            <a:r>
              <a:rPr lang="en-US" dirty="0" smtClean="0"/>
              <a:t>You will draw a sketch </a:t>
            </a:r>
            <a:r>
              <a:rPr lang="en-US" i="1" u="sng" dirty="0" smtClean="0"/>
              <a:t>with dimensions</a:t>
            </a:r>
            <a:r>
              <a:rPr lang="en-US" b="0" dirty="0"/>
              <a:t> </a:t>
            </a:r>
            <a:r>
              <a:rPr lang="en-US" dirty="0" smtClean="0"/>
              <a:t>before beginning to construct your armature.</a:t>
            </a:r>
            <a:endParaRPr lang="en-US" i="1" u="sng" dirty="0"/>
          </a:p>
        </p:txBody>
      </p:sp>
    </p:spTree>
    <p:extLst>
      <p:ext uri="{BB962C8B-B14F-4D97-AF65-F5344CB8AC3E}">
        <p14:creationId xmlns:p14="http://schemas.microsoft.com/office/powerpoint/2010/main" val="1754823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c1ac045a2d5fbd2f5ab3f288d83c9d0.jpg"/>
          <p:cNvPicPr>
            <a:picLocks noGrp="1" noChangeAspect="1"/>
          </p:cNvPicPr>
          <p:nvPr>
            <p:ph idx="1"/>
          </p:nvPr>
        </p:nvPicPr>
        <p:blipFill>
          <a:blip r:embed="rId2" cstate="email">
            <a:extLst>
              <a:ext uri="{28A0092B-C50C-407E-A947-70E740481C1C}">
                <a14:useLocalDpi xmlns:a14="http://schemas.microsoft.com/office/drawing/2010/main"/>
              </a:ext>
            </a:extLst>
          </a:blip>
          <a:srcRect l="-65906" r="-65906"/>
          <a:stretch>
            <a:fillRect/>
          </a:stretch>
        </p:blipFill>
        <p:spPr/>
      </p:pic>
    </p:spTree>
    <p:extLst>
      <p:ext uri="{BB962C8B-B14F-4D97-AF65-F5344CB8AC3E}">
        <p14:creationId xmlns:p14="http://schemas.microsoft.com/office/powerpoint/2010/main" val="12455297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Armatures- Tips </a:t>
            </a:r>
            <a:endParaRPr lang="en-US" dirty="0"/>
          </a:p>
        </p:txBody>
      </p:sp>
      <p:sp>
        <p:nvSpPr>
          <p:cNvPr id="3" name="Content Placeholder 2"/>
          <p:cNvSpPr>
            <a:spLocks noGrp="1"/>
          </p:cNvSpPr>
          <p:nvPr>
            <p:ph idx="1"/>
          </p:nvPr>
        </p:nvSpPr>
        <p:spPr>
          <a:xfrm>
            <a:off x="457200" y="1752600"/>
            <a:ext cx="8251764" cy="4862092"/>
          </a:xfrm>
        </p:spPr>
        <p:txBody>
          <a:bodyPr>
            <a:normAutofit fontScale="55000" lnSpcReduction="20000"/>
          </a:bodyPr>
          <a:lstStyle/>
          <a:p>
            <a:r>
              <a:rPr lang="en-US" dirty="0" smtClean="0"/>
              <a:t>Use thin strips (“ribs”) when possible to cut down on the overall weight. </a:t>
            </a:r>
          </a:p>
          <a:p>
            <a:endParaRPr lang="en-US" dirty="0"/>
          </a:p>
          <a:p>
            <a:r>
              <a:rPr lang="en-US" dirty="0" smtClean="0"/>
              <a:t>Crumpled paper can help you build up form/volume without adding extra weight. </a:t>
            </a:r>
          </a:p>
          <a:p>
            <a:endParaRPr lang="en-US" dirty="0"/>
          </a:p>
          <a:p>
            <a:r>
              <a:rPr lang="en-US" dirty="0" smtClean="0"/>
              <a:t>Make sure everything is very secure with masking tape. Make sure the sides of the tape are tucked in. Be careful, however- don’t go overboard with the tape because sometimes you’ll run into problems with the first layer of paper </a:t>
            </a:r>
            <a:r>
              <a:rPr lang="en-US" dirty="0" err="1" smtClean="0"/>
              <a:t>mache</a:t>
            </a:r>
            <a:r>
              <a:rPr lang="en-US" dirty="0" smtClean="0"/>
              <a:t> sticking. Pro tip- rip off a bunch of little pieces of tape from the roll and stick them to the corner of the table to make it easier while you’re working. </a:t>
            </a:r>
          </a:p>
          <a:p>
            <a:endParaRPr lang="en-US" dirty="0"/>
          </a:p>
          <a:p>
            <a:r>
              <a:rPr lang="en-US" dirty="0" smtClean="0"/>
              <a:t>You can “score” the cardboard with an X-</a:t>
            </a:r>
            <a:r>
              <a:rPr lang="en-US" dirty="0" err="1" smtClean="0"/>
              <a:t>acto</a:t>
            </a:r>
            <a:r>
              <a:rPr lang="en-US" dirty="0" smtClean="0"/>
              <a:t> knife (cut through the top layer, not all the way through) so that it folds on a curve. You can also run it on the side of the table (like a dollar on a vending machine) so it bends better. </a:t>
            </a:r>
          </a:p>
          <a:p>
            <a:endParaRPr lang="en-US" dirty="0"/>
          </a:p>
          <a:p>
            <a:r>
              <a:rPr lang="en-US" dirty="0" smtClean="0"/>
              <a:t>Work general to specific. Establish the big shape first, and leave details for later. </a:t>
            </a:r>
          </a:p>
          <a:p>
            <a:endParaRPr lang="en-US" dirty="0"/>
          </a:p>
          <a:p>
            <a:r>
              <a:rPr lang="en-US" dirty="0" smtClean="0"/>
              <a:t>It is possible to build pieces separately, paper </a:t>
            </a:r>
            <a:r>
              <a:rPr lang="en-US" dirty="0" err="1" smtClean="0"/>
              <a:t>mache</a:t>
            </a:r>
            <a:r>
              <a:rPr lang="en-US" dirty="0" smtClean="0"/>
              <a:t> them with 1-2 layers separately, then paper </a:t>
            </a:r>
            <a:r>
              <a:rPr lang="en-US" dirty="0" err="1" smtClean="0"/>
              <a:t>mache</a:t>
            </a:r>
            <a:r>
              <a:rPr lang="en-US" dirty="0" smtClean="0"/>
              <a:t> them together. This might be a good method to use if you have a particularly complex shape. </a:t>
            </a:r>
          </a:p>
          <a:p>
            <a:endParaRPr lang="en-US" dirty="0"/>
          </a:p>
          <a:p>
            <a:r>
              <a:rPr lang="en-US" dirty="0" smtClean="0"/>
              <a:t>If you find things (boxes, balloons, tubes etc.) that have a form you need this could cut down on time. I can’t guarantee that I’ll have these on hand, though. </a:t>
            </a:r>
          </a:p>
          <a:p>
            <a:endParaRPr lang="en-US" dirty="0"/>
          </a:p>
          <a:p>
            <a:r>
              <a:rPr lang="en-US" dirty="0" smtClean="0"/>
              <a:t>Heavy paper can be used for smaller pieces. It will need to be paper-</a:t>
            </a:r>
            <a:r>
              <a:rPr lang="en-US" dirty="0" err="1" smtClean="0"/>
              <a:t>mache’d</a:t>
            </a:r>
            <a:r>
              <a:rPr lang="en-US" dirty="0" smtClean="0"/>
              <a:t> over, too. </a:t>
            </a:r>
          </a:p>
        </p:txBody>
      </p:sp>
    </p:spTree>
    <p:extLst>
      <p:ext uri="{BB962C8B-B14F-4D97-AF65-F5344CB8AC3E}">
        <p14:creationId xmlns:p14="http://schemas.microsoft.com/office/powerpoint/2010/main" val="5809318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Mache</a:t>
            </a:r>
            <a:endParaRPr lang="en-US" dirty="0"/>
          </a:p>
        </p:txBody>
      </p:sp>
      <p:sp>
        <p:nvSpPr>
          <p:cNvPr id="3" name="Content Placeholder 2"/>
          <p:cNvSpPr>
            <a:spLocks noGrp="1"/>
          </p:cNvSpPr>
          <p:nvPr>
            <p:ph idx="1"/>
          </p:nvPr>
        </p:nvSpPr>
        <p:spPr>
          <a:xfrm>
            <a:off x="457200" y="1752600"/>
            <a:ext cx="7620000" cy="4895083"/>
          </a:xfrm>
        </p:spPr>
        <p:txBody>
          <a:bodyPr>
            <a:normAutofit fontScale="85000" lnSpcReduction="10000"/>
          </a:bodyPr>
          <a:lstStyle/>
          <a:p>
            <a:r>
              <a:rPr lang="en-US" dirty="0" smtClean="0"/>
              <a:t>Paper </a:t>
            </a:r>
            <a:r>
              <a:rPr lang="en-US" dirty="0" err="1" smtClean="0"/>
              <a:t>mache</a:t>
            </a:r>
            <a:r>
              <a:rPr lang="en-US" dirty="0" smtClean="0"/>
              <a:t> is what we call the overall process of this type of sculpture. </a:t>
            </a:r>
          </a:p>
          <a:p>
            <a:endParaRPr lang="en-US" dirty="0" smtClean="0"/>
          </a:p>
          <a:p>
            <a:r>
              <a:rPr lang="en-US" dirty="0" smtClean="0"/>
              <a:t>Paper </a:t>
            </a:r>
            <a:r>
              <a:rPr lang="en-US" dirty="0" err="1" smtClean="0"/>
              <a:t>mache</a:t>
            </a:r>
            <a:r>
              <a:rPr lang="en-US" dirty="0" smtClean="0"/>
              <a:t> means “chewed paper” in French. Traditionally, paper was shredded into a pulp and mixed with a paste, then applied and sculpted while wet and allowed to dry and harden, taking on the form of the wet, sticky paper pulp. </a:t>
            </a:r>
          </a:p>
          <a:p>
            <a:endParaRPr lang="en-US" dirty="0"/>
          </a:p>
          <a:p>
            <a:r>
              <a:rPr lang="en-US" dirty="0" smtClean="0"/>
              <a:t>Paper </a:t>
            </a:r>
            <a:r>
              <a:rPr lang="en-US" dirty="0" err="1" smtClean="0"/>
              <a:t>mache</a:t>
            </a:r>
            <a:r>
              <a:rPr lang="en-US" dirty="0" smtClean="0"/>
              <a:t> can also be wrapped around a form using wet pieces of paper. When it dries and hardens, it solidifies the surface of that form.  </a:t>
            </a:r>
          </a:p>
          <a:p>
            <a:endParaRPr lang="en-US" dirty="0"/>
          </a:p>
          <a:p>
            <a:r>
              <a:rPr lang="en-US" dirty="0" smtClean="0"/>
              <a:t>We will use strips of newspaper in our sculptures. We will use a  wheat paste mixture to dampen the strips. When it dries, it will be sturdy. </a:t>
            </a:r>
          </a:p>
          <a:p>
            <a:endParaRPr lang="en-US" dirty="0"/>
          </a:p>
          <a:p>
            <a:r>
              <a:rPr lang="en-US" dirty="0" smtClean="0"/>
              <a:t>We will do about three layers of the paper </a:t>
            </a:r>
            <a:r>
              <a:rPr lang="en-US" dirty="0" err="1" smtClean="0"/>
              <a:t>mache</a:t>
            </a:r>
            <a:r>
              <a:rPr lang="en-US" dirty="0" smtClean="0"/>
              <a:t> before finishing our work. </a:t>
            </a:r>
            <a:endParaRPr lang="en-US" dirty="0"/>
          </a:p>
        </p:txBody>
      </p:sp>
    </p:spTree>
    <p:extLst>
      <p:ext uri="{BB962C8B-B14F-4D97-AF65-F5344CB8AC3E}">
        <p14:creationId xmlns:p14="http://schemas.microsoft.com/office/powerpoint/2010/main" val="98327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Mache- Tips</a:t>
            </a:r>
            <a:endParaRPr lang="en-US" dirty="0"/>
          </a:p>
        </p:txBody>
      </p:sp>
      <p:sp>
        <p:nvSpPr>
          <p:cNvPr id="3" name="Content Placeholder 2"/>
          <p:cNvSpPr>
            <a:spLocks noGrp="1"/>
          </p:cNvSpPr>
          <p:nvPr>
            <p:ph idx="1"/>
          </p:nvPr>
        </p:nvSpPr>
        <p:spPr>
          <a:xfrm>
            <a:off x="457200" y="1752600"/>
            <a:ext cx="7620000" cy="5105400"/>
          </a:xfrm>
        </p:spPr>
        <p:txBody>
          <a:bodyPr>
            <a:normAutofit fontScale="70000" lnSpcReduction="20000"/>
          </a:bodyPr>
          <a:lstStyle/>
          <a:p>
            <a:r>
              <a:rPr lang="en-US" dirty="0" smtClean="0"/>
              <a:t>Rip the paper; don’t cut with scissors (rip down the fold of a newspaper sheet)</a:t>
            </a:r>
          </a:p>
          <a:p>
            <a:endParaRPr lang="en-US" dirty="0"/>
          </a:p>
          <a:p>
            <a:r>
              <a:rPr lang="en-US" dirty="0" smtClean="0"/>
              <a:t>Dip the newspaper strip in the wheat paste mixture and run off the excess between your fingers. Then lay the strip carefully and smooth down (avoid bubbles and bumps. Smooth down the entire thing periodically. </a:t>
            </a:r>
          </a:p>
          <a:p>
            <a:endParaRPr lang="en-US" dirty="0"/>
          </a:p>
          <a:p>
            <a:r>
              <a:rPr lang="en-US" dirty="0" smtClean="0"/>
              <a:t>If your strips are sinking in, that means your armature has too many gaps, and needs to be filled. </a:t>
            </a:r>
          </a:p>
          <a:p>
            <a:endParaRPr lang="en-US" dirty="0"/>
          </a:p>
          <a:p>
            <a:r>
              <a:rPr lang="en-US" dirty="0" smtClean="0"/>
              <a:t>When you apply subsequent layers, crisscross the strips for a stronger application. </a:t>
            </a:r>
          </a:p>
          <a:p>
            <a:endParaRPr lang="en-US" dirty="0" smtClean="0"/>
          </a:p>
          <a:p>
            <a:r>
              <a:rPr lang="en-US" dirty="0" smtClean="0"/>
              <a:t>Make sure to smooth joints carefully and neatly. </a:t>
            </a:r>
          </a:p>
          <a:p>
            <a:endParaRPr lang="en-US" dirty="0"/>
          </a:p>
          <a:p>
            <a:r>
              <a:rPr lang="en-US" dirty="0" smtClean="0"/>
              <a:t>TUCK YOUR EDGES AND WRAP YOUR CORNERS! This is what makes the difference between an “okay” sculpture and a professional-looking piece. </a:t>
            </a:r>
          </a:p>
          <a:p>
            <a:endParaRPr lang="en-US" dirty="0"/>
          </a:p>
          <a:p>
            <a:r>
              <a:rPr lang="en-US" dirty="0" smtClean="0"/>
              <a:t>As you’re working, the sculpture needs to have a nice, cohesive flow throughout the form. Mistakes aren’t easily hidden, so take your time, and make everything look neat and careful. </a:t>
            </a:r>
          </a:p>
          <a:p>
            <a:endParaRPr lang="en-US" dirty="0" smtClean="0"/>
          </a:p>
          <a:p>
            <a:endParaRPr lang="en-US" dirty="0"/>
          </a:p>
          <a:p>
            <a:endParaRPr lang="en-US" dirty="0" smtClean="0"/>
          </a:p>
        </p:txBody>
      </p:sp>
    </p:spTree>
    <p:extLst>
      <p:ext uri="{BB962C8B-B14F-4D97-AF65-F5344CB8AC3E}">
        <p14:creationId xmlns:p14="http://schemas.microsoft.com/office/powerpoint/2010/main" val="18860054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qdefault.jpg"/>
          <p:cNvPicPr>
            <a:picLocks noGrp="1" noChangeAspect="1"/>
          </p:cNvPicPr>
          <p:nvPr>
            <p:ph idx="1"/>
          </p:nvPr>
        </p:nvPicPr>
        <p:blipFill>
          <a:blip r:embed="rId2" cstate="email">
            <a:extLst>
              <a:ext uri="{28A0092B-C50C-407E-A947-70E740481C1C}">
                <a14:useLocalDpi xmlns:a14="http://schemas.microsoft.com/office/drawing/2010/main"/>
              </a:ext>
            </a:extLst>
          </a:blip>
          <a:srcRect l="-15336" r="-15336"/>
          <a:stretch>
            <a:fillRect/>
          </a:stretch>
        </p:blipFill>
        <p:spPr>
          <a:xfrm>
            <a:off x="-285041" y="874262"/>
            <a:ext cx="9150318" cy="5251902"/>
          </a:xfrm>
        </p:spPr>
      </p:pic>
    </p:spTree>
    <p:extLst>
      <p:ext uri="{BB962C8B-B14F-4D97-AF65-F5344CB8AC3E}">
        <p14:creationId xmlns:p14="http://schemas.microsoft.com/office/powerpoint/2010/main" val="5928093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Finishing- Acrylic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gesso (prime) the sculpture with gesso after sufficient layers of paper </a:t>
            </a:r>
            <a:r>
              <a:rPr lang="en-US" dirty="0" err="1" smtClean="0"/>
              <a:t>mache</a:t>
            </a:r>
            <a:r>
              <a:rPr lang="en-US" dirty="0" smtClean="0"/>
              <a:t>.</a:t>
            </a:r>
          </a:p>
          <a:p>
            <a:endParaRPr lang="en-US" dirty="0"/>
          </a:p>
          <a:p>
            <a:r>
              <a:rPr lang="en-US" dirty="0" smtClean="0"/>
              <a:t>You will then finish your work using acrylic paint. </a:t>
            </a:r>
          </a:p>
          <a:p>
            <a:endParaRPr lang="en-US" dirty="0"/>
          </a:p>
          <a:p>
            <a:r>
              <a:rPr lang="en-US" dirty="0" smtClean="0"/>
              <a:t>Strong </a:t>
            </a:r>
            <a:r>
              <a:rPr lang="en-US" dirty="0"/>
              <a:t>f</a:t>
            </a:r>
            <a:r>
              <a:rPr lang="en-US" dirty="0" smtClean="0"/>
              <a:t>orm+ strong surface= strong sculpture</a:t>
            </a:r>
          </a:p>
          <a:p>
            <a:endParaRPr lang="en-US" dirty="0"/>
          </a:p>
          <a:p>
            <a:r>
              <a:rPr lang="en-US" dirty="0" smtClean="0"/>
              <a:t>MAKE SURE YOUR PAINTING IS NEAT! The painting is an integral step, not an afterthought. </a:t>
            </a:r>
          </a:p>
          <a:p>
            <a:endParaRPr lang="en-US" dirty="0"/>
          </a:p>
          <a:p>
            <a:r>
              <a:rPr lang="en-US" dirty="0" smtClean="0"/>
              <a:t>You can also add embellishments/details, if you’d like (consider different materials)</a:t>
            </a:r>
            <a:endParaRPr lang="en-US" dirty="0"/>
          </a:p>
        </p:txBody>
      </p:sp>
    </p:spTree>
    <p:extLst>
      <p:ext uri="{BB962C8B-B14F-4D97-AF65-F5344CB8AC3E}">
        <p14:creationId xmlns:p14="http://schemas.microsoft.com/office/powerpoint/2010/main" val="24896697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Painting- Tips</a:t>
            </a:r>
            <a:endParaRPr lang="en-US" dirty="0"/>
          </a:p>
        </p:txBody>
      </p:sp>
      <p:sp>
        <p:nvSpPr>
          <p:cNvPr id="3" name="Content Placeholder 2"/>
          <p:cNvSpPr>
            <a:spLocks noGrp="1"/>
          </p:cNvSpPr>
          <p:nvPr>
            <p:ph idx="1"/>
          </p:nvPr>
        </p:nvSpPr>
        <p:spPr>
          <a:xfrm>
            <a:off x="457200" y="1752600"/>
            <a:ext cx="7620000" cy="4779614"/>
          </a:xfrm>
        </p:spPr>
        <p:txBody>
          <a:bodyPr>
            <a:normAutofit fontScale="77500" lnSpcReduction="20000"/>
          </a:bodyPr>
          <a:lstStyle/>
          <a:p>
            <a:r>
              <a:rPr lang="en-US" dirty="0" smtClean="0"/>
              <a:t>Mix colors when you can for a more interesting piece (not straight from the tube). Mix up enough do you don’t have to re-make a color. Add a little water so the paint spreads better. </a:t>
            </a:r>
          </a:p>
          <a:p>
            <a:endParaRPr lang="en-US" dirty="0"/>
          </a:p>
          <a:p>
            <a:r>
              <a:rPr lang="en-US" dirty="0" smtClean="0"/>
              <a:t>You can draw right onto the gesso using a pencil so you don’t have to paint perfectly with a brush. You can also paint a base layer color, let it dry, then draw onto that. </a:t>
            </a:r>
          </a:p>
          <a:p>
            <a:endParaRPr lang="en-US" dirty="0"/>
          </a:p>
          <a:p>
            <a:r>
              <a:rPr lang="en-US" dirty="0" smtClean="0"/>
              <a:t>Make sure you have enough coats. </a:t>
            </a:r>
          </a:p>
          <a:p>
            <a:endParaRPr lang="en-US" dirty="0"/>
          </a:p>
          <a:p>
            <a:r>
              <a:rPr lang="en-US" dirty="0" smtClean="0"/>
              <a:t>You can paint a color, then do a wash over it to create implied texture. </a:t>
            </a:r>
          </a:p>
          <a:p>
            <a:endParaRPr lang="en-US" dirty="0"/>
          </a:p>
          <a:p>
            <a:r>
              <a:rPr lang="en-US" dirty="0" smtClean="0"/>
              <a:t>You can apply shading (dark and/or light) to exaggerate the 3D form. </a:t>
            </a:r>
          </a:p>
          <a:p>
            <a:endParaRPr lang="en-US" dirty="0"/>
          </a:p>
          <a:p>
            <a:r>
              <a:rPr lang="en-US" dirty="0" smtClean="0"/>
              <a:t>Make sure your lines and shapes are neat and careful. A bad painting job can ruin an otherwise good sculpture. If you mess up, paint over, let dry and re-paint. </a:t>
            </a:r>
          </a:p>
          <a:p>
            <a:endParaRPr lang="en-US" dirty="0"/>
          </a:p>
          <a:p>
            <a:endParaRPr lang="en-US" dirty="0"/>
          </a:p>
        </p:txBody>
      </p:sp>
    </p:spTree>
    <p:extLst>
      <p:ext uri="{BB962C8B-B14F-4D97-AF65-F5344CB8AC3E}">
        <p14:creationId xmlns:p14="http://schemas.microsoft.com/office/powerpoint/2010/main" val="36294481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STRIVING FOR?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 interesting idea/subject</a:t>
            </a:r>
          </a:p>
          <a:p>
            <a:endParaRPr lang="en-US" dirty="0" smtClean="0"/>
          </a:p>
          <a:p>
            <a:r>
              <a:rPr lang="en-US" dirty="0" smtClean="0"/>
              <a:t>A strong, sturdy, balanced 3D form (keep in mind the size)</a:t>
            </a:r>
          </a:p>
          <a:p>
            <a:endParaRPr lang="en-US" dirty="0"/>
          </a:p>
          <a:p>
            <a:r>
              <a:rPr lang="en-US" dirty="0" smtClean="0"/>
              <a:t>A smooth, flowing, sculptural surface</a:t>
            </a:r>
          </a:p>
          <a:p>
            <a:endParaRPr lang="en-US" dirty="0"/>
          </a:p>
          <a:p>
            <a:r>
              <a:rPr lang="en-US" dirty="0" smtClean="0"/>
              <a:t>A carefully painted surface that enhances the form </a:t>
            </a:r>
          </a:p>
          <a:p>
            <a:endParaRPr lang="en-US" dirty="0"/>
          </a:p>
          <a:p>
            <a:r>
              <a:rPr lang="en-US" dirty="0" smtClean="0"/>
              <a:t>Strong collaboration, division of labor, playing off each other’s strengths in the group</a:t>
            </a:r>
          </a:p>
          <a:p>
            <a:endParaRPr lang="en-US" dirty="0"/>
          </a:p>
          <a:p>
            <a:r>
              <a:rPr lang="en-US" dirty="0" smtClean="0"/>
              <a:t>Neatness, carefulness, good </a:t>
            </a:r>
            <a:r>
              <a:rPr lang="en-US" dirty="0" err="1" smtClean="0"/>
              <a:t>craftspersonship</a:t>
            </a:r>
            <a:endParaRPr lang="en-US" dirty="0" smtClean="0"/>
          </a:p>
          <a:p>
            <a:endParaRPr lang="en-US" dirty="0"/>
          </a:p>
          <a:p>
            <a:r>
              <a:rPr lang="en-US" dirty="0" smtClean="0"/>
              <a:t>Your work, although very large in size, should be realistic/believable </a:t>
            </a:r>
          </a:p>
          <a:p>
            <a:endParaRPr lang="en-US" dirty="0"/>
          </a:p>
          <a:p>
            <a:r>
              <a:rPr lang="en-US" dirty="0" smtClean="0"/>
              <a:t>Thought to where the piece could be displayed in the school (Arts Night, too)</a:t>
            </a:r>
            <a:endParaRPr lang="en-US" dirty="0"/>
          </a:p>
        </p:txBody>
      </p:sp>
    </p:spTree>
    <p:extLst>
      <p:ext uri="{BB962C8B-B14F-4D97-AF65-F5344CB8AC3E}">
        <p14:creationId xmlns:p14="http://schemas.microsoft.com/office/powerpoint/2010/main" val="39610871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Work in partners or groups of three to create a larger-than-life installation sculpture in paper </a:t>
            </a:r>
            <a:r>
              <a:rPr lang="en-US" dirty="0" err="1" smtClean="0"/>
              <a:t>mache</a:t>
            </a:r>
            <a:r>
              <a:rPr lang="en-US" dirty="0" smtClean="0"/>
              <a:t>. </a:t>
            </a:r>
          </a:p>
          <a:p>
            <a:endParaRPr lang="en-US" dirty="0"/>
          </a:p>
          <a:p>
            <a:r>
              <a:rPr lang="en-US" dirty="0" smtClean="0"/>
              <a:t>You will conceive of the structure/plans and carry out your ideas so that you have a sturdy piece. </a:t>
            </a:r>
          </a:p>
          <a:p>
            <a:endParaRPr lang="en-US" dirty="0"/>
          </a:p>
          <a:p>
            <a:r>
              <a:rPr lang="en-US" dirty="0" smtClean="0"/>
              <a:t>You will apply paper </a:t>
            </a:r>
            <a:r>
              <a:rPr lang="en-US" dirty="0" err="1" smtClean="0"/>
              <a:t>mache</a:t>
            </a:r>
            <a:r>
              <a:rPr lang="en-US" dirty="0" smtClean="0"/>
              <a:t>, gesso and finish your work in acrylic paint. </a:t>
            </a:r>
          </a:p>
          <a:p>
            <a:endParaRPr lang="en-US" dirty="0"/>
          </a:p>
          <a:p>
            <a:r>
              <a:rPr lang="en-US" dirty="0" smtClean="0"/>
              <a:t>You will create a sculpture of a common/everyday object, but the size will be very much exaggerated. </a:t>
            </a:r>
          </a:p>
          <a:p>
            <a:endParaRPr lang="en-US" dirty="0" smtClean="0"/>
          </a:p>
          <a:p>
            <a:r>
              <a:rPr lang="en-US" dirty="0" smtClean="0"/>
              <a:t>You will consider (and possibly execute) the placement/installation of your sculpture in a place throughout the school. </a:t>
            </a:r>
            <a:endParaRPr lang="en-US" dirty="0"/>
          </a:p>
        </p:txBody>
      </p:sp>
    </p:spTree>
    <p:extLst>
      <p:ext uri="{BB962C8B-B14F-4D97-AF65-F5344CB8AC3E}">
        <p14:creationId xmlns:p14="http://schemas.microsoft.com/office/powerpoint/2010/main" val="27601113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*Day 1- Plan idea; establish armature</a:t>
            </a:r>
          </a:p>
          <a:p>
            <a:r>
              <a:rPr lang="en-US" dirty="0" smtClean="0"/>
              <a:t>*Days 2, 3, 4- Construct armature</a:t>
            </a:r>
          </a:p>
          <a:p>
            <a:r>
              <a:rPr lang="en-US" dirty="0" smtClean="0"/>
              <a:t>*Days 4, 5, 6, 7- Paper </a:t>
            </a:r>
            <a:r>
              <a:rPr lang="en-US" dirty="0" err="1" smtClean="0"/>
              <a:t>mache</a:t>
            </a:r>
            <a:r>
              <a:rPr lang="en-US" dirty="0" smtClean="0"/>
              <a:t> (1 layer per day)</a:t>
            </a:r>
          </a:p>
          <a:p>
            <a:r>
              <a:rPr lang="en-US" dirty="0" smtClean="0"/>
              <a:t>*Day 8- Gesso</a:t>
            </a:r>
          </a:p>
          <a:p>
            <a:r>
              <a:rPr lang="en-US" dirty="0" smtClean="0"/>
              <a:t>*Day 9, 10, 11- Painting and finishing</a:t>
            </a:r>
          </a:p>
          <a:p>
            <a:endParaRPr lang="en-US" dirty="0"/>
          </a:p>
          <a:p>
            <a:r>
              <a:rPr lang="en-US" dirty="0" smtClean="0"/>
              <a:t>Sculptures due: ______________</a:t>
            </a:r>
          </a:p>
          <a:p>
            <a:endParaRPr lang="en-US" dirty="0"/>
          </a:p>
          <a:p>
            <a:r>
              <a:rPr lang="en-US" i="1" dirty="0" smtClean="0"/>
              <a:t>Since this a group project, you will be graded overall as a team. However, you will also be asked to reflect on the individual habits of the group members, and an additional component of your grade will be an individual grade that reflects such. </a:t>
            </a:r>
            <a:endParaRPr lang="en-US" i="1" dirty="0"/>
          </a:p>
        </p:txBody>
      </p:sp>
    </p:spTree>
    <p:extLst>
      <p:ext uri="{BB962C8B-B14F-4D97-AF65-F5344CB8AC3E}">
        <p14:creationId xmlns:p14="http://schemas.microsoft.com/office/powerpoint/2010/main" val="21742486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Installation Art?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Installation are pieces are a fairly modern movement in the art world (last 40-50 years or so)</a:t>
            </a:r>
          </a:p>
          <a:p>
            <a:endParaRPr lang="en-US" dirty="0"/>
          </a:p>
          <a:p>
            <a:r>
              <a:rPr lang="en-US" dirty="0" smtClean="0"/>
              <a:t>Installation art pieces typically consist of sculptures (3D). </a:t>
            </a:r>
          </a:p>
          <a:p>
            <a:endParaRPr lang="en-US" dirty="0"/>
          </a:p>
          <a:p>
            <a:r>
              <a:rPr lang="en-US" dirty="0" smtClean="0"/>
              <a:t>Installation artwork is dependent on the site where it is displayed. The artist has to consider this first and foremost before he/she actually designs and creates the piece. </a:t>
            </a:r>
          </a:p>
          <a:p>
            <a:endParaRPr lang="en-US" dirty="0"/>
          </a:p>
          <a:p>
            <a:r>
              <a:rPr lang="en-US" dirty="0" smtClean="0"/>
              <a:t>Often, installation pieces are more public and accessible than traditional art. They might be on the street, in a park, or in other busy areas. Sometimes they can be found in art museums. </a:t>
            </a:r>
          </a:p>
          <a:p>
            <a:endParaRPr lang="en-US" dirty="0"/>
          </a:p>
          <a:p>
            <a:r>
              <a:rPr lang="en-US" dirty="0" smtClean="0"/>
              <a:t>Sometimes, installation art is quite unique. It often involves the experience of the viewer as a crucial element. It can be much more interactive than how we might usually think of fine art. </a:t>
            </a:r>
          </a:p>
          <a:p>
            <a:endParaRPr lang="en-US" dirty="0"/>
          </a:p>
        </p:txBody>
      </p:sp>
    </p:spTree>
    <p:extLst>
      <p:ext uri="{BB962C8B-B14F-4D97-AF65-F5344CB8AC3E}">
        <p14:creationId xmlns:p14="http://schemas.microsoft.com/office/powerpoint/2010/main" val="10890406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Claes</a:t>
            </a:r>
            <a:r>
              <a:rPr lang="en-US" dirty="0" smtClean="0"/>
              <a:t> Oldenburg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Of Swedish decent, but worked mostly in America (Chicago/New York) in the 1950s-1980s (still living and working today in NY). Oldenburg also worked closely with his wife, </a:t>
            </a:r>
            <a:r>
              <a:rPr lang="en-US" dirty="0" err="1" smtClean="0"/>
              <a:t>Coosje</a:t>
            </a:r>
            <a:r>
              <a:rPr lang="en-US" dirty="0" smtClean="0"/>
              <a:t> Van </a:t>
            </a:r>
            <a:r>
              <a:rPr lang="en-US" dirty="0" err="1" smtClean="0"/>
              <a:t>Bruggen</a:t>
            </a:r>
            <a:r>
              <a:rPr lang="en-US" dirty="0" smtClean="0"/>
              <a:t> (she died in 2009)</a:t>
            </a:r>
          </a:p>
          <a:p>
            <a:endParaRPr lang="en-US" dirty="0" smtClean="0"/>
          </a:p>
          <a:p>
            <a:r>
              <a:rPr lang="en-US" dirty="0" smtClean="0"/>
              <a:t>Began working in paper </a:t>
            </a:r>
            <a:r>
              <a:rPr lang="en-US" dirty="0" err="1" smtClean="0"/>
              <a:t>mache</a:t>
            </a:r>
            <a:r>
              <a:rPr lang="en-US" dirty="0" smtClean="0"/>
              <a:t> and other “found” materials then went on to larger, public works</a:t>
            </a:r>
          </a:p>
          <a:p>
            <a:endParaRPr lang="en-US" dirty="0"/>
          </a:p>
          <a:p>
            <a:r>
              <a:rPr lang="en-US" dirty="0" smtClean="0"/>
              <a:t>Best known for giant sculptures of everyday objects</a:t>
            </a:r>
          </a:p>
          <a:p>
            <a:endParaRPr lang="en-US" dirty="0"/>
          </a:p>
          <a:p>
            <a:r>
              <a:rPr lang="en-US" dirty="0" smtClean="0"/>
              <a:t>Sculptures are planned by Oldenburg (subject, material, dimensions, site etc.) but he often executes them with the help of a team of builders  </a:t>
            </a:r>
          </a:p>
          <a:p>
            <a:endParaRPr lang="en-US" dirty="0"/>
          </a:p>
          <a:p>
            <a:r>
              <a:rPr lang="en-US" dirty="0" smtClean="0"/>
              <a:t>Oldenburg’s work is displayed all over America and the rest of the world</a:t>
            </a:r>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5673874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i="1" dirty="0" smtClean="0"/>
              <a:t>Spoon Bridge and Cherry </a:t>
            </a:r>
            <a:r>
              <a:rPr lang="en-US" dirty="0" smtClean="0"/>
              <a:t>Minneapolis, MN</a:t>
            </a:r>
            <a:endParaRPr lang="en-US" i="1" dirty="0"/>
          </a:p>
        </p:txBody>
      </p:sp>
      <p:pic>
        <p:nvPicPr>
          <p:cNvPr id="4" name="Content Placeholder 3" descr="mcherry3.jp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3169031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Free Stamp</a:t>
            </a:r>
            <a:r>
              <a:rPr lang="en-US" dirty="0" smtClean="0"/>
              <a:t> Cleveland City Hall, OH</a:t>
            </a:r>
            <a:endParaRPr lang="en-US" i="1" dirty="0"/>
          </a:p>
        </p:txBody>
      </p:sp>
      <p:pic>
        <p:nvPicPr>
          <p:cNvPr id="4" name="Content Placeholder 3" descr="claes-oldenburg-free.jpg"/>
          <p:cNvPicPr>
            <a:picLocks noGrp="1" noChangeAspect="1"/>
          </p:cNvPicPr>
          <p:nvPr>
            <p:ph idx="1"/>
          </p:nvPr>
        </p:nvPicPr>
        <p:blipFill>
          <a:blip r:embed="rId2" cstate="email">
            <a:extLst>
              <a:ext uri="{28A0092B-C50C-407E-A947-70E740481C1C}">
                <a14:useLocalDpi xmlns:a14="http://schemas.microsoft.com/office/drawing/2010/main"/>
              </a:ext>
            </a:extLst>
          </a:blip>
          <a:srcRect l="-8040" r="-8040"/>
          <a:stretch>
            <a:fillRect/>
          </a:stretch>
        </p:blipFill>
        <p:spPr/>
      </p:pic>
    </p:spTree>
    <p:extLst>
      <p:ext uri="{BB962C8B-B14F-4D97-AF65-F5344CB8AC3E}">
        <p14:creationId xmlns:p14="http://schemas.microsoft.com/office/powerpoint/2010/main" val="584275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Cupid’s Span</a:t>
            </a:r>
            <a:r>
              <a:rPr lang="en-US" dirty="0" smtClean="0"/>
              <a:t> San Francisco, CA</a:t>
            </a:r>
            <a:endParaRPr lang="en-US" i="1" dirty="0"/>
          </a:p>
        </p:txBody>
      </p:sp>
      <p:pic>
        <p:nvPicPr>
          <p:cNvPr id="4" name="Content Placeholder 3" descr="00049_0010051459.jpg"/>
          <p:cNvPicPr>
            <a:picLocks noGrp="1" noChangeAspect="1"/>
          </p:cNvPicPr>
          <p:nvPr>
            <p:ph idx="1"/>
          </p:nvPr>
        </p:nvPicPr>
        <p:blipFill>
          <a:blip r:embed="rId2" cstate="email">
            <a:extLst>
              <a:ext uri="{28A0092B-C50C-407E-A947-70E740481C1C}">
                <a14:useLocalDpi xmlns:a14="http://schemas.microsoft.com/office/drawing/2010/main"/>
              </a:ext>
            </a:extLst>
          </a:blip>
          <a:srcRect l="-15336" r="-15336"/>
          <a:stretch>
            <a:fillRect/>
          </a:stretch>
        </p:blipFill>
        <p:spPr/>
      </p:pic>
    </p:spTree>
    <p:extLst>
      <p:ext uri="{BB962C8B-B14F-4D97-AF65-F5344CB8AC3E}">
        <p14:creationId xmlns:p14="http://schemas.microsoft.com/office/powerpoint/2010/main" val="35608809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Dropped Cone</a:t>
            </a:r>
            <a:r>
              <a:rPr lang="en-US" dirty="0" smtClean="0"/>
              <a:t> Germany</a:t>
            </a:r>
            <a:endParaRPr lang="en-US" i="1" dirty="0"/>
          </a:p>
        </p:txBody>
      </p:sp>
      <p:pic>
        <p:nvPicPr>
          <p:cNvPr id="4" name="Content Placeholder 3" descr="430px-oldenburg_claes_eistc3bcte_kc3b6ln.jpg"/>
          <p:cNvPicPr>
            <a:picLocks noGrp="1" noChangeAspect="1"/>
          </p:cNvPicPr>
          <p:nvPr>
            <p:ph idx="1"/>
          </p:nvPr>
        </p:nvPicPr>
        <p:blipFill>
          <a:blip r:embed="rId2" cstate="email">
            <a:extLst>
              <a:ext uri="{28A0092B-C50C-407E-A947-70E740481C1C}">
                <a14:useLocalDpi xmlns:a14="http://schemas.microsoft.com/office/drawing/2010/main"/>
              </a:ext>
            </a:extLst>
          </a:blip>
          <a:srcRect l="-71555" r="-71555"/>
          <a:stretch>
            <a:fillRect/>
          </a:stretch>
        </p:blipFill>
        <p:spPr/>
      </p:pic>
    </p:spTree>
    <p:extLst>
      <p:ext uri="{BB962C8B-B14F-4D97-AF65-F5344CB8AC3E}">
        <p14:creationId xmlns:p14="http://schemas.microsoft.com/office/powerpoint/2010/main" val="29683362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466189" cy="1371600"/>
          </a:xfrm>
        </p:spPr>
        <p:txBody>
          <a:bodyPr>
            <a:normAutofit fontScale="90000"/>
          </a:bodyPr>
          <a:lstStyle/>
          <a:p>
            <a:r>
              <a:rPr lang="en-US" i="1" dirty="0" smtClean="0"/>
              <a:t>Lipstick (Ascending) on Caterpillar Tracks </a:t>
            </a:r>
            <a:r>
              <a:rPr lang="en-US" dirty="0" smtClean="0"/>
              <a:t>Yale University- New Haven, CT</a:t>
            </a:r>
            <a:endParaRPr lang="en-US" i="1" dirty="0"/>
          </a:p>
        </p:txBody>
      </p:sp>
      <p:pic>
        <p:nvPicPr>
          <p:cNvPr id="4" name="Content Placeholder 3" descr="Lipstick-catepillar.jpg"/>
          <p:cNvPicPr>
            <a:picLocks noGrp="1" noChangeAspect="1"/>
          </p:cNvPicPr>
          <p:nvPr>
            <p:ph idx="1"/>
          </p:nvPr>
        </p:nvPicPr>
        <p:blipFill>
          <a:blip r:embed="rId2" cstate="email">
            <a:extLst>
              <a:ext uri="{28A0092B-C50C-407E-A947-70E740481C1C}">
                <a14:useLocalDpi xmlns:a14="http://schemas.microsoft.com/office/drawing/2010/main"/>
              </a:ext>
            </a:extLst>
          </a:blip>
          <a:srcRect l="-66152" r="-66152"/>
          <a:stretch>
            <a:fillRect/>
          </a:stretch>
        </p:blipFill>
        <p:spPr>
          <a:xfrm>
            <a:off x="-1371600" y="1752600"/>
            <a:ext cx="7620000" cy="4373563"/>
          </a:xfrm>
        </p:spPr>
      </p:pic>
      <p:sp>
        <p:nvSpPr>
          <p:cNvPr id="5" name="TextBox 4"/>
          <p:cNvSpPr txBox="1"/>
          <p:nvPr/>
        </p:nvSpPr>
        <p:spPr>
          <a:xfrm>
            <a:off x="4898792" y="2391846"/>
            <a:ext cx="2853506" cy="2031325"/>
          </a:xfrm>
          <a:prstGeom prst="rect">
            <a:avLst/>
          </a:prstGeom>
          <a:noFill/>
        </p:spPr>
        <p:txBody>
          <a:bodyPr wrap="square" rtlCol="0">
            <a:spAutoFit/>
          </a:bodyPr>
          <a:lstStyle/>
          <a:p>
            <a:r>
              <a:rPr lang="en-US" dirty="0" smtClean="0"/>
              <a:t>In 1969, women were allowed to enroll at Yale University for the first time. Oldenburg installed this sculpture in 1970. It still stands on the university campus today. </a:t>
            </a:r>
            <a:endParaRPr lang="en-US" dirty="0"/>
          </a:p>
        </p:txBody>
      </p:sp>
    </p:spTree>
    <p:extLst>
      <p:ext uri="{BB962C8B-B14F-4D97-AF65-F5344CB8AC3E}">
        <p14:creationId xmlns:p14="http://schemas.microsoft.com/office/powerpoint/2010/main" val="22383746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3771</TotalTime>
  <Words>1725</Words>
  <Application>Microsoft Macintosh PowerPoint</Application>
  <PresentationFormat>On-screen Show (4:3)</PresentationFormat>
  <Paragraphs>146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Essential</vt:lpstr>
      <vt:lpstr>Installation Sculpture</vt:lpstr>
      <vt:lpstr>You will </vt:lpstr>
      <vt:lpstr>What is Installation Art?</vt:lpstr>
      <vt:lpstr>Claes Oldenburg</vt:lpstr>
      <vt:lpstr>Spoon Bridge and Cherry Minneapolis, MN</vt:lpstr>
      <vt:lpstr>Free Stamp Cleveland City Hall, OH</vt:lpstr>
      <vt:lpstr>Cupid’s Span San Francisco, CA</vt:lpstr>
      <vt:lpstr>Dropped Cone Germany</vt:lpstr>
      <vt:lpstr>Lipstick (Ascending) on Caterpillar Tracks Yale University- New Haven, CT</vt:lpstr>
      <vt:lpstr>What You Will DO- Set UP</vt:lpstr>
      <vt:lpstr>Armatures</vt:lpstr>
      <vt:lpstr>PowerPoint Presentation</vt:lpstr>
      <vt:lpstr>Armatures- Tips </vt:lpstr>
      <vt:lpstr>Paper Mache</vt:lpstr>
      <vt:lpstr>Paper Mache- Tips</vt:lpstr>
      <vt:lpstr>PowerPoint Presentation</vt:lpstr>
      <vt:lpstr>Finishing- Acrylic</vt:lpstr>
      <vt:lpstr>Painting- Tips</vt:lpstr>
      <vt:lpstr>What Are We STRIVING FOR?</vt:lpstr>
      <vt:lpstr>Timeline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 Sculpture</dc:title>
  <dc:creator>LHS Art 2</dc:creator>
  <cp:lastModifiedBy>LHS Art 2</cp:lastModifiedBy>
  <cp:revision>11</cp:revision>
  <dcterms:created xsi:type="dcterms:W3CDTF">2016-01-19T02:34:00Z</dcterms:created>
  <dcterms:modified xsi:type="dcterms:W3CDTF">2016-02-09T19:12:45Z</dcterms:modified>
</cp:coreProperties>
</file>