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4" r:id="rId9"/>
    <p:sldId id="263" r:id="rId10"/>
    <p:sldId id="271" r:id="rId11"/>
    <p:sldId id="265" r:id="rId12"/>
    <p:sldId id="266" r:id="rId13"/>
    <p:sldId id="267" r:id="rId14"/>
    <p:sldId id="268" r:id="rId15"/>
    <p:sldId id="269" r:id="rId16"/>
    <p:sldId id="270"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5/16/16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5/16/16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5/16/16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5/16/16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5/16/16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Block Print</a:t>
            </a:r>
            <a:endParaRPr lang="en-US" dirty="0"/>
          </a:p>
        </p:txBody>
      </p:sp>
      <p:sp>
        <p:nvSpPr>
          <p:cNvPr id="3" name="Subtitle 2"/>
          <p:cNvSpPr>
            <a:spLocks noGrp="1"/>
          </p:cNvSpPr>
          <p:nvPr>
            <p:ph type="subTitle" idx="1"/>
          </p:nvPr>
        </p:nvSpPr>
        <p:spPr/>
        <p:txBody>
          <a:bodyPr/>
          <a:lstStyle/>
          <a:p>
            <a:r>
              <a:rPr lang="en-US" dirty="0" smtClean="0"/>
              <a:t>Art 1</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81" y="1379263"/>
            <a:ext cx="3255224" cy="4340298"/>
          </a:xfrm>
          <a:prstGeom prst="rect">
            <a:avLst/>
          </a:prstGeom>
        </p:spPr>
      </p:pic>
    </p:spTree>
    <p:extLst>
      <p:ext uri="{BB962C8B-B14F-4D97-AF65-F5344CB8AC3E}">
        <p14:creationId xmlns:p14="http://schemas.microsoft.com/office/powerpoint/2010/main" val="955516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video of the process</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=gYwfB28Xc-8</a:t>
            </a:r>
          </a:p>
        </p:txBody>
      </p:sp>
    </p:spTree>
    <p:extLst>
      <p:ext uri="{BB962C8B-B14F-4D97-AF65-F5344CB8AC3E}">
        <p14:creationId xmlns:p14="http://schemas.microsoft.com/office/powerpoint/2010/main" val="1624057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Set Up</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get a piece of paper that is the same size as your block. Draw out your image using a heavy #2 pencil. Concentrate on big, simple shapes. </a:t>
            </a:r>
          </a:p>
          <a:p>
            <a:r>
              <a:rPr lang="en-US" dirty="0" smtClean="0"/>
              <a:t>Rinse the talc off the block. Flip the sketch over so the pencil marks are pushing down on the surface of the block. Hold it still and burnish (rub) on the back with a bone folder so that the pencil marks transfer onto the block. </a:t>
            </a:r>
            <a:endParaRPr lang="en-US" dirty="0"/>
          </a:p>
          <a:p>
            <a:r>
              <a:rPr lang="en-US" dirty="0" smtClean="0"/>
              <a:t>Your drawing will be backwards at this point. Don’t freak out! When you print, it will flip back the other way! </a:t>
            </a:r>
          </a:p>
          <a:p>
            <a:r>
              <a:rPr lang="en-US" dirty="0" smtClean="0"/>
              <a:t>You can use a pencil or marker to make the lines easier to see. You can draw right onto the block. </a:t>
            </a:r>
            <a:endParaRPr lang="en-US" dirty="0"/>
          </a:p>
        </p:txBody>
      </p:sp>
    </p:spTree>
    <p:extLst>
      <p:ext uri="{BB962C8B-B14F-4D97-AF65-F5344CB8AC3E}">
        <p14:creationId xmlns:p14="http://schemas.microsoft.com/office/powerpoint/2010/main" val="764832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a:t>
            </a:r>
            <a:endParaRPr lang="en-US" dirty="0"/>
          </a:p>
        </p:txBody>
      </p:sp>
      <p:sp>
        <p:nvSpPr>
          <p:cNvPr id="3" name="Content Placeholder 2"/>
          <p:cNvSpPr>
            <a:spLocks noGrp="1"/>
          </p:cNvSpPr>
          <p:nvPr>
            <p:ph idx="1"/>
          </p:nvPr>
        </p:nvSpPr>
        <p:spPr>
          <a:xfrm>
            <a:off x="498474" y="1981200"/>
            <a:ext cx="7556313" cy="4452041"/>
          </a:xfrm>
        </p:spPr>
        <p:txBody>
          <a:bodyPr>
            <a:normAutofit fontScale="77500" lnSpcReduction="20000"/>
          </a:bodyPr>
          <a:lstStyle/>
          <a:p>
            <a:r>
              <a:rPr lang="en-US" dirty="0" smtClean="0"/>
              <a:t>When your image is on the block, you are ready to carve. </a:t>
            </a:r>
          </a:p>
          <a:p>
            <a:r>
              <a:rPr lang="en-US" dirty="0" smtClean="0"/>
              <a:t>Remember to carve textures and light areas. </a:t>
            </a:r>
          </a:p>
          <a:p>
            <a:r>
              <a:rPr lang="en-US" dirty="0" smtClean="0"/>
              <a:t>Don’t go right in and carve over all your outlines. This makes the print look juvenile and cartoony. </a:t>
            </a:r>
          </a:p>
          <a:p>
            <a:r>
              <a:rPr lang="en-US" dirty="0" smtClean="0"/>
              <a:t>Carve away from yourself and hold your hand out of the way as you carve. The gouge will hurt if you jam it into your skin! </a:t>
            </a:r>
          </a:p>
          <a:p>
            <a:r>
              <a:rPr lang="en-US" dirty="0" smtClean="0"/>
              <a:t>Use the appropriate size tip for what you need to do. </a:t>
            </a:r>
            <a:endParaRPr lang="en-US" dirty="0"/>
          </a:p>
          <a:p>
            <a:r>
              <a:rPr lang="en-US" dirty="0" smtClean="0"/>
              <a:t>Try to carve in a consistent direction to show volume. If you have a little of the block left over, even in a white area, it adds some nice dimension to your print. </a:t>
            </a:r>
          </a:p>
          <a:p>
            <a:r>
              <a:rPr lang="en-US" dirty="0" smtClean="0"/>
              <a:t>At first, take out a little less than you think you need. You can always wash the block after you’ve printed the first time through, carve away more and print again. You can’t add  the block back once its gone, though! </a:t>
            </a:r>
            <a:endParaRPr lang="en-US" dirty="0"/>
          </a:p>
        </p:txBody>
      </p:sp>
    </p:spTree>
    <p:extLst>
      <p:ext uri="{BB962C8B-B14F-4D97-AF65-F5344CB8AC3E}">
        <p14:creationId xmlns:p14="http://schemas.microsoft.com/office/powerpoint/2010/main" val="11516294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a:t>
            </a:r>
            <a:endParaRPr lang="en-US" dirty="0"/>
          </a:p>
        </p:txBody>
      </p:sp>
      <p:sp>
        <p:nvSpPr>
          <p:cNvPr id="3" name="Content Placeholder 2"/>
          <p:cNvSpPr>
            <a:spLocks noGrp="1"/>
          </p:cNvSpPr>
          <p:nvPr>
            <p:ph idx="1"/>
          </p:nvPr>
        </p:nvSpPr>
        <p:spPr>
          <a:xfrm>
            <a:off x="498474" y="1981200"/>
            <a:ext cx="7556313" cy="4386059"/>
          </a:xfrm>
        </p:spPr>
        <p:txBody>
          <a:bodyPr>
            <a:normAutofit fontScale="92500" lnSpcReduction="10000"/>
          </a:bodyPr>
          <a:lstStyle/>
          <a:p>
            <a:r>
              <a:rPr lang="en-US" dirty="0" smtClean="0"/>
              <a:t>Squirt a dime-size dollop of ink onto the inking plate. </a:t>
            </a:r>
          </a:p>
          <a:p>
            <a:r>
              <a:rPr lang="en-US" dirty="0" smtClean="0"/>
              <a:t>Roll it flat with a brayer. Listen for the ink to crackle. Printmakers call this “singing.” </a:t>
            </a:r>
          </a:p>
          <a:p>
            <a:r>
              <a:rPr lang="en-US" dirty="0" smtClean="0"/>
              <a:t>Roll the ink in a single layer onto your carved block. </a:t>
            </a:r>
          </a:p>
          <a:p>
            <a:r>
              <a:rPr lang="en-US" dirty="0" smtClean="0"/>
              <a:t>Place your paper on top of the inked surface. Press down lightly with a barren. </a:t>
            </a:r>
          </a:p>
          <a:p>
            <a:r>
              <a:rPr lang="en-US" dirty="0" smtClean="0"/>
              <a:t>Pull up at a diagonal. </a:t>
            </a:r>
          </a:p>
          <a:p>
            <a:r>
              <a:rPr lang="en-US" dirty="0" smtClean="0"/>
              <a:t>Judge- is it a good print or a bad print? See next slide. </a:t>
            </a:r>
          </a:p>
          <a:p>
            <a:r>
              <a:rPr lang="en-US" dirty="0" smtClean="0"/>
              <a:t>If yes, you’re good! If no, wash, re-carve and re-print as needed. You are looking to get a nearly perfect print. </a:t>
            </a:r>
            <a:endParaRPr lang="en-US" dirty="0"/>
          </a:p>
        </p:txBody>
      </p:sp>
    </p:spTree>
    <p:extLst>
      <p:ext uri="{BB962C8B-B14F-4D97-AF65-F5344CB8AC3E}">
        <p14:creationId xmlns:p14="http://schemas.microsoft.com/office/powerpoint/2010/main" val="6339056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Print (image)?</a:t>
            </a:r>
            <a:endParaRPr lang="en-US" dirty="0"/>
          </a:p>
        </p:txBody>
      </p:sp>
      <p:sp>
        <p:nvSpPr>
          <p:cNvPr id="3" name="Content Placeholder 2"/>
          <p:cNvSpPr>
            <a:spLocks noGrp="1"/>
          </p:cNvSpPr>
          <p:nvPr>
            <p:ph idx="1"/>
          </p:nvPr>
        </p:nvSpPr>
        <p:spPr/>
        <p:txBody>
          <a:bodyPr/>
          <a:lstStyle/>
          <a:p>
            <a:r>
              <a:rPr lang="en-US" dirty="0" smtClean="0"/>
              <a:t>Is imagery clear? </a:t>
            </a:r>
          </a:p>
          <a:p>
            <a:r>
              <a:rPr lang="en-US" dirty="0" smtClean="0"/>
              <a:t>Is there a variety of texture? </a:t>
            </a:r>
          </a:p>
          <a:p>
            <a:r>
              <a:rPr lang="en-US" dirty="0" smtClean="0"/>
              <a:t>Is there a variety of thickness and line direction? </a:t>
            </a:r>
          </a:p>
          <a:p>
            <a:r>
              <a:rPr lang="en-US" dirty="0" smtClean="0"/>
              <a:t>Is there a range in value? </a:t>
            </a:r>
          </a:p>
          <a:p>
            <a:r>
              <a:rPr lang="en-US" dirty="0" smtClean="0"/>
              <a:t>Has outline been minimized?</a:t>
            </a:r>
          </a:p>
          <a:p>
            <a:r>
              <a:rPr lang="en-US" dirty="0" smtClean="0"/>
              <a:t>Are flat, solid black and white shapes minimized?</a:t>
            </a:r>
            <a:endParaRPr lang="en-US" dirty="0"/>
          </a:p>
        </p:txBody>
      </p:sp>
    </p:spTree>
    <p:extLst>
      <p:ext uri="{BB962C8B-B14F-4D97-AF65-F5344CB8AC3E}">
        <p14:creationId xmlns:p14="http://schemas.microsoft.com/office/powerpoint/2010/main" val="37270592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Printing (technique)? </a:t>
            </a:r>
            <a:endParaRPr lang="en-US" dirty="0"/>
          </a:p>
        </p:txBody>
      </p:sp>
      <p:sp>
        <p:nvSpPr>
          <p:cNvPr id="3" name="Content Placeholder 2"/>
          <p:cNvSpPr>
            <a:spLocks noGrp="1"/>
          </p:cNvSpPr>
          <p:nvPr>
            <p:ph idx="1"/>
          </p:nvPr>
        </p:nvSpPr>
        <p:spPr/>
        <p:txBody>
          <a:bodyPr/>
          <a:lstStyle/>
          <a:p>
            <a:r>
              <a:rPr lang="en-US" dirty="0" smtClean="0"/>
              <a:t>Centered on paper?</a:t>
            </a:r>
          </a:p>
          <a:p>
            <a:r>
              <a:rPr lang="en-US" dirty="0" smtClean="0"/>
              <a:t>Lines not “flooded” with ink?</a:t>
            </a:r>
          </a:p>
          <a:p>
            <a:r>
              <a:rPr lang="en-US" dirty="0" smtClean="0"/>
              <a:t>Ink consistently black (not fuzzy)?</a:t>
            </a:r>
          </a:p>
          <a:p>
            <a:r>
              <a:rPr lang="en-US" dirty="0" smtClean="0"/>
              <a:t>Minimal blips? </a:t>
            </a:r>
          </a:p>
          <a:p>
            <a:r>
              <a:rPr lang="en-US" dirty="0" smtClean="0"/>
              <a:t>Minimal smudges in borders?</a:t>
            </a:r>
          </a:p>
          <a:p>
            <a:r>
              <a:rPr lang="en-US" dirty="0" smtClean="0"/>
              <a:t>Signed correctly? </a:t>
            </a:r>
          </a:p>
          <a:p>
            <a:pPr marL="0" indent="0">
              <a:buNone/>
            </a:pPr>
            <a:r>
              <a:rPr lang="en-US" dirty="0" smtClean="0"/>
              <a:t>{Name, “Title,” print #/edition #</a:t>
            </a:r>
            <a:endParaRPr lang="en-US" dirty="0"/>
          </a:p>
        </p:txBody>
      </p:sp>
    </p:spTree>
    <p:extLst>
      <p:ext uri="{BB962C8B-B14F-4D97-AF65-F5344CB8AC3E}">
        <p14:creationId xmlns:p14="http://schemas.microsoft.com/office/powerpoint/2010/main" val="21273644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a:t>
            </a:r>
            <a:endParaRPr lang="en-US" dirty="0"/>
          </a:p>
        </p:txBody>
      </p:sp>
      <p:sp>
        <p:nvSpPr>
          <p:cNvPr id="3" name="Content Placeholder 2"/>
          <p:cNvSpPr>
            <a:spLocks noGrp="1"/>
          </p:cNvSpPr>
          <p:nvPr>
            <p:ph idx="1"/>
          </p:nvPr>
        </p:nvSpPr>
        <p:spPr>
          <a:xfrm>
            <a:off x="498474" y="1387362"/>
            <a:ext cx="7556313" cy="4930411"/>
          </a:xfrm>
        </p:spPr>
        <p:txBody>
          <a:bodyPr>
            <a:normAutofit/>
          </a:bodyPr>
          <a:lstStyle/>
          <a:p>
            <a:r>
              <a:rPr lang="en-US" dirty="0" smtClean="0"/>
              <a:t>Wash and dry brayers- make sure ink is out of the sides. Return to container. </a:t>
            </a:r>
          </a:p>
          <a:p>
            <a:r>
              <a:rPr lang="en-US" dirty="0" smtClean="0"/>
              <a:t>Wash and dry inking plates completely. Stack facing the same way. </a:t>
            </a:r>
          </a:p>
          <a:p>
            <a:r>
              <a:rPr lang="en-US" dirty="0" smtClean="0"/>
              <a:t>Wash and dry block. Place in drawer. </a:t>
            </a:r>
          </a:p>
          <a:p>
            <a:r>
              <a:rPr lang="en-US" dirty="0" smtClean="0"/>
              <a:t>Place wet print(s) on drying rack. </a:t>
            </a:r>
          </a:p>
          <a:p>
            <a:r>
              <a:rPr lang="en-US" dirty="0" smtClean="0"/>
              <a:t>Put linoleum cutters away. Make sure all pieces are in tact. </a:t>
            </a:r>
          </a:p>
          <a:p>
            <a:r>
              <a:rPr lang="en-US" dirty="0" smtClean="0"/>
              <a:t>Sweep linoleum bits into the trash. </a:t>
            </a:r>
          </a:p>
          <a:p>
            <a:r>
              <a:rPr lang="en-US" dirty="0" smtClean="0"/>
              <a:t>If you do a bad job cleaning up, I WILL pull this project and you will have to write papers instead. </a:t>
            </a:r>
            <a:endParaRPr lang="en-US" dirty="0"/>
          </a:p>
        </p:txBody>
      </p:sp>
    </p:spTree>
    <p:extLst>
      <p:ext uri="{BB962C8B-B14F-4D97-AF65-F5344CB8AC3E}">
        <p14:creationId xmlns:p14="http://schemas.microsoft.com/office/powerpoint/2010/main" val="41721287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special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Remember to use resources like a good student (</a:t>
            </a:r>
            <a:r>
              <a:rPr lang="en-US" i="1" dirty="0" smtClean="0"/>
              <a:t>Farmer’s Alphabet</a:t>
            </a:r>
            <a:r>
              <a:rPr lang="en-US" dirty="0" smtClean="0"/>
              <a:t>, </a:t>
            </a:r>
            <a:r>
              <a:rPr lang="en-US" i="1" dirty="0" smtClean="0"/>
              <a:t>Block Printing</a:t>
            </a:r>
            <a:r>
              <a:rPr lang="en-US" dirty="0" smtClean="0"/>
              <a:t>, posters in classroom, </a:t>
            </a:r>
            <a:r>
              <a:rPr lang="en-US" dirty="0" err="1" smtClean="0"/>
              <a:t>Pinterest</a:t>
            </a:r>
            <a:r>
              <a:rPr lang="en-US" dirty="0" smtClean="0"/>
              <a:t> board etc.)</a:t>
            </a:r>
          </a:p>
          <a:p>
            <a:r>
              <a:rPr lang="en-US" dirty="0" smtClean="0"/>
              <a:t>For your grade, you will submit your nearly-prefect black and white block print. </a:t>
            </a:r>
          </a:p>
          <a:p>
            <a:r>
              <a:rPr lang="en-US" dirty="0" smtClean="0"/>
              <a:t>If you have extra time and want to go above and beyond consider:</a:t>
            </a:r>
          </a:p>
          <a:p>
            <a:pPr marL="0" indent="0">
              <a:buNone/>
            </a:pPr>
            <a:r>
              <a:rPr lang="en-US" dirty="0" smtClean="0"/>
              <a:t>-Printing with different colored inks</a:t>
            </a:r>
          </a:p>
          <a:p>
            <a:pPr marL="0" indent="0">
              <a:buNone/>
            </a:pPr>
            <a:r>
              <a:rPr lang="en-US" dirty="0" smtClean="0"/>
              <a:t>-Printing on different colored paper</a:t>
            </a:r>
          </a:p>
          <a:p>
            <a:pPr marL="0" indent="0">
              <a:buNone/>
            </a:pPr>
            <a:r>
              <a:rPr lang="en-US" dirty="0" smtClean="0"/>
              <a:t>-Cutting up scrap prints to create a mosaic/collage</a:t>
            </a:r>
          </a:p>
          <a:p>
            <a:pPr marL="0" indent="0">
              <a:buNone/>
            </a:pPr>
            <a:r>
              <a:rPr lang="en-US" dirty="0" smtClean="0"/>
              <a:t>-Printing on fabric (canvas bag, shirt etc.) </a:t>
            </a:r>
          </a:p>
          <a:p>
            <a:pPr marL="0" indent="0">
              <a:buNone/>
            </a:pPr>
            <a:r>
              <a:rPr lang="en-US" dirty="0" smtClean="0"/>
              <a:t>-Giving extra prints to friends</a:t>
            </a:r>
            <a:endParaRPr lang="en-US" dirty="0"/>
          </a:p>
        </p:txBody>
      </p:sp>
    </p:spTree>
    <p:extLst>
      <p:ext uri="{BB962C8B-B14F-4D97-AF65-F5344CB8AC3E}">
        <p14:creationId xmlns:p14="http://schemas.microsoft.com/office/powerpoint/2010/main" val="317900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this is a quick one! 5 days!</a:t>
            </a:r>
            <a:endParaRPr lang="en-US" dirty="0"/>
          </a:p>
        </p:txBody>
      </p:sp>
      <p:sp>
        <p:nvSpPr>
          <p:cNvPr id="3" name="Content Placeholder 2"/>
          <p:cNvSpPr>
            <a:spLocks noGrp="1"/>
          </p:cNvSpPr>
          <p:nvPr>
            <p:ph idx="1"/>
          </p:nvPr>
        </p:nvSpPr>
        <p:spPr/>
        <p:txBody>
          <a:bodyPr>
            <a:normAutofit lnSpcReduction="10000"/>
          </a:bodyPr>
          <a:lstStyle/>
          <a:p>
            <a:r>
              <a:rPr lang="en-US" dirty="0" smtClean="0"/>
              <a:t>May 17th- Intro; begin creating your sketch</a:t>
            </a:r>
          </a:p>
          <a:p>
            <a:r>
              <a:rPr lang="en-US" dirty="0" smtClean="0"/>
              <a:t>May 19</a:t>
            </a:r>
            <a:r>
              <a:rPr lang="en-US" baseline="30000" dirty="0" smtClean="0"/>
              <a:t>th</a:t>
            </a:r>
            <a:r>
              <a:rPr lang="en-US" dirty="0" smtClean="0"/>
              <a:t>- Transfer sketch to block; begin carving</a:t>
            </a:r>
          </a:p>
          <a:p>
            <a:r>
              <a:rPr lang="en-US" dirty="0" smtClean="0"/>
              <a:t>May 23- Carving/printing</a:t>
            </a:r>
          </a:p>
          <a:p>
            <a:r>
              <a:rPr lang="en-US" dirty="0" smtClean="0"/>
              <a:t>May 25</a:t>
            </a:r>
            <a:r>
              <a:rPr lang="en-US" baseline="30000" dirty="0" smtClean="0"/>
              <a:t>th</a:t>
            </a:r>
            <a:r>
              <a:rPr lang="en-US" dirty="0" smtClean="0"/>
              <a:t>- Carving printing</a:t>
            </a:r>
          </a:p>
          <a:p>
            <a:r>
              <a:rPr lang="en-US" dirty="0" smtClean="0"/>
              <a:t>May 27</a:t>
            </a:r>
            <a:r>
              <a:rPr lang="en-US" baseline="30000" dirty="0" smtClean="0"/>
              <a:t>th</a:t>
            </a:r>
            <a:r>
              <a:rPr lang="en-US" dirty="0" smtClean="0"/>
              <a:t>- Finalizing print </a:t>
            </a:r>
            <a:r>
              <a:rPr lang="en-US" b="1" dirty="0" smtClean="0"/>
              <a:t>PRINT DUE with Rubric</a:t>
            </a:r>
          </a:p>
          <a:p>
            <a:r>
              <a:rPr lang="en-US" dirty="0" smtClean="0"/>
              <a:t>May 31</a:t>
            </a:r>
            <a:r>
              <a:rPr lang="en-US" baseline="30000" dirty="0" smtClean="0"/>
              <a:t>st</a:t>
            </a:r>
            <a:r>
              <a:rPr lang="en-US" dirty="0" smtClean="0"/>
              <a:t>- Wrap-up day (loose ends from the quarter)</a:t>
            </a:r>
          </a:p>
          <a:p>
            <a:r>
              <a:rPr lang="en-US" dirty="0" smtClean="0"/>
              <a:t>June 2</a:t>
            </a:r>
            <a:r>
              <a:rPr lang="en-US" baseline="30000" dirty="0" smtClean="0"/>
              <a:t>nd</a:t>
            </a:r>
            <a:r>
              <a:rPr lang="en-US" dirty="0" smtClean="0"/>
              <a:t>- Final exam review</a:t>
            </a:r>
          </a:p>
          <a:p>
            <a:r>
              <a:rPr lang="en-US" dirty="0" smtClean="0"/>
              <a:t>Thursday June 9</a:t>
            </a:r>
            <a:r>
              <a:rPr lang="en-US" baseline="30000" dirty="0" smtClean="0"/>
              <a:t>th</a:t>
            </a:r>
            <a:r>
              <a:rPr lang="en-US" dirty="0" smtClean="0"/>
              <a:t>- Final Exam</a:t>
            </a:r>
            <a:endParaRPr lang="en-US" dirty="0"/>
          </a:p>
        </p:txBody>
      </p:sp>
    </p:spTree>
    <p:extLst>
      <p:ext uri="{BB962C8B-B14F-4D97-AF65-F5344CB8AC3E}">
        <p14:creationId xmlns:p14="http://schemas.microsoft.com/office/powerpoint/2010/main" val="40295484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Printmaking?</a:t>
            </a:r>
            <a:endParaRPr lang="en-US" dirty="0"/>
          </a:p>
        </p:txBody>
      </p:sp>
      <p:sp>
        <p:nvSpPr>
          <p:cNvPr id="3" name="Content Placeholder 2"/>
          <p:cNvSpPr>
            <a:spLocks noGrp="1"/>
          </p:cNvSpPr>
          <p:nvPr>
            <p:ph idx="1"/>
          </p:nvPr>
        </p:nvSpPr>
        <p:spPr/>
        <p:txBody>
          <a:bodyPr>
            <a:normAutofit lnSpcReduction="10000"/>
          </a:bodyPr>
          <a:lstStyle/>
          <a:p>
            <a:r>
              <a:rPr lang="en-US" dirty="0"/>
              <a:t>Block printing is one type of </a:t>
            </a:r>
            <a:r>
              <a:rPr lang="en-US" b="1" dirty="0"/>
              <a:t>printmaking</a:t>
            </a:r>
            <a:r>
              <a:rPr lang="en-US" dirty="0"/>
              <a:t> (intaglio, </a:t>
            </a:r>
            <a:r>
              <a:rPr lang="en-US" dirty="0" err="1"/>
              <a:t>callograph</a:t>
            </a:r>
            <a:r>
              <a:rPr lang="en-US" dirty="0"/>
              <a:t> and screen printing are others). In printmaking, a surface is taken away from or added to. Then ink is applied to the surface and printed on paper. With printmaking, you can make several images from the same source. </a:t>
            </a:r>
          </a:p>
          <a:p>
            <a:r>
              <a:rPr lang="en-US" dirty="0"/>
              <a:t>We will be using soft cut linoleum blocks and a linoleum cutter to carve out textures. W</a:t>
            </a:r>
            <a:r>
              <a:rPr lang="en-US" dirty="0" smtClean="0"/>
              <a:t>hat </a:t>
            </a:r>
            <a:r>
              <a:rPr lang="en-US" dirty="0"/>
              <a:t>you carve away does </a:t>
            </a:r>
            <a:r>
              <a:rPr lang="en-US" b="1" u="sng" dirty="0"/>
              <a:t>not</a:t>
            </a:r>
            <a:r>
              <a:rPr lang="en-US" b="1" dirty="0"/>
              <a:t> </a:t>
            </a:r>
            <a:r>
              <a:rPr lang="en-US" dirty="0"/>
              <a:t>get ink applied to it and, therefore, becomes the color of your </a:t>
            </a:r>
            <a:r>
              <a:rPr lang="en-US" dirty="0" smtClean="0"/>
              <a:t>paper. We will work on white paper and print with black ink. The areas you carve from the block will show up as WHITE.  </a:t>
            </a:r>
            <a:endParaRPr lang="en-US" dirty="0"/>
          </a:p>
          <a:p>
            <a:r>
              <a:rPr lang="en-US" dirty="0"/>
              <a:t>Remember that you are carving out </a:t>
            </a:r>
            <a:r>
              <a:rPr lang="en-US" u="sng" dirty="0"/>
              <a:t>textures</a:t>
            </a:r>
            <a:r>
              <a:rPr lang="en-US" dirty="0"/>
              <a:t> and </a:t>
            </a:r>
            <a:r>
              <a:rPr lang="en-US" u="sng" dirty="0"/>
              <a:t>light values. </a:t>
            </a:r>
            <a:r>
              <a:rPr lang="en-US" dirty="0"/>
              <a:t>Try to minimize outline. </a:t>
            </a:r>
            <a:endParaRPr lang="en-US" u="sng" dirty="0"/>
          </a:p>
        </p:txBody>
      </p:sp>
    </p:spTree>
    <p:extLst>
      <p:ext uri="{BB962C8B-B14F-4D97-AF65-F5344CB8AC3E}">
        <p14:creationId xmlns:p14="http://schemas.microsoft.com/office/powerpoint/2010/main" val="23955111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p:txBody>
          <a:bodyPr/>
          <a:lstStyle/>
          <a:p>
            <a:r>
              <a:rPr lang="en-US" dirty="0" smtClean="0"/>
              <a:t>For the subject matter of your block print, you will depict a place that is special to you. You can do your home, bedroom, an important landscape etc. You can choose to do an interior or exterior but your work should show depth/space. </a:t>
            </a:r>
          </a:p>
          <a:p>
            <a:r>
              <a:rPr lang="en-US" dirty="0" smtClean="0"/>
              <a:t>I would suggest you get a photo to work from to make your work more believable. You can take artistic license/stylize, but there should be some element  of realism. </a:t>
            </a:r>
            <a:endParaRPr lang="en-US" dirty="0"/>
          </a:p>
        </p:txBody>
      </p:sp>
    </p:spTree>
    <p:extLst>
      <p:ext uri="{BB962C8B-B14F-4D97-AF65-F5344CB8AC3E}">
        <p14:creationId xmlns:p14="http://schemas.microsoft.com/office/powerpoint/2010/main" val="250152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1151" r="-41151"/>
          <a:stretch>
            <a:fillRect/>
          </a:stretch>
        </p:blipFill>
        <p:spPr>
          <a:xfrm>
            <a:off x="0" y="1204119"/>
            <a:ext cx="9611523" cy="5272334"/>
          </a:xfrm>
        </p:spPr>
      </p:pic>
    </p:spTree>
    <p:extLst>
      <p:ext uri="{BB962C8B-B14F-4D97-AF65-F5344CB8AC3E}">
        <p14:creationId xmlns:p14="http://schemas.microsoft.com/office/powerpoint/2010/main" val="1097431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9428" r="-69428"/>
          <a:stretch>
            <a:fillRect/>
          </a:stretch>
        </p:blipFill>
        <p:spPr>
          <a:xfrm>
            <a:off x="-574393" y="484094"/>
            <a:ext cx="10285554" cy="5642069"/>
          </a:xfrm>
        </p:spPr>
      </p:pic>
    </p:spTree>
    <p:extLst>
      <p:ext uri="{BB962C8B-B14F-4D97-AF65-F5344CB8AC3E}">
        <p14:creationId xmlns:p14="http://schemas.microsoft.com/office/powerpoint/2010/main" val="2172691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24666" r="-24666"/>
          <a:stretch>
            <a:fillRect/>
          </a:stretch>
        </p:blipFill>
        <p:spPr>
          <a:xfrm>
            <a:off x="271311" y="1259112"/>
            <a:ext cx="8872689" cy="4867052"/>
          </a:xfrm>
        </p:spPr>
      </p:pic>
    </p:spTree>
    <p:extLst>
      <p:ext uri="{BB962C8B-B14F-4D97-AF65-F5344CB8AC3E}">
        <p14:creationId xmlns:p14="http://schemas.microsoft.com/office/powerpoint/2010/main" val="2539713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LHS Student Examples (website)</a:t>
            </a:r>
            <a:endParaRPr lang="en-US" dirty="0"/>
          </a:p>
        </p:txBody>
      </p:sp>
      <p:sp>
        <p:nvSpPr>
          <p:cNvPr id="3" name="Content Placeholder 2"/>
          <p:cNvSpPr>
            <a:spLocks noGrp="1"/>
          </p:cNvSpPr>
          <p:nvPr>
            <p:ph idx="1"/>
          </p:nvPr>
        </p:nvSpPr>
        <p:spPr/>
        <p:txBody>
          <a:bodyPr/>
          <a:lstStyle/>
          <a:p>
            <a:r>
              <a:rPr lang="en-US" dirty="0"/>
              <a:t>http://</a:t>
            </a:r>
            <a:r>
              <a:rPr lang="en-US" dirty="0" err="1"/>
              <a:t>ledyardart.weebly.com</a:t>
            </a:r>
            <a:r>
              <a:rPr lang="en-US" dirty="0"/>
              <a:t>/art-</a:t>
            </a:r>
            <a:r>
              <a:rPr lang="en-US" dirty="0" err="1"/>
              <a:t>i.html</a:t>
            </a:r>
            <a:endParaRPr lang="en-US" dirty="0"/>
          </a:p>
        </p:txBody>
      </p:sp>
    </p:spTree>
    <p:extLst>
      <p:ext uri="{BB962C8B-B14F-4D97-AF65-F5344CB8AC3E}">
        <p14:creationId xmlns:p14="http://schemas.microsoft.com/office/powerpoint/2010/main" val="599976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Printmaking Tools</a:t>
            </a:r>
            <a:endParaRPr lang="en-US" dirty="0"/>
          </a:p>
        </p:txBody>
      </p:sp>
      <p:pic>
        <p:nvPicPr>
          <p:cNvPr id="4" name="Content Placeholder 3" descr="lino.jpg"/>
          <p:cNvPicPr>
            <a:picLocks noGrp="1" noChangeAspect="1"/>
          </p:cNvPicPr>
          <p:nvPr>
            <p:ph idx="1"/>
          </p:nvPr>
        </p:nvPicPr>
        <p:blipFill>
          <a:blip r:embed="rId2" cstate="screen">
            <a:extLst>
              <a:ext uri="{28A0092B-C50C-407E-A947-70E740481C1C}">
                <a14:useLocalDpi xmlns:a14="http://schemas.microsoft.com/office/drawing/2010/main"/>
              </a:ext>
            </a:extLst>
          </a:blip>
          <a:srcRect l="-17016" r="-17016"/>
          <a:stretch>
            <a:fillRect/>
          </a:stretch>
        </p:blipFill>
        <p:spPr>
          <a:xfrm>
            <a:off x="-322668" y="1371600"/>
            <a:ext cx="4380254" cy="2429248"/>
          </a:xfrm>
        </p:spPr>
      </p:pic>
      <p:pic>
        <p:nvPicPr>
          <p:cNvPr id="5" name="Picture 4" descr="speedbl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102" y="1377997"/>
            <a:ext cx="2422851" cy="2422851"/>
          </a:xfrm>
          <a:prstGeom prst="rect">
            <a:avLst/>
          </a:prstGeom>
        </p:spPr>
      </p:pic>
      <p:pic>
        <p:nvPicPr>
          <p:cNvPr id="6" name="Picture 5" descr="36538_X.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3878" y="1600052"/>
            <a:ext cx="2074052" cy="2074052"/>
          </a:xfrm>
          <a:prstGeom prst="rect">
            <a:avLst/>
          </a:prstGeom>
        </p:spPr>
      </p:pic>
      <p:pic>
        <p:nvPicPr>
          <p:cNvPr id="7" name="Picture 6" descr="42904-0000-1-3ww-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943" y="4235378"/>
            <a:ext cx="2837011" cy="2127758"/>
          </a:xfrm>
          <a:prstGeom prst="rect">
            <a:avLst/>
          </a:prstGeom>
        </p:spPr>
      </p:pic>
      <p:pic>
        <p:nvPicPr>
          <p:cNvPr id="8" name="Picture 7" descr="40401-1001-3ww-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6848" y="4470278"/>
            <a:ext cx="2775390" cy="1739244"/>
          </a:xfrm>
          <a:prstGeom prst="rect">
            <a:avLst/>
          </a:prstGeom>
        </p:spPr>
      </p:pic>
      <p:pic>
        <p:nvPicPr>
          <p:cNvPr id="9" name="Picture 8" descr="40305-group-2-3ww-l.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7078" y="4235378"/>
            <a:ext cx="2756922" cy="1810379"/>
          </a:xfrm>
          <a:prstGeom prst="rect">
            <a:avLst/>
          </a:prstGeom>
        </p:spPr>
      </p:pic>
      <p:sp>
        <p:nvSpPr>
          <p:cNvPr id="10" name="TextBox 9"/>
          <p:cNvSpPr txBox="1"/>
          <p:nvPr/>
        </p:nvSpPr>
        <p:spPr>
          <a:xfrm>
            <a:off x="164943" y="3730476"/>
            <a:ext cx="3237096" cy="369332"/>
          </a:xfrm>
          <a:prstGeom prst="rect">
            <a:avLst/>
          </a:prstGeom>
          <a:noFill/>
        </p:spPr>
        <p:txBody>
          <a:bodyPr wrap="square" rtlCol="0">
            <a:spAutoFit/>
          </a:bodyPr>
          <a:lstStyle/>
          <a:p>
            <a:r>
              <a:rPr lang="en-US" dirty="0" err="1" smtClean="0"/>
              <a:t>Lino</a:t>
            </a:r>
            <a:r>
              <a:rPr lang="en-US" dirty="0" smtClean="0"/>
              <a:t>-cutter and gouge tips</a:t>
            </a:r>
            <a:endParaRPr lang="en-US" dirty="0"/>
          </a:p>
        </p:txBody>
      </p:sp>
      <p:sp>
        <p:nvSpPr>
          <p:cNvPr id="11" name="TextBox 10"/>
          <p:cNvSpPr txBox="1"/>
          <p:nvPr/>
        </p:nvSpPr>
        <p:spPr>
          <a:xfrm>
            <a:off x="3863878" y="3757756"/>
            <a:ext cx="2074052" cy="369332"/>
          </a:xfrm>
          <a:prstGeom prst="rect">
            <a:avLst/>
          </a:prstGeom>
          <a:noFill/>
        </p:spPr>
        <p:txBody>
          <a:bodyPr wrap="square" rtlCol="0">
            <a:spAutoFit/>
          </a:bodyPr>
          <a:lstStyle/>
          <a:p>
            <a:r>
              <a:rPr lang="en-US" dirty="0" smtClean="0"/>
              <a:t>Barren</a:t>
            </a:r>
            <a:endParaRPr lang="en-US" dirty="0"/>
          </a:p>
        </p:txBody>
      </p:sp>
      <p:sp>
        <p:nvSpPr>
          <p:cNvPr id="12" name="TextBox 11"/>
          <p:cNvSpPr txBox="1"/>
          <p:nvPr/>
        </p:nvSpPr>
        <p:spPr>
          <a:xfrm>
            <a:off x="6387078" y="3800848"/>
            <a:ext cx="2354875" cy="369332"/>
          </a:xfrm>
          <a:prstGeom prst="rect">
            <a:avLst/>
          </a:prstGeom>
          <a:noFill/>
        </p:spPr>
        <p:txBody>
          <a:bodyPr wrap="square" rtlCol="0">
            <a:spAutoFit/>
          </a:bodyPr>
          <a:lstStyle/>
          <a:p>
            <a:r>
              <a:rPr lang="en-US" dirty="0" smtClean="0"/>
              <a:t>Brayer</a:t>
            </a:r>
            <a:endParaRPr lang="en-US" dirty="0"/>
          </a:p>
        </p:txBody>
      </p:sp>
      <p:sp>
        <p:nvSpPr>
          <p:cNvPr id="13" name="TextBox 12"/>
          <p:cNvSpPr txBox="1"/>
          <p:nvPr/>
        </p:nvSpPr>
        <p:spPr>
          <a:xfrm>
            <a:off x="164943" y="6379631"/>
            <a:ext cx="3071905" cy="369332"/>
          </a:xfrm>
          <a:prstGeom prst="rect">
            <a:avLst/>
          </a:prstGeom>
          <a:noFill/>
        </p:spPr>
        <p:txBody>
          <a:bodyPr wrap="square" rtlCol="0">
            <a:spAutoFit/>
          </a:bodyPr>
          <a:lstStyle/>
          <a:p>
            <a:r>
              <a:rPr lang="en-US" dirty="0" smtClean="0"/>
              <a:t>Inking plate</a:t>
            </a:r>
            <a:endParaRPr lang="en-US" dirty="0"/>
          </a:p>
        </p:txBody>
      </p:sp>
      <p:sp>
        <p:nvSpPr>
          <p:cNvPr id="14" name="TextBox 13"/>
          <p:cNvSpPr txBox="1"/>
          <p:nvPr/>
        </p:nvSpPr>
        <p:spPr>
          <a:xfrm>
            <a:off x="3236848" y="6379631"/>
            <a:ext cx="2420680" cy="369332"/>
          </a:xfrm>
          <a:prstGeom prst="rect">
            <a:avLst/>
          </a:prstGeom>
          <a:noFill/>
        </p:spPr>
        <p:txBody>
          <a:bodyPr wrap="square" rtlCol="0">
            <a:spAutoFit/>
          </a:bodyPr>
          <a:lstStyle/>
          <a:p>
            <a:r>
              <a:rPr lang="en-US" dirty="0" smtClean="0"/>
              <a:t>Linoleum (Soft-</a:t>
            </a:r>
            <a:r>
              <a:rPr lang="en-US" dirty="0" err="1" smtClean="0"/>
              <a:t>Kut</a:t>
            </a:r>
            <a:r>
              <a:rPr lang="en-US" dirty="0" smtClean="0"/>
              <a:t>)</a:t>
            </a:r>
            <a:endParaRPr lang="en-US" dirty="0"/>
          </a:p>
        </p:txBody>
      </p:sp>
      <p:sp>
        <p:nvSpPr>
          <p:cNvPr id="15" name="TextBox 14"/>
          <p:cNvSpPr txBox="1"/>
          <p:nvPr/>
        </p:nvSpPr>
        <p:spPr>
          <a:xfrm>
            <a:off x="6387078" y="6178470"/>
            <a:ext cx="2756922" cy="369332"/>
          </a:xfrm>
          <a:prstGeom prst="rect">
            <a:avLst/>
          </a:prstGeom>
          <a:noFill/>
        </p:spPr>
        <p:txBody>
          <a:bodyPr wrap="square" rtlCol="0">
            <a:spAutoFit/>
          </a:bodyPr>
          <a:lstStyle/>
          <a:p>
            <a:r>
              <a:rPr lang="en-US" dirty="0" smtClean="0"/>
              <a:t>Block Printing ink</a:t>
            </a:r>
            <a:endParaRPr lang="en-US" dirty="0"/>
          </a:p>
        </p:txBody>
      </p:sp>
    </p:spTree>
    <p:extLst>
      <p:ext uri="{BB962C8B-B14F-4D97-AF65-F5344CB8AC3E}">
        <p14:creationId xmlns:p14="http://schemas.microsoft.com/office/powerpoint/2010/main" val="1152659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Linoleum Cutter</a:t>
            </a:r>
            <a:endParaRPr lang="en-US" dirty="0"/>
          </a:p>
        </p:txBody>
      </p:sp>
      <p:sp>
        <p:nvSpPr>
          <p:cNvPr id="3" name="Content Placeholder 2"/>
          <p:cNvSpPr>
            <a:spLocks noGrp="1"/>
          </p:cNvSpPr>
          <p:nvPr>
            <p:ph idx="1"/>
          </p:nvPr>
        </p:nvSpPr>
        <p:spPr/>
        <p:txBody>
          <a:bodyPr/>
          <a:lstStyle/>
          <a:p>
            <a:r>
              <a:rPr lang="en-US" dirty="0" smtClean="0"/>
              <a:t>Make sure you understand how to take these apart and put them back together. If they fall apart and a piece gets lost, the whole tool is ruined. </a:t>
            </a:r>
          </a:p>
          <a:p>
            <a:r>
              <a:rPr lang="en-US" dirty="0" smtClean="0"/>
              <a:t>Linoleum scraps do not need to hide in the handles, please! </a:t>
            </a:r>
          </a:p>
          <a:p>
            <a:pPr marL="0" indent="0">
              <a:buNone/>
            </a:pPr>
            <a:endParaRPr lang="en-US" dirty="0" smtClean="0"/>
          </a:p>
          <a:p>
            <a:pPr marL="0" indent="0">
              <a:buNone/>
            </a:pPr>
            <a:r>
              <a:rPr lang="en-US" dirty="0"/>
              <a:t>http://</a:t>
            </a:r>
            <a:r>
              <a:rPr lang="en-US" dirty="0" err="1"/>
              <a:t>fudgeandjoy.com</a:t>
            </a:r>
            <a:r>
              <a:rPr lang="en-US" dirty="0"/>
              <a:t>/crafting-2/the-dummys-guide-to-using-a-speedball-linoleum-cutter-to-carve-rubber-stamps/</a:t>
            </a:r>
          </a:p>
        </p:txBody>
      </p:sp>
    </p:spTree>
    <p:extLst>
      <p:ext uri="{BB962C8B-B14F-4D97-AF65-F5344CB8AC3E}">
        <p14:creationId xmlns:p14="http://schemas.microsoft.com/office/powerpoint/2010/main" val="2916411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60</TotalTime>
  <Words>1156</Words>
  <Application>Microsoft Macintosh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Advantage</vt:lpstr>
      <vt:lpstr>Block Print</vt:lpstr>
      <vt:lpstr>What is Printmaking?</vt:lpstr>
      <vt:lpstr>Subject Matter</vt:lpstr>
      <vt:lpstr>Examples</vt:lpstr>
      <vt:lpstr>PowerPoint Presentation</vt:lpstr>
      <vt:lpstr>PowerPoint Presentation</vt:lpstr>
      <vt:lpstr>LHS Student Examples (website)</vt:lpstr>
      <vt:lpstr>Printmaking Tools</vt:lpstr>
      <vt:lpstr>Linoleum Cutter</vt:lpstr>
      <vt:lpstr>YouTube video of the process</vt:lpstr>
      <vt:lpstr>The Process: Set Up</vt:lpstr>
      <vt:lpstr>Carving</vt:lpstr>
      <vt:lpstr>Printing</vt:lpstr>
      <vt:lpstr>Good Print (image)?</vt:lpstr>
      <vt:lpstr>Good Printing (technique)? </vt:lpstr>
      <vt:lpstr>Cleaning</vt:lpstr>
      <vt:lpstr>Make it special</vt:lpstr>
      <vt:lpstr>Timeline- this is a quick one! 5 days!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Print</dc:title>
  <dc:creator>LHS Art 2</dc:creator>
  <cp:lastModifiedBy>LHS Art 2</cp:lastModifiedBy>
  <cp:revision>6</cp:revision>
  <dcterms:created xsi:type="dcterms:W3CDTF">2016-05-16T13:06:20Z</dcterms:created>
  <dcterms:modified xsi:type="dcterms:W3CDTF">2016-05-16T14:06:53Z</dcterms:modified>
</cp:coreProperties>
</file>