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7"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1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72944CF-BAEB-E24A-BDCB-021A4D9591B5}" type="datetimeFigureOut">
              <a:rPr lang="en-US" smtClean="0"/>
              <a:t>11/13/15</a:t>
            </a:fld>
            <a:endParaRPr lang="en-US"/>
          </a:p>
        </p:txBody>
      </p:sp>
      <p:sp>
        <p:nvSpPr>
          <p:cNvPr id="8" name="Slide Number Placeholder 7"/>
          <p:cNvSpPr>
            <a:spLocks noGrp="1"/>
          </p:cNvSpPr>
          <p:nvPr>
            <p:ph type="sldNum" sz="quarter" idx="11"/>
          </p:nvPr>
        </p:nvSpPr>
        <p:spPr/>
        <p:txBody>
          <a:bodyPr/>
          <a:lstStyle/>
          <a:p>
            <a:fld id="{D6CC888B-D9F9-4E54-B722-F151A9F45E9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944CF-BAEB-E24A-BDCB-021A4D9591B5}" type="datetimeFigureOut">
              <a:rPr lang="en-US" smtClean="0"/>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9377C-CD92-D54B-8F3E-870C7F66B3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944CF-BAEB-E24A-BDCB-021A4D9591B5}" type="datetimeFigureOut">
              <a:rPr lang="en-US" smtClean="0"/>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9377C-CD92-D54B-8F3E-870C7F66B3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2944CF-BAEB-E24A-BDCB-021A4D9591B5}" type="datetimeFigureOut">
              <a:rPr lang="en-US" smtClean="0"/>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9377C-CD92-D54B-8F3E-870C7F66B3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944CF-BAEB-E24A-BDCB-021A4D9591B5}" type="datetimeFigureOut">
              <a:rPr lang="en-US" smtClean="0"/>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9377C-CD92-D54B-8F3E-870C7F66B30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2944CF-BAEB-E24A-BDCB-021A4D9591B5}" type="datetimeFigureOut">
              <a:rPr lang="en-US" smtClean="0"/>
              <a:t>11/13/15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9377C-CD92-D54B-8F3E-870C7F66B301}"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72944CF-BAEB-E24A-BDCB-021A4D9591B5}" type="datetimeFigureOut">
              <a:rPr lang="en-US" smtClean="0"/>
              <a:t>11/13/15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A9377C-CD92-D54B-8F3E-870C7F66B301}"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2944CF-BAEB-E24A-BDCB-021A4D9591B5}" type="datetimeFigureOut">
              <a:rPr lang="en-US" smtClean="0"/>
              <a:t>11/13/15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A9377C-CD92-D54B-8F3E-870C7F66B3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944CF-BAEB-E24A-BDCB-021A4D9591B5}" type="datetimeFigureOut">
              <a:rPr lang="en-US" smtClean="0"/>
              <a:t>11/13/15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A9377C-CD92-D54B-8F3E-870C7F66B3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944CF-BAEB-E24A-BDCB-021A4D9591B5}" type="datetimeFigureOut">
              <a:rPr lang="en-US" smtClean="0"/>
              <a:t>11/13/15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9377C-CD92-D54B-8F3E-870C7F66B3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944CF-BAEB-E24A-BDCB-021A4D9591B5}" type="datetimeFigureOut">
              <a:rPr lang="en-US" smtClean="0"/>
              <a:t>11/13/15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9377C-CD92-D54B-8F3E-870C7F66B3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872944CF-BAEB-E24A-BDCB-021A4D9591B5}" type="datetimeFigureOut">
              <a:rPr lang="en-US" smtClean="0"/>
              <a:t>11/13/15</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00A9377C-CD92-D54B-8F3E-870C7F66B301}"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89" y="125219"/>
            <a:ext cx="7315200" cy="1154097"/>
          </a:xfrm>
        </p:spPr>
        <p:txBody>
          <a:bodyPr/>
          <a:lstStyle/>
          <a:p>
            <a:r>
              <a:rPr lang="en-US" dirty="0" smtClean="0"/>
              <a:t>Watercolor Candy Still Life</a:t>
            </a:r>
            <a:endParaRPr lang="en-US" dirty="0"/>
          </a:p>
        </p:txBody>
      </p:sp>
      <p:sp>
        <p:nvSpPr>
          <p:cNvPr id="3" name="Subtitle 2"/>
          <p:cNvSpPr>
            <a:spLocks noGrp="1"/>
          </p:cNvSpPr>
          <p:nvPr>
            <p:ph sz="quarter" idx="13"/>
          </p:nvPr>
        </p:nvSpPr>
        <p:spPr/>
        <p:txBody>
          <a:bodyPr/>
          <a:lstStyle/>
          <a:p>
            <a:pPr marL="45720" indent="0">
              <a:buNone/>
            </a:pPr>
            <a:endParaRPr lang="en-US" dirty="0"/>
          </a:p>
        </p:txBody>
      </p:sp>
      <p:pic>
        <p:nvPicPr>
          <p:cNvPr id="5" name="Content Placeholder 4" descr="DSCN0297.JPG"/>
          <p:cNvPicPr>
            <a:picLocks noGrp="1" noChangeAspect="1"/>
          </p:cNvPicPr>
          <p:nvPr>
            <p:ph sz="quarter" idx="14"/>
          </p:nvPr>
        </p:nvPicPr>
        <p:blipFill>
          <a:blip r:embed="rId2" cstate="email">
            <a:extLst>
              <a:ext uri="{28A0092B-C50C-407E-A947-70E740481C1C}">
                <a14:useLocalDpi xmlns:a14="http://schemas.microsoft.com/office/drawing/2010/main"/>
              </a:ext>
            </a:extLst>
          </a:blip>
          <a:srcRect t="-21175" b="-21175"/>
          <a:stretch>
            <a:fillRect/>
          </a:stretch>
        </p:blipFill>
        <p:spPr>
          <a:xfrm>
            <a:off x="1806443" y="1102602"/>
            <a:ext cx="5708136" cy="5755398"/>
          </a:xfrm>
        </p:spPr>
      </p:pic>
    </p:spTree>
    <p:extLst>
      <p:ext uri="{BB962C8B-B14F-4D97-AF65-F5344CB8AC3E}">
        <p14:creationId xmlns:p14="http://schemas.microsoft.com/office/powerpoint/2010/main" val="16792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SCN0293.JPG"/>
          <p:cNvPicPr>
            <a:picLocks noGrp="1" noChangeAspect="1"/>
          </p:cNvPicPr>
          <p:nvPr>
            <p:ph idx="1"/>
          </p:nvPr>
        </p:nvPicPr>
        <p:blipFill>
          <a:blip r:embed="rId2" cstate="email">
            <a:extLst>
              <a:ext uri="{28A0092B-C50C-407E-A947-70E740481C1C}">
                <a14:useLocalDpi xmlns:a14="http://schemas.microsoft.com/office/drawing/2010/main"/>
              </a:ext>
            </a:extLst>
          </a:blip>
          <a:srcRect l="-30876" r="-30876"/>
          <a:stretch>
            <a:fillRect/>
          </a:stretch>
        </p:blipFill>
        <p:spPr>
          <a:xfrm>
            <a:off x="-794637" y="1055421"/>
            <a:ext cx="10858405" cy="5253939"/>
          </a:xfrm>
        </p:spPr>
      </p:pic>
    </p:spTree>
    <p:extLst>
      <p:ext uri="{BB962C8B-B14F-4D97-AF65-F5344CB8AC3E}">
        <p14:creationId xmlns:p14="http://schemas.microsoft.com/office/powerpoint/2010/main" val="374497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295.JPG"/>
          <p:cNvPicPr>
            <a:picLocks noGrp="1" noChangeAspect="1"/>
          </p:cNvPicPr>
          <p:nvPr>
            <p:ph idx="1"/>
          </p:nvPr>
        </p:nvPicPr>
        <p:blipFill>
          <a:blip r:embed="rId2" cstate="email">
            <a:extLst>
              <a:ext uri="{28A0092B-C50C-407E-A947-70E740481C1C}">
                <a14:useLocalDpi xmlns:a14="http://schemas.microsoft.com/office/drawing/2010/main"/>
              </a:ext>
            </a:extLst>
          </a:blip>
          <a:srcRect l="-25151" r="-25151"/>
          <a:stretch>
            <a:fillRect/>
          </a:stretch>
        </p:blipFill>
        <p:spPr>
          <a:xfrm>
            <a:off x="-564421" y="1323748"/>
            <a:ext cx="10303851" cy="4985613"/>
          </a:xfrm>
        </p:spPr>
      </p:pic>
    </p:spTree>
    <p:extLst>
      <p:ext uri="{BB962C8B-B14F-4D97-AF65-F5344CB8AC3E}">
        <p14:creationId xmlns:p14="http://schemas.microsoft.com/office/powerpoint/2010/main" val="81839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300.JPG"/>
          <p:cNvPicPr>
            <a:picLocks noGrp="1" noChangeAspect="1"/>
          </p:cNvPicPr>
          <p:nvPr>
            <p:ph idx="1"/>
          </p:nvPr>
        </p:nvPicPr>
        <p:blipFill>
          <a:blip r:embed="rId2" cstate="email">
            <a:extLst>
              <a:ext uri="{28A0092B-C50C-407E-A947-70E740481C1C}">
                <a14:useLocalDpi xmlns:a14="http://schemas.microsoft.com/office/drawing/2010/main"/>
              </a:ext>
            </a:extLst>
          </a:blip>
          <a:srcRect l="-30189" r="-30189"/>
          <a:stretch>
            <a:fillRect/>
          </a:stretch>
        </p:blipFill>
        <p:spPr>
          <a:xfrm>
            <a:off x="-196741" y="1287970"/>
            <a:ext cx="9859423" cy="4770573"/>
          </a:xfrm>
        </p:spPr>
      </p:pic>
    </p:spTree>
    <p:extLst>
      <p:ext uri="{BB962C8B-B14F-4D97-AF65-F5344CB8AC3E}">
        <p14:creationId xmlns:p14="http://schemas.microsoft.com/office/powerpoint/2010/main" val="1171704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301.JPG"/>
          <p:cNvPicPr>
            <a:picLocks noGrp="1" noChangeAspect="1"/>
          </p:cNvPicPr>
          <p:nvPr>
            <p:ph idx="1"/>
          </p:nvPr>
        </p:nvPicPr>
        <p:blipFill>
          <a:blip r:embed="rId2" cstate="email">
            <a:extLst>
              <a:ext uri="{28A0092B-C50C-407E-A947-70E740481C1C}">
                <a14:useLocalDpi xmlns:a14="http://schemas.microsoft.com/office/drawing/2010/main"/>
              </a:ext>
            </a:extLst>
          </a:blip>
          <a:srcRect l="-22669" r="-22669"/>
          <a:stretch>
            <a:fillRect/>
          </a:stretch>
        </p:blipFill>
        <p:spPr>
          <a:xfrm>
            <a:off x="-532246" y="1341637"/>
            <a:ext cx="10266879" cy="4967724"/>
          </a:xfrm>
        </p:spPr>
      </p:pic>
    </p:spTree>
    <p:extLst>
      <p:ext uri="{BB962C8B-B14F-4D97-AF65-F5344CB8AC3E}">
        <p14:creationId xmlns:p14="http://schemas.microsoft.com/office/powerpoint/2010/main" val="1170800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Date Information</a:t>
            </a:r>
            <a:endParaRPr lang="en-US" dirty="0"/>
          </a:p>
        </p:txBody>
      </p:sp>
      <p:sp>
        <p:nvSpPr>
          <p:cNvPr id="3" name="Content Placeholder 2"/>
          <p:cNvSpPr>
            <a:spLocks noGrp="1"/>
          </p:cNvSpPr>
          <p:nvPr>
            <p:ph idx="1"/>
          </p:nvPr>
        </p:nvSpPr>
        <p:spPr/>
        <p:txBody>
          <a:bodyPr/>
          <a:lstStyle/>
          <a:p>
            <a:r>
              <a:rPr lang="en-US" dirty="0" smtClean="0"/>
              <a:t>Piece is due with rubric on November _______.</a:t>
            </a:r>
          </a:p>
          <a:p>
            <a:r>
              <a:rPr lang="en-US" dirty="0" smtClean="0"/>
              <a:t>You have approximately five class periods to finish this painting. </a:t>
            </a:r>
          </a:p>
          <a:p>
            <a:r>
              <a:rPr lang="en-US" dirty="0" smtClean="0"/>
              <a:t>Remember that work loses 5 points for every day it is late, and is not accepted after two weeks unless under pre-negotiated, extenuating circumstances. </a:t>
            </a:r>
          </a:p>
          <a:p>
            <a:r>
              <a:rPr lang="en-US" dirty="0" smtClean="0"/>
              <a:t>Remember to submit rubric (filled out on both sides) with your completed work. </a:t>
            </a:r>
            <a:endParaRPr lang="en-US" dirty="0"/>
          </a:p>
        </p:txBody>
      </p:sp>
    </p:spTree>
    <p:extLst>
      <p:ext uri="{BB962C8B-B14F-4D97-AF65-F5344CB8AC3E}">
        <p14:creationId xmlns:p14="http://schemas.microsoft.com/office/powerpoint/2010/main" val="314081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0966"/>
            <a:ext cx="7315200" cy="1154097"/>
          </a:xfrm>
        </p:spPr>
        <p:txBody>
          <a:bodyPr/>
          <a:lstStyle/>
          <a:p>
            <a:r>
              <a:rPr lang="en-US" dirty="0" smtClean="0"/>
              <a:t>Set Up</a:t>
            </a:r>
            <a:endParaRPr lang="en-US" dirty="0"/>
          </a:p>
        </p:txBody>
      </p:sp>
      <p:sp>
        <p:nvSpPr>
          <p:cNvPr id="5" name="Content Placeholder 4"/>
          <p:cNvSpPr>
            <a:spLocks noGrp="1"/>
          </p:cNvSpPr>
          <p:nvPr>
            <p:ph idx="1"/>
          </p:nvPr>
        </p:nvSpPr>
        <p:spPr>
          <a:xfrm>
            <a:off x="914400" y="1407957"/>
            <a:ext cx="7315200" cy="5450043"/>
          </a:xfrm>
        </p:spPr>
        <p:txBody>
          <a:bodyPr>
            <a:normAutofit fontScale="92500" lnSpcReduction="20000"/>
          </a:bodyPr>
          <a:lstStyle/>
          <a:p>
            <a:r>
              <a:rPr lang="en-US" dirty="0" smtClean="0"/>
              <a:t>You will be provided with an assortment of candy. Choose at least five pieces and set up your candy into an interesting arrangement. Be creative! Open wrappers, set pieces out etc. Be clever, but not too complex. Glue your arrangement in place on the board provided. </a:t>
            </a:r>
          </a:p>
          <a:p>
            <a:r>
              <a:rPr lang="en-US" dirty="0" smtClean="0"/>
              <a:t>Create a thumbnail sketch in your sketchbook to practice drawing what you see and establish composition. The candy will be drawn slightly larger than life. It is okay to crop the composition. Be sure to include a horizon line to ground the still life. Keep the eye level consistent. Look for areas of shadow (especially cast shadow). Try to replicate the unique typography and graphics on the boxes and wrappers to make your work interesting. </a:t>
            </a:r>
          </a:p>
          <a:p>
            <a:r>
              <a:rPr lang="en-US" dirty="0" smtClean="0"/>
              <a:t>When you are ready, move on to the final paper (we will be working the same size as we did for the abstract watercolor piece. Sketch the drawing’s major defining lines out LIGHTLY in pencil. If you see any major areas of highlight/reflection, you can sketch them in, and mask them off using a liquid </a:t>
            </a:r>
            <a:r>
              <a:rPr lang="en-US" dirty="0" err="1" smtClean="0"/>
              <a:t>frisket</a:t>
            </a:r>
            <a:r>
              <a:rPr lang="en-US" dirty="0" smtClean="0"/>
              <a:t>. {You can also apply a tiny bit of white tempera using a very thin brush when your watercolor is complete and dry. Very tiny details (words etc.) can be carefully written in with a pencil or Sharpie pen at the very end as well. }</a:t>
            </a:r>
            <a:endParaRPr lang="en-US" dirty="0"/>
          </a:p>
        </p:txBody>
      </p:sp>
    </p:spTree>
    <p:extLst>
      <p:ext uri="{BB962C8B-B14F-4D97-AF65-F5344CB8AC3E}">
        <p14:creationId xmlns:p14="http://schemas.microsoft.com/office/powerpoint/2010/main" val="3725396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48" y="203078"/>
            <a:ext cx="7315200" cy="1154097"/>
          </a:xfrm>
        </p:spPr>
        <p:txBody>
          <a:bodyPr/>
          <a:lstStyle/>
          <a:p>
            <a:r>
              <a:rPr lang="en-US" dirty="0" smtClean="0"/>
              <a:t>Watercolor Application</a:t>
            </a:r>
            <a:endParaRPr lang="en-US" dirty="0"/>
          </a:p>
        </p:txBody>
      </p:sp>
      <p:sp>
        <p:nvSpPr>
          <p:cNvPr id="3" name="Content Placeholder 2"/>
          <p:cNvSpPr>
            <a:spLocks noGrp="1"/>
          </p:cNvSpPr>
          <p:nvPr>
            <p:ph idx="1"/>
          </p:nvPr>
        </p:nvSpPr>
        <p:spPr>
          <a:xfrm>
            <a:off x="234748" y="1607081"/>
            <a:ext cx="8421870" cy="4957995"/>
          </a:xfrm>
        </p:spPr>
        <p:txBody>
          <a:bodyPr/>
          <a:lstStyle/>
          <a:p>
            <a:r>
              <a:rPr lang="en-US" dirty="0" smtClean="0"/>
              <a:t>I recommend starting in the background first, laying down a wash to describe the table surface and background (keep consistent with the light source). This is where you might want to use the </a:t>
            </a:r>
            <a:r>
              <a:rPr lang="en-US" b="1" u="sng" dirty="0" smtClean="0"/>
              <a:t>wet on wet </a:t>
            </a:r>
            <a:r>
              <a:rPr lang="en-US" dirty="0" smtClean="0"/>
              <a:t>technique to get an interesting blending/gradient effect. </a:t>
            </a:r>
          </a:p>
          <a:p>
            <a:r>
              <a:rPr lang="en-US" dirty="0" smtClean="0"/>
              <a:t>It is a good idea to use a wash of neutralized blue or VERY watered down black to establish form shadows and cast shadows first. Let these dry, and then paint the local color of the candy and wrappers right on top (this will be the </a:t>
            </a:r>
            <a:r>
              <a:rPr lang="en-US" b="1" u="sng" dirty="0" smtClean="0"/>
              <a:t>wet on dry </a:t>
            </a:r>
            <a:r>
              <a:rPr lang="en-US" dirty="0" smtClean="0"/>
              <a:t>technique). </a:t>
            </a:r>
          </a:p>
          <a:p>
            <a:r>
              <a:rPr lang="en-US" dirty="0" smtClean="0"/>
              <a:t>For logos, text and candy pieces you will use the </a:t>
            </a:r>
            <a:r>
              <a:rPr lang="en-US" b="1" u="sng" dirty="0" smtClean="0"/>
              <a:t>hard-edge </a:t>
            </a:r>
            <a:r>
              <a:rPr lang="en-US" dirty="0" smtClean="0"/>
              <a:t>technique. The colors will probably be fairly saturated so you can get the bright, bold “pop” colors used in candy and candy packaging. Many colors will be straight out of the tube, not so much natural or neutralized. Make sure shapes are dry before painting adjacent shapes. </a:t>
            </a:r>
          </a:p>
          <a:p>
            <a:r>
              <a:rPr lang="en-US" dirty="0" smtClean="0"/>
              <a:t>When your work is dry, you can go back into it, darkening shadows with an additional wash, refining details etc. </a:t>
            </a:r>
          </a:p>
          <a:p>
            <a:endParaRPr lang="en-US" dirty="0"/>
          </a:p>
        </p:txBody>
      </p:sp>
    </p:spTree>
    <p:extLst>
      <p:ext uri="{BB962C8B-B14F-4D97-AF65-F5344CB8AC3E}">
        <p14:creationId xmlns:p14="http://schemas.microsoft.com/office/powerpoint/2010/main" val="282336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91" y="185189"/>
            <a:ext cx="7315200" cy="1154097"/>
          </a:xfrm>
        </p:spPr>
        <p:txBody>
          <a:bodyPr>
            <a:normAutofit fontScale="90000"/>
          </a:bodyPr>
          <a:lstStyle/>
          <a:p>
            <a:r>
              <a:rPr lang="en-US" dirty="0" smtClean="0"/>
              <a:t>Tips and Tricks to Really Make Your Work SWEET </a:t>
            </a:r>
            <a:endParaRPr lang="en-US" dirty="0"/>
          </a:p>
        </p:txBody>
      </p:sp>
      <p:sp>
        <p:nvSpPr>
          <p:cNvPr id="3" name="Content Placeholder 2"/>
          <p:cNvSpPr>
            <a:spLocks noGrp="1"/>
          </p:cNvSpPr>
          <p:nvPr>
            <p:ph idx="1"/>
          </p:nvPr>
        </p:nvSpPr>
        <p:spPr>
          <a:xfrm>
            <a:off x="359947" y="1479510"/>
            <a:ext cx="8350328" cy="5157119"/>
          </a:xfrm>
        </p:spPr>
        <p:txBody>
          <a:bodyPr>
            <a:normAutofit fontScale="92500" lnSpcReduction="10000"/>
          </a:bodyPr>
          <a:lstStyle/>
          <a:p>
            <a:r>
              <a:rPr lang="en-US" dirty="0" smtClean="0"/>
              <a:t>Look for slight color reflections on the white surface. Put them into the cast shadows with a light wash. </a:t>
            </a:r>
          </a:p>
          <a:p>
            <a:r>
              <a:rPr lang="en-US" dirty="0" smtClean="0"/>
              <a:t>Remember, you can write in tiny text with a pencil (mechanical works best) or Sharpie pen. Really try to achieve the font/computer-generated look. </a:t>
            </a:r>
          </a:p>
          <a:p>
            <a:r>
              <a:rPr lang="en-US" dirty="0" smtClean="0"/>
              <a:t>A few little highlights using </a:t>
            </a:r>
            <a:r>
              <a:rPr lang="en-US" dirty="0" err="1" smtClean="0"/>
              <a:t>frisket</a:t>
            </a:r>
            <a:r>
              <a:rPr lang="en-US" dirty="0" smtClean="0"/>
              <a:t> or tempera can go a long way!</a:t>
            </a:r>
          </a:p>
          <a:p>
            <a:r>
              <a:rPr lang="en-US" dirty="0" smtClean="0"/>
              <a:t>When you’re setting up, you can work with a border, or work right up to the edge. </a:t>
            </a:r>
          </a:p>
          <a:p>
            <a:r>
              <a:rPr lang="en-US" dirty="0" smtClean="0"/>
              <a:t>The pieces that have the most “presence” are the ones where the candy is drawn big, there isn’t a lot of extra negative space, and there are clear and contrasting shadows. </a:t>
            </a:r>
          </a:p>
          <a:p>
            <a:r>
              <a:rPr lang="en-US" dirty="0" smtClean="0"/>
              <a:t>Over-working watercolor can be just as bad as under-working watercolor. </a:t>
            </a:r>
          </a:p>
          <a:p>
            <a:r>
              <a:rPr lang="en-US" dirty="0" smtClean="0"/>
              <a:t>Remember, don’t whiten with white pigment. Lighten with more water. </a:t>
            </a:r>
          </a:p>
          <a:p>
            <a:r>
              <a:rPr lang="en-US" dirty="0" smtClean="0"/>
              <a:t>Take your time…think, plan, execute. Watercolor isn’t a very forgiving medium, but you can have great success if you think about what you’re doing, the best way to go about it, and take the time to carry it out carefully.</a:t>
            </a:r>
            <a:endParaRPr lang="en-US" dirty="0"/>
          </a:p>
        </p:txBody>
      </p:sp>
    </p:spTree>
    <p:extLst>
      <p:ext uri="{BB962C8B-B14F-4D97-AF65-F5344CB8AC3E}">
        <p14:creationId xmlns:p14="http://schemas.microsoft.com/office/powerpoint/2010/main" val="41815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47" y="220966"/>
            <a:ext cx="7315200" cy="1154097"/>
          </a:xfrm>
        </p:spPr>
        <p:txBody>
          <a:bodyPr/>
          <a:lstStyle/>
          <a:p>
            <a:endParaRPr lang="en-US" dirty="0"/>
          </a:p>
        </p:txBody>
      </p:sp>
      <p:pic>
        <p:nvPicPr>
          <p:cNvPr id="4" name="Content Placeholder 3" descr="DSCN0291.JPG"/>
          <p:cNvPicPr>
            <a:picLocks noGrp="1" noChangeAspect="1"/>
          </p:cNvPicPr>
          <p:nvPr>
            <p:ph idx="1"/>
          </p:nvPr>
        </p:nvPicPr>
        <p:blipFill>
          <a:blip r:embed="rId2" cstate="email">
            <a:extLst>
              <a:ext uri="{28A0092B-C50C-407E-A947-70E740481C1C}">
                <a14:useLocalDpi xmlns:a14="http://schemas.microsoft.com/office/drawing/2010/main"/>
              </a:ext>
            </a:extLst>
          </a:blip>
          <a:srcRect l="-23639" r="-23639"/>
          <a:stretch>
            <a:fillRect/>
          </a:stretch>
        </p:blipFill>
        <p:spPr>
          <a:xfrm>
            <a:off x="-686022" y="1234306"/>
            <a:ext cx="10488701" cy="5075055"/>
          </a:xfrm>
        </p:spPr>
      </p:pic>
    </p:spTree>
    <p:extLst>
      <p:ext uri="{BB962C8B-B14F-4D97-AF65-F5344CB8AC3E}">
        <p14:creationId xmlns:p14="http://schemas.microsoft.com/office/powerpoint/2010/main" val="4212994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SCN0298.JPG"/>
          <p:cNvPicPr>
            <a:picLocks noGrp="1" noChangeAspect="1"/>
          </p:cNvPicPr>
          <p:nvPr>
            <p:ph idx="1"/>
          </p:nvPr>
        </p:nvPicPr>
        <p:blipFill>
          <a:blip r:embed="rId2" cstate="email">
            <a:extLst>
              <a:ext uri="{28A0092B-C50C-407E-A947-70E740481C1C}">
                <a14:useLocalDpi xmlns:a14="http://schemas.microsoft.com/office/drawing/2010/main"/>
              </a:ext>
            </a:extLst>
          </a:blip>
          <a:srcRect l="-24298" r="-24298"/>
          <a:stretch>
            <a:fillRect/>
          </a:stretch>
        </p:blipFill>
        <p:spPr>
          <a:xfrm>
            <a:off x="-811326" y="983867"/>
            <a:ext cx="10451732" cy="5057167"/>
          </a:xfrm>
        </p:spPr>
      </p:pic>
    </p:spTree>
    <p:extLst>
      <p:ext uri="{BB962C8B-B14F-4D97-AF65-F5344CB8AC3E}">
        <p14:creationId xmlns:p14="http://schemas.microsoft.com/office/powerpoint/2010/main" val="2773975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296.JPG"/>
          <p:cNvPicPr>
            <a:picLocks noGrp="1" noChangeAspect="1"/>
          </p:cNvPicPr>
          <p:nvPr>
            <p:ph idx="1"/>
          </p:nvPr>
        </p:nvPicPr>
        <p:blipFill>
          <a:blip r:embed="rId2" cstate="email">
            <a:extLst>
              <a:ext uri="{28A0092B-C50C-407E-A947-70E740481C1C}">
                <a14:useLocalDpi xmlns:a14="http://schemas.microsoft.com/office/drawing/2010/main"/>
              </a:ext>
            </a:extLst>
          </a:blip>
          <a:srcRect l="-22965" r="-22965"/>
          <a:stretch>
            <a:fillRect/>
          </a:stretch>
        </p:blipFill>
        <p:spPr>
          <a:xfrm>
            <a:off x="-794635" y="1216417"/>
            <a:ext cx="10525670" cy="5092943"/>
          </a:xfrm>
        </p:spPr>
      </p:pic>
    </p:spTree>
    <p:extLst>
      <p:ext uri="{BB962C8B-B14F-4D97-AF65-F5344CB8AC3E}">
        <p14:creationId xmlns:p14="http://schemas.microsoft.com/office/powerpoint/2010/main" val="183713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297.JPG"/>
          <p:cNvPicPr>
            <a:picLocks noGrp="1" noChangeAspect="1"/>
          </p:cNvPicPr>
          <p:nvPr>
            <p:ph idx="1"/>
          </p:nvPr>
        </p:nvPicPr>
        <p:blipFill>
          <a:blip r:embed="rId2" cstate="email">
            <a:extLst>
              <a:ext uri="{28A0092B-C50C-407E-A947-70E740481C1C}">
                <a14:useLocalDpi xmlns:a14="http://schemas.microsoft.com/office/drawing/2010/main"/>
              </a:ext>
            </a:extLst>
          </a:blip>
          <a:srcRect l="-23194" r="-23194"/>
          <a:stretch>
            <a:fillRect/>
          </a:stretch>
        </p:blipFill>
        <p:spPr>
          <a:xfrm>
            <a:off x="-584497" y="1305860"/>
            <a:ext cx="10462636" cy="5062443"/>
          </a:xfrm>
        </p:spPr>
      </p:pic>
    </p:spTree>
    <p:extLst>
      <p:ext uri="{BB962C8B-B14F-4D97-AF65-F5344CB8AC3E}">
        <p14:creationId xmlns:p14="http://schemas.microsoft.com/office/powerpoint/2010/main" val="12507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299.JPG"/>
          <p:cNvPicPr>
            <a:picLocks noGrp="1" noChangeAspect="1"/>
          </p:cNvPicPr>
          <p:nvPr>
            <p:ph idx="1"/>
          </p:nvPr>
        </p:nvPicPr>
        <p:blipFill>
          <a:blip r:embed="rId2" cstate="email">
            <a:extLst>
              <a:ext uri="{28A0092B-C50C-407E-A947-70E740481C1C}">
                <a14:useLocalDpi xmlns:a14="http://schemas.microsoft.com/office/drawing/2010/main"/>
              </a:ext>
            </a:extLst>
          </a:blip>
          <a:srcRect l="-23991" r="-23991"/>
          <a:stretch>
            <a:fillRect/>
          </a:stretch>
        </p:blipFill>
        <p:spPr>
          <a:xfrm>
            <a:off x="-532348" y="1341637"/>
            <a:ext cx="10266877" cy="4967723"/>
          </a:xfrm>
        </p:spPr>
      </p:pic>
    </p:spTree>
    <p:extLst>
      <p:ext uri="{BB962C8B-B14F-4D97-AF65-F5344CB8AC3E}">
        <p14:creationId xmlns:p14="http://schemas.microsoft.com/office/powerpoint/2010/main" val="11102742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87</TotalTime>
  <Words>737</Words>
  <Application>Microsoft Macintosh PowerPoint</Application>
  <PresentationFormat>On-screen Show (4:3)</PresentationFormat>
  <Paragraphs>24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Perspective</vt:lpstr>
      <vt:lpstr>Watercolor Candy Still Life</vt:lpstr>
      <vt:lpstr>Set Up</vt:lpstr>
      <vt:lpstr>Watercolor Application</vt:lpstr>
      <vt:lpstr>Tips and Tricks to Really Make Your Work SWEET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Due Date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Watercolor Candy Still Life</dc:title>
  <dc:creator>LHS Art 2</dc:creator>
  <cp:lastModifiedBy>LHS Art 2</cp:lastModifiedBy>
  <cp:revision>9</cp:revision>
  <dcterms:created xsi:type="dcterms:W3CDTF">2015-10-28T13:09:46Z</dcterms:created>
  <dcterms:modified xsi:type="dcterms:W3CDTF">2015-11-13T18:52:16Z</dcterms:modified>
</cp:coreProperties>
</file>