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14"/>
  </p:notesMasterIdLst>
  <p:sldIdLst>
    <p:sldId id="256" r:id="rId2"/>
    <p:sldId id="267" r:id="rId3"/>
    <p:sldId id="260" r:id="rId4"/>
    <p:sldId id="261" r:id="rId5"/>
    <p:sldId id="262" r:id="rId6"/>
    <p:sldId id="263" r:id="rId7"/>
    <p:sldId id="270" r:id="rId8"/>
    <p:sldId id="264" r:id="rId9"/>
    <p:sldId id="269" r:id="rId10"/>
    <p:sldId id="265" r:id="rId11"/>
    <p:sldId id="268"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705" autoAdjust="0"/>
  </p:normalViewPr>
  <p:slideViewPr>
    <p:cSldViewPr snapToGrid="0" snapToObjects="1">
      <p:cViewPr varScale="1">
        <p:scale>
          <a:sx n="81" d="100"/>
          <a:sy n="81" d="100"/>
        </p:scale>
        <p:origin x="-1000" y="-112"/>
      </p:cViewPr>
      <p:guideLst>
        <p:guide orient="horz" pos="2160"/>
        <p:guide pos="2880"/>
      </p:guideLst>
    </p:cSldViewPr>
  </p:slideViewPr>
  <p:outlineViewPr>
    <p:cViewPr>
      <p:scale>
        <a:sx n="33" d="100"/>
        <a:sy n="33" d="100"/>
      </p:scale>
      <p:origin x="0" y="12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175118-29C3-B44D-B873-3D668D938F8F}" type="datetimeFigureOut">
              <a:rPr lang="en-US" smtClean="0"/>
              <a:t>10/21/15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7C98C-8B43-3449-8E43-35285391EE7E}" type="slidenum">
              <a:rPr lang="en-US" smtClean="0"/>
              <a:t>‹#›</a:t>
            </a:fld>
            <a:endParaRPr lang="en-US"/>
          </a:p>
        </p:txBody>
      </p:sp>
    </p:spTree>
    <p:extLst>
      <p:ext uri="{BB962C8B-B14F-4D97-AF65-F5344CB8AC3E}">
        <p14:creationId xmlns:p14="http://schemas.microsoft.com/office/powerpoint/2010/main" val="38218590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CAB3D65A-7542-FF47-8507-81D234E2D6EF}" type="slidenum">
              <a:rPr lang="en-US" sz="1200"/>
              <a:pPr/>
              <a:t>3</a:t>
            </a:fld>
            <a:endParaRPr lang="en-US" sz="1200"/>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0E2F4AB5-2BC5-ED46-9E70-F773D9C75C72}" type="slidenum">
              <a:rPr lang="en-US" sz="1200"/>
              <a:pPr/>
              <a:t>4</a:t>
            </a:fld>
            <a:endParaRPr lang="en-US" sz="1200"/>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fld id="{B2F129DB-FC98-D948-A7D8-7D8B7220DAF3}" type="slidenum">
              <a:rPr lang="en-US" sz="1200"/>
              <a:pPr/>
              <a:t>8</a:t>
            </a:fld>
            <a:endParaRPr lang="en-US" sz="1200"/>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C77D7B2-49D6-FA42-8E1B-E2F942D08B65}"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AC77D7B2-49D6-FA42-8E1B-E2F942D08B65}" type="datetimeFigureOut">
              <a:rPr lang="en-US" smtClean="0"/>
              <a:t>10/21/15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email">
              <a:extLst>
                <a:ext uri="{28A0092B-C50C-407E-A947-70E740481C1C}">
                  <a14:useLocalDpi xmlns:a14="http://schemas.microsoft.com/office/drawing/2010/main"/>
                </a:ext>
              </a:extLst>
            </a:blip>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email">
              <a:extLst>
                <a:ext uri="{28A0092B-C50C-407E-A947-70E740481C1C}">
                  <a14:useLocalDpi xmlns:a14="http://schemas.microsoft.com/office/drawing/2010/main"/>
                </a:ext>
              </a:extLst>
            </a:blip>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email">
              <a:extLst>
                <a:ext uri="{28A0092B-C50C-407E-A947-70E740481C1C}">
                  <a14:useLocalDpi xmlns:a14="http://schemas.microsoft.com/office/drawing/2010/main"/>
                </a:ext>
              </a:extLst>
            </a:blip>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77D7B2-49D6-FA42-8E1B-E2F942D08B65}"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77D7B2-49D6-FA42-8E1B-E2F942D08B65}"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77D7B2-49D6-FA42-8E1B-E2F942D08B65}"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77D7B2-49D6-FA42-8E1B-E2F942D08B65}" type="datetimeFigureOut">
              <a:rPr lang="en-US" smtClean="0"/>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C77D7B2-49D6-FA42-8E1B-E2F942D08B65}" type="datetimeFigureOut">
              <a:rPr lang="en-US" smtClean="0"/>
              <a:t>10/21/15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72E16-949A-F342-AD47-ACF566A03B1D}"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C77D7B2-49D6-FA42-8E1B-E2F942D08B65}" type="datetimeFigureOut">
              <a:rPr lang="en-US" smtClean="0"/>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72E16-949A-F342-AD47-ACF566A03B1D}"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C77D7B2-49D6-FA42-8E1B-E2F942D08B65}" type="datetimeFigureOut">
              <a:rPr lang="en-US" smtClean="0"/>
              <a:t>10/21/15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72E16-949A-F342-AD47-ACF566A03B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AC77D7B2-49D6-FA42-8E1B-E2F942D08B65}" type="datetimeFigureOut">
              <a:rPr lang="en-US" smtClean="0"/>
              <a:t>10/21/15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8372E16-949A-F342-AD47-ACF566A03B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632" y="1626403"/>
            <a:ext cx="7867318" cy="2335997"/>
          </a:xfrm>
        </p:spPr>
        <p:txBody>
          <a:bodyPr/>
          <a:lstStyle/>
          <a:p>
            <a:r>
              <a:rPr lang="en-US" sz="5400" dirty="0" smtClean="0">
                <a:latin typeface="Bernard MT Condensed"/>
                <a:cs typeface="Bernard MT Condensed"/>
              </a:rPr>
              <a:t>Drawing from Observation	</a:t>
            </a:r>
            <a:br>
              <a:rPr lang="en-US" sz="5400" dirty="0" smtClean="0">
                <a:latin typeface="Bernard MT Condensed"/>
                <a:cs typeface="Bernard MT Condensed"/>
              </a:rPr>
            </a:br>
            <a:r>
              <a:rPr lang="en-US" sz="5400" dirty="0" smtClean="0">
                <a:latin typeface="Bernard MT Condensed"/>
                <a:cs typeface="Bernard MT Condensed"/>
              </a:rPr>
              <a:t>Color Pencil</a:t>
            </a:r>
            <a:endParaRPr lang="en-US" sz="5400" dirty="0">
              <a:latin typeface="Bernard MT Condensed"/>
              <a:cs typeface="Bernard MT Condensed"/>
            </a:endParaRPr>
          </a:p>
        </p:txBody>
      </p:sp>
      <p:sp>
        <p:nvSpPr>
          <p:cNvPr id="3" name="Subtitle 2"/>
          <p:cNvSpPr>
            <a:spLocks noGrp="1"/>
          </p:cNvSpPr>
          <p:nvPr>
            <p:ph type="subTitle" idx="1"/>
          </p:nvPr>
        </p:nvSpPr>
        <p:spPr/>
        <p:txBody>
          <a:bodyPr>
            <a:normAutofit/>
          </a:bodyPr>
          <a:lstStyle/>
          <a:p>
            <a:r>
              <a:rPr lang="en-US" sz="3200" dirty="0" smtClean="0"/>
              <a:t>Art 1</a:t>
            </a:r>
            <a:endParaRPr lang="en-US" sz="3200" dirty="0"/>
          </a:p>
        </p:txBody>
      </p:sp>
    </p:spTree>
    <p:extLst>
      <p:ext uri="{BB962C8B-B14F-4D97-AF65-F5344CB8AC3E}">
        <p14:creationId xmlns:p14="http://schemas.microsoft.com/office/powerpoint/2010/main" val="428208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779463" y="555812"/>
            <a:ext cx="7583487" cy="1044388"/>
          </a:xfrm>
        </p:spPr>
        <p:txBody>
          <a:bodyPr>
            <a:noAutofit/>
          </a:bodyPr>
          <a:lstStyle/>
          <a:p>
            <a:pPr eaLnBrk="1" fontAlgn="auto" hangingPunct="1">
              <a:spcAft>
                <a:spcPts val="0"/>
              </a:spcAft>
              <a:defRPr/>
            </a:pPr>
            <a:r>
              <a:rPr lang="en-US" sz="4800" dirty="0">
                <a:latin typeface="Bernard MT Condensed"/>
                <a:ea typeface="+mj-ea"/>
                <a:cs typeface="Bernard MT Condensed"/>
              </a:rPr>
              <a:t>General Procedure: Shading Your Drawing</a:t>
            </a:r>
          </a:p>
        </p:txBody>
      </p:sp>
      <p:sp>
        <p:nvSpPr>
          <p:cNvPr id="49154" name="Content Placeholder 2"/>
          <p:cNvSpPr>
            <a:spLocks noGrp="1"/>
          </p:cNvSpPr>
          <p:nvPr>
            <p:ph idx="1"/>
          </p:nvPr>
        </p:nvSpPr>
        <p:spPr>
          <a:xfrm>
            <a:off x="247815" y="1600200"/>
            <a:ext cx="8596096" cy="5029200"/>
          </a:xfrm>
        </p:spPr>
        <p:txBody>
          <a:bodyPr>
            <a:normAutofit fontScale="92500" lnSpcReduction="20000"/>
          </a:bodyPr>
          <a:lstStyle/>
          <a:p>
            <a:pPr eaLnBrk="1" hangingPunct="1"/>
            <a:r>
              <a:rPr lang="en-US" dirty="0">
                <a:latin typeface="Calibri" charset="0"/>
              </a:rPr>
              <a:t>There will be </a:t>
            </a:r>
            <a:r>
              <a:rPr lang="en-US" dirty="0" smtClean="0">
                <a:latin typeface="Calibri" charset="0"/>
              </a:rPr>
              <a:t>color/design on </a:t>
            </a:r>
            <a:r>
              <a:rPr lang="en-US" dirty="0">
                <a:latin typeface="Calibri" charset="0"/>
              </a:rPr>
              <a:t>almost all of your paper. Even light values have a little </a:t>
            </a:r>
            <a:r>
              <a:rPr lang="en-US" dirty="0" smtClean="0">
                <a:latin typeface="Calibri" charset="0"/>
              </a:rPr>
              <a:t>color to </a:t>
            </a:r>
            <a:r>
              <a:rPr lang="en-US" dirty="0">
                <a:latin typeface="Calibri" charset="0"/>
              </a:rPr>
              <a:t>them. I like to block my lightest tones in first with medium pressure. Then, I will layer with my next darkest tone, and, finally with my darkest tones as a third layer. </a:t>
            </a:r>
            <a:endParaRPr lang="en-US" dirty="0" smtClean="0">
              <a:latin typeface="Calibri" charset="0"/>
            </a:endParaRPr>
          </a:p>
          <a:p>
            <a:pPr eaLnBrk="1" hangingPunct="1"/>
            <a:r>
              <a:rPr lang="en-US" dirty="0" smtClean="0">
                <a:latin typeface="Calibri" charset="0"/>
              </a:rPr>
              <a:t>Remember to use the pressure of the pencil to describe dark/light areas (push harder= get darker). You can also incorporate additional colors to darken areas (brown for warm colored objects; blue for cool-colored objects)</a:t>
            </a:r>
            <a:endParaRPr lang="en-US" dirty="0">
              <a:latin typeface="Calibri" charset="0"/>
            </a:endParaRPr>
          </a:p>
          <a:p>
            <a:pPr eaLnBrk="1" hangingPunct="1"/>
            <a:r>
              <a:rPr lang="en-US" dirty="0">
                <a:latin typeface="Calibri" charset="0"/>
              </a:rPr>
              <a:t>Remember to shade in the direction of the objects’ surfaces to show form and volume.</a:t>
            </a:r>
          </a:p>
          <a:p>
            <a:pPr eaLnBrk="1" hangingPunct="1"/>
            <a:r>
              <a:rPr lang="en-US" dirty="0">
                <a:latin typeface="Calibri" charset="0"/>
              </a:rPr>
              <a:t>For flat sides, bring the shadow right up to the edges of the sides. For rounded sides, use curved marks, and have the shadow fade gradually.</a:t>
            </a:r>
          </a:p>
          <a:p>
            <a:pPr eaLnBrk="1" hangingPunct="1"/>
            <a:r>
              <a:rPr lang="en-US" dirty="0">
                <a:latin typeface="Calibri" charset="0"/>
              </a:rPr>
              <a:t> You might find it helpful to draw in your cast shadow shapes and fill them in with a strong dark </a:t>
            </a:r>
            <a:r>
              <a:rPr lang="en-US" dirty="0" smtClean="0">
                <a:latin typeface="Calibri" charset="0"/>
              </a:rPr>
              <a:t>value (a light blue works well for the cast shadow on the white surface). </a:t>
            </a:r>
            <a:endParaRPr lang="en-US" dirty="0">
              <a:latin typeface="Calibri" charset="0"/>
            </a:endParaRPr>
          </a:p>
          <a:p>
            <a:pPr eaLnBrk="1" hangingPunct="1"/>
            <a:r>
              <a:rPr lang="en-US" dirty="0">
                <a:latin typeface="Calibri" charset="0"/>
              </a:rPr>
              <a:t>Don’t forget to </a:t>
            </a:r>
            <a:r>
              <a:rPr lang="en-US" dirty="0" smtClean="0">
                <a:latin typeface="Calibri" charset="0"/>
              </a:rPr>
              <a:t>create patterns and designs in the background! </a:t>
            </a:r>
            <a:endParaRPr lang="en-US" dirty="0">
              <a:latin typeface="Calibri" charset="0"/>
            </a:endParaRPr>
          </a:p>
        </p:txBody>
      </p:sp>
    </p:spTree>
    <p:extLst>
      <p:ext uri="{BB962C8B-B14F-4D97-AF65-F5344CB8AC3E}">
        <p14:creationId xmlns:p14="http://schemas.microsoft.com/office/powerpoint/2010/main" val="2234418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latin typeface="Bernard MT Condensed"/>
                <a:cs typeface="Bernard MT Condensed"/>
              </a:rPr>
              <a:t>The background	</a:t>
            </a:r>
            <a:endParaRPr lang="en-US" sz="6600" dirty="0">
              <a:latin typeface="Bernard MT Condensed"/>
              <a:cs typeface="Bernard MT Condensed"/>
            </a:endParaRPr>
          </a:p>
        </p:txBody>
      </p:sp>
      <p:sp>
        <p:nvSpPr>
          <p:cNvPr id="3" name="Content Placeholder 2"/>
          <p:cNvSpPr>
            <a:spLocks noGrp="1"/>
          </p:cNvSpPr>
          <p:nvPr>
            <p:ph idx="1"/>
          </p:nvPr>
        </p:nvSpPr>
        <p:spPr>
          <a:xfrm>
            <a:off x="263304" y="1828800"/>
            <a:ext cx="8611583" cy="4208930"/>
          </a:xfrm>
        </p:spPr>
        <p:txBody>
          <a:bodyPr>
            <a:normAutofit fontScale="92500" lnSpcReduction="10000"/>
          </a:bodyPr>
          <a:lstStyle/>
          <a:p>
            <a:r>
              <a:rPr lang="en-US" sz="2800" dirty="0" smtClean="0">
                <a:latin typeface="Calibri"/>
                <a:cs typeface="Calibri"/>
              </a:rPr>
              <a:t>You will create shapes of </a:t>
            </a:r>
            <a:r>
              <a:rPr lang="en-US" sz="2800" dirty="0" err="1" smtClean="0">
                <a:latin typeface="Calibri"/>
                <a:cs typeface="Calibri"/>
              </a:rPr>
              <a:t>zentangles</a:t>
            </a:r>
            <a:r>
              <a:rPr lang="en-US" sz="2800" dirty="0" smtClean="0">
                <a:latin typeface="Calibri"/>
                <a:cs typeface="Calibri"/>
              </a:rPr>
              <a:t> in the background </a:t>
            </a:r>
          </a:p>
          <a:p>
            <a:r>
              <a:rPr lang="en-US" sz="2800" dirty="0" err="1" smtClean="0">
                <a:latin typeface="Calibri"/>
                <a:cs typeface="Calibri"/>
              </a:rPr>
              <a:t>Zentangles</a:t>
            </a:r>
            <a:r>
              <a:rPr lang="en-US" sz="2800" dirty="0" smtClean="0">
                <a:latin typeface="Calibri"/>
                <a:cs typeface="Calibri"/>
              </a:rPr>
              <a:t> are complex patterns! </a:t>
            </a:r>
          </a:p>
          <a:p>
            <a:r>
              <a:rPr lang="en-US" sz="2800" dirty="0" smtClean="0">
                <a:latin typeface="Calibri"/>
                <a:cs typeface="Calibri"/>
              </a:rPr>
              <a:t>Think about how some patterns create a darker value and how some are lighter. If you’re up for the challenge, try to go from light to dark in value from the horizon line up to the top of your </a:t>
            </a:r>
            <a:r>
              <a:rPr lang="en-US" sz="2800" dirty="0" smtClean="0">
                <a:latin typeface="Calibri"/>
                <a:cs typeface="Calibri"/>
              </a:rPr>
              <a:t>page OR relative to the light source. </a:t>
            </a:r>
          </a:p>
          <a:p>
            <a:r>
              <a:rPr lang="en-US" sz="2800" dirty="0" smtClean="0">
                <a:latin typeface="Calibri"/>
                <a:cs typeface="Calibri"/>
              </a:rPr>
              <a:t>I’ll let you choose if you want to do the </a:t>
            </a:r>
            <a:r>
              <a:rPr lang="en-US" sz="2800" dirty="0" err="1" smtClean="0">
                <a:latin typeface="Calibri"/>
                <a:cs typeface="Calibri"/>
              </a:rPr>
              <a:t>Zentangle</a:t>
            </a:r>
            <a:r>
              <a:rPr lang="en-US" sz="2800" dirty="0" smtClean="0">
                <a:latin typeface="Calibri"/>
                <a:cs typeface="Calibri"/>
              </a:rPr>
              <a:t> using Sharpie, or using colored pencil, or using Sharpie with an accent color. </a:t>
            </a:r>
            <a:endParaRPr lang="en-US" sz="2800" dirty="0">
              <a:latin typeface="Calibri"/>
              <a:cs typeface="Calibri"/>
            </a:endParaRPr>
          </a:p>
        </p:txBody>
      </p:sp>
    </p:spTree>
    <p:extLst>
      <p:ext uri="{BB962C8B-B14F-4D97-AF65-F5344CB8AC3E}">
        <p14:creationId xmlns:p14="http://schemas.microsoft.com/office/powerpoint/2010/main" val="70102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fontAlgn="auto" hangingPunct="1">
              <a:spcAft>
                <a:spcPts val="0"/>
              </a:spcAft>
              <a:defRPr/>
            </a:pPr>
            <a:r>
              <a:rPr lang="en-US" sz="6600" dirty="0">
                <a:latin typeface="Bernard MT Condensed"/>
                <a:ea typeface="+mj-ea"/>
                <a:cs typeface="Bernard MT Condensed"/>
              </a:rPr>
              <a:t>Due Date Information</a:t>
            </a:r>
          </a:p>
        </p:txBody>
      </p:sp>
      <p:sp>
        <p:nvSpPr>
          <p:cNvPr id="50178" name="Content Placeholder 2"/>
          <p:cNvSpPr>
            <a:spLocks noGrp="1"/>
          </p:cNvSpPr>
          <p:nvPr>
            <p:ph idx="1"/>
          </p:nvPr>
        </p:nvSpPr>
        <p:spPr>
          <a:xfrm>
            <a:off x="228600" y="1735138"/>
            <a:ext cx="8646288" cy="4741862"/>
          </a:xfrm>
        </p:spPr>
        <p:txBody>
          <a:bodyPr>
            <a:normAutofit lnSpcReduction="10000"/>
          </a:bodyPr>
          <a:lstStyle/>
          <a:p>
            <a:pPr eaLnBrk="1" hangingPunct="1"/>
            <a:r>
              <a:rPr lang="en-US" sz="2800" dirty="0">
                <a:latin typeface="Calibri" charset="0"/>
                <a:cs typeface="Calibri" charset="0"/>
              </a:rPr>
              <a:t>This project needs to be handed in with a completed rubric (front and back) on </a:t>
            </a:r>
            <a:r>
              <a:rPr lang="en-US" sz="2800" dirty="0" smtClean="0">
                <a:latin typeface="Calibri" charset="0"/>
                <a:cs typeface="Calibri" charset="0"/>
              </a:rPr>
              <a:t>November 5</a:t>
            </a:r>
            <a:r>
              <a:rPr lang="en-US" sz="2800" baseline="30000" dirty="0" smtClean="0">
                <a:latin typeface="Calibri" charset="0"/>
                <a:cs typeface="Calibri" charset="0"/>
              </a:rPr>
              <a:t>th</a:t>
            </a:r>
            <a:r>
              <a:rPr lang="en-US" sz="2800" dirty="0" smtClean="0">
                <a:latin typeface="Calibri" charset="0"/>
                <a:cs typeface="Calibri" charset="0"/>
              </a:rPr>
              <a:t>/6th. </a:t>
            </a:r>
            <a:endParaRPr lang="en-US" sz="2800" dirty="0">
              <a:latin typeface="Calibri" charset="0"/>
              <a:cs typeface="Calibri" charset="0"/>
            </a:endParaRPr>
          </a:p>
          <a:p>
            <a:pPr eaLnBrk="1" hangingPunct="1"/>
            <a:r>
              <a:rPr lang="en-US" sz="2800" dirty="0">
                <a:latin typeface="Calibri" charset="0"/>
                <a:cs typeface="Calibri" charset="0"/>
              </a:rPr>
              <a:t>If I see that the entire class needs extra time, it will be given. However, extra time is given ONLY if I see the entire class working consistently. </a:t>
            </a:r>
          </a:p>
          <a:p>
            <a:pPr eaLnBrk="1" hangingPunct="1"/>
            <a:r>
              <a:rPr lang="en-US" sz="2800" dirty="0">
                <a:latin typeface="Calibri" charset="0"/>
                <a:cs typeface="Calibri" charset="0"/>
              </a:rPr>
              <a:t>Every day the project is turned in late, it’s 5 points off. After 2 weeks, the project is a 0. </a:t>
            </a:r>
          </a:p>
          <a:p>
            <a:pPr eaLnBrk="1" hangingPunct="1"/>
            <a:r>
              <a:rPr lang="en-US" sz="2800" dirty="0">
                <a:latin typeface="Calibri" charset="0"/>
                <a:cs typeface="Calibri" charset="0"/>
              </a:rPr>
              <a:t>If a project is turned in without a name on it and/or the project isn’t turned in with a completed rubric, it’s 10 points off.</a:t>
            </a:r>
          </a:p>
          <a:p>
            <a:pPr eaLnBrk="1" hangingPunct="1"/>
            <a:endParaRPr lang="en-US" dirty="0">
              <a:latin typeface="Goudy Old Style" charset="0"/>
            </a:endParaRPr>
          </a:p>
        </p:txBody>
      </p:sp>
    </p:spTree>
    <p:extLst>
      <p:ext uri="{BB962C8B-B14F-4D97-AF65-F5344CB8AC3E}">
        <p14:creationId xmlns:p14="http://schemas.microsoft.com/office/powerpoint/2010/main" val="19618052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SCN0292.JPG"/>
          <p:cNvPicPr>
            <a:picLocks noGrp="1" noChangeAspect="1"/>
          </p:cNvPicPr>
          <p:nvPr>
            <p:ph idx="1"/>
          </p:nvPr>
        </p:nvPicPr>
        <p:blipFill>
          <a:blip r:embed="rId2" cstate="screen">
            <a:extLst>
              <a:ext uri="{28A0092B-C50C-407E-A947-70E740481C1C}">
                <a14:useLocalDpi xmlns:a14="http://schemas.microsoft.com/office/drawing/2010/main"/>
              </a:ext>
            </a:extLst>
          </a:blip>
          <a:srcRect l="-36917" r="-36917"/>
          <a:stretch>
            <a:fillRect/>
          </a:stretch>
        </p:blipFill>
        <p:spPr>
          <a:xfrm>
            <a:off x="-574297" y="511360"/>
            <a:ext cx="9926793" cy="5509494"/>
          </a:xfrm>
        </p:spPr>
      </p:pic>
    </p:spTree>
    <p:extLst>
      <p:ext uri="{BB962C8B-B14F-4D97-AF65-F5344CB8AC3E}">
        <p14:creationId xmlns:p14="http://schemas.microsoft.com/office/powerpoint/2010/main" val="2773777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533400" y="304800"/>
            <a:ext cx="6934200" cy="1085850"/>
          </a:xfrm>
        </p:spPr>
        <p:txBody>
          <a:bodyPr/>
          <a:lstStyle/>
          <a:p>
            <a:pPr eaLnBrk="1" fontAlgn="auto" hangingPunct="1">
              <a:spcAft>
                <a:spcPts val="0"/>
              </a:spcAft>
              <a:defRPr/>
            </a:pPr>
            <a:r>
              <a:rPr lang="en-US" sz="6600" dirty="0">
                <a:latin typeface="Bernard MT Condensed"/>
                <a:ea typeface="+mj-ea"/>
                <a:cs typeface="Bernard MT Condensed"/>
              </a:rPr>
              <a:t>Set Up</a:t>
            </a:r>
          </a:p>
        </p:txBody>
      </p:sp>
      <p:sp>
        <p:nvSpPr>
          <p:cNvPr id="17410" name="Rectangle 3"/>
          <p:cNvSpPr>
            <a:spLocks noGrp="1" noChangeArrowheads="1"/>
          </p:cNvSpPr>
          <p:nvPr>
            <p:ph idx="1"/>
          </p:nvPr>
        </p:nvSpPr>
        <p:spPr>
          <a:xfrm>
            <a:off x="304800" y="1600200"/>
            <a:ext cx="8382000" cy="4876800"/>
          </a:xfrm>
        </p:spPr>
        <p:txBody>
          <a:bodyPr>
            <a:normAutofit fontScale="92500" lnSpcReduction="10000"/>
          </a:bodyPr>
          <a:lstStyle/>
          <a:p>
            <a:pPr eaLnBrk="1" hangingPunct="1">
              <a:lnSpc>
                <a:spcPct val="70000"/>
              </a:lnSpc>
              <a:buFontTx/>
              <a:buNone/>
            </a:pPr>
            <a:r>
              <a:rPr lang="en-US" sz="2600" dirty="0">
                <a:latin typeface="Calibri" charset="0"/>
                <a:cs typeface="Calibri" charset="0"/>
              </a:rPr>
              <a:t>*Sit so you can see, facing the still </a:t>
            </a:r>
            <a:r>
              <a:rPr lang="en-US" sz="2600" dirty="0" smtClean="0">
                <a:latin typeface="Calibri" charset="0"/>
                <a:cs typeface="Calibri" charset="0"/>
              </a:rPr>
              <a:t>life</a:t>
            </a:r>
            <a:r>
              <a:rPr lang="en-US" sz="2600" dirty="0">
                <a:latin typeface="Calibri" charset="0"/>
                <a:cs typeface="Calibri" charset="0"/>
              </a:rPr>
              <a:t> </a:t>
            </a:r>
            <a:r>
              <a:rPr lang="en-US" sz="2600" dirty="0" smtClean="0">
                <a:latin typeface="Calibri" charset="0"/>
                <a:cs typeface="Calibri" charset="0"/>
              </a:rPr>
              <a:t>(</a:t>
            </a:r>
            <a:r>
              <a:rPr lang="en-US" sz="2600" dirty="0">
                <a:latin typeface="Calibri" charset="0"/>
                <a:cs typeface="Calibri" charset="0"/>
              </a:rPr>
              <a:t>nobody blocking you, no turning)</a:t>
            </a:r>
          </a:p>
          <a:p>
            <a:pPr eaLnBrk="1" hangingPunct="1">
              <a:lnSpc>
                <a:spcPct val="70000"/>
              </a:lnSpc>
              <a:buFontTx/>
              <a:buNone/>
            </a:pPr>
            <a:endParaRPr lang="en-US" sz="2600" dirty="0">
              <a:latin typeface="Calibri" charset="0"/>
              <a:cs typeface="Calibri" charset="0"/>
            </a:endParaRPr>
          </a:p>
          <a:p>
            <a:pPr eaLnBrk="1" hangingPunct="1">
              <a:lnSpc>
                <a:spcPct val="70000"/>
              </a:lnSpc>
              <a:buFontTx/>
              <a:buNone/>
            </a:pPr>
            <a:r>
              <a:rPr lang="en-US" sz="2600" dirty="0">
                <a:latin typeface="Calibri" charset="0"/>
                <a:cs typeface="Calibri" charset="0"/>
              </a:rPr>
              <a:t>*Make sure the drawing fills your page well, but most of it should fit on the page. </a:t>
            </a:r>
          </a:p>
          <a:p>
            <a:pPr eaLnBrk="1" hangingPunct="1">
              <a:lnSpc>
                <a:spcPct val="70000"/>
              </a:lnSpc>
              <a:buFontTx/>
              <a:buNone/>
            </a:pPr>
            <a:endParaRPr lang="en-US" sz="2600" dirty="0">
              <a:latin typeface="Calibri" charset="0"/>
              <a:cs typeface="Calibri" charset="0"/>
            </a:endParaRPr>
          </a:p>
          <a:p>
            <a:pPr eaLnBrk="1" hangingPunct="1">
              <a:lnSpc>
                <a:spcPct val="70000"/>
              </a:lnSpc>
              <a:buFontTx/>
              <a:buNone/>
            </a:pPr>
            <a:r>
              <a:rPr lang="en-US" sz="2600" dirty="0">
                <a:latin typeface="Calibri" charset="0"/>
                <a:cs typeface="Calibri" charset="0"/>
              </a:rPr>
              <a:t>*Start with a light outline (placeholder shapes) then refine the drawing (3D shapes) and leave shading for the end. Swing light, loose lines at first, and gradually create tighter, more defined lines as the drawing develops.  </a:t>
            </a:r>
          </a:p>
          <a:p>
            <a:pPr eaLnBrk="1" hangingPunct="1">
              <a:lnSpc>
                <a:spcPct val="70000"/>
              </a:lnSpc>
              <a:buFontTx/>
              <a:buNone/>
            </a:pPr>
            <a:endParaRPr lang="en-US" sz="2600" dirty="0">
              <a:latin typeface="Calibri" charset="0"/>
              <a:cs typeface="Calibri" charset="0"/>
            </a:endParaRPr>
          </a:p>
          <a:p>
            <a:pPr eaLnBrk="1" hangingPunct="1">
              <a:lnSpc>
                <a:spcPct val="70000"/>
              </a:lnSpc>
              <a:buFontTx/>
              <a:buNone/>
            </a:pPr>
            <a:r>
              <a:rPr lang="en-US" sz="2600" dirty="0">
                <a:latin typeface="Calibri" charset="0"/>
                <a:cs typeface="Calibri" charset="0"/>
              </a:rPr>
              <a:t>*I like to pick an object in the middle of the arrangement and put that in the middle of my paper, then work out from there.  </a:t>
            </a:r>
          </a:p>
          <a:p>
            <a:pPr eaLnBrk="1" hangingPunct="1">
              <a:lnSpc>
                <a:spcPct val="90000"/>
              </a:lnSpc>
              <a:buFontTx/>
              <a:buNone/>
            </a:pPr>
            <a:endParaRPr lang="en-US" dirty="0">
              <a:latin typeface="Calibri" charset="0"/>
              <a:cs typeface="Calibri" charset="0"/>
            </a:endParaRPr>
          </a:p>
          <a:p>
            <a:pPr eaLnBrk="1" hangingPunct="1">
              <a:lnSpc>
                <a:spcPct val="90000"/>
              </a:lnSpc>
              <a:buFontTx/>
              <a:buNone/>
            </a:pPr>
            <a:endParaRPr lang="en-US" dirty="0">
              <a:latin typeface="Calibri" charset="0"/>
            </a:endParaRPr>
          </a:p>
        </p:txBody>
      </p:sp>
    </p:spTree>
    <p:extLst>
      <p:ext uri="{BB962C8B-B14F-4D97-AF65-F5344CB8AC3E}">
        <p14:creationId xmlns:p14="http://schemas.microsoft.com/office/powerpoint/2010/main" val="29964254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526609" y="381000"/>
            <a:ext cx="7836342" cy="1044388"/>
          </a:xfrm>
        </p:spPr>
        <p:txBody>
          <a:bodyPr/>
          <a:lstStyle/>
          <a:p>
            <a:pPr eaLnBrk="1" fontAlgn="auto" hangingPunct="1">
              <a:spcAft>
                <a:spcPts val="0"/>
              </a:spcAft>
              <a:defRPr/>
            </a:pPr>
            <a:r>
              <a:rPr lang="en-US" sz="6600" dirty="0">
                <a:latin typeface="Bernard MT Condensed"/>
                <a:ea typeface="+mj-ea"/>
                <a:cs typeface="Bernard MT Condensed"/>
              </a:rPr>
              <a:t>Creating Depth</a:t>
            </a:r>
          </a:p>
        </p:txBody>
      </p:sp>
      <p:sp>
        <p:nvSpPr>
          <p:cNvPr id="20482" name="Rectangle 3"/>
          <p:cNvSpPr>
            <a:spLocks noGrp="1" noChangeArrowheads="1"/>
          </p:cNvSpPr>
          <p:nvPr>
            <p:ph idx="1"/>
          </p:nvPr>
        </p:nvSpPr>
        <p:spPr>
          <a:xfrm>
            <a:off x="304800" y="1524000"/>
            <a:ext cx="8382000" cy="4741863"/>
          </a:xfrm>
        </p:spPr>
        <p:txBody>
          <a:bodyPr>
            <a:normAutofit lnSpcReduction="10000"/>
          </a:bodyPr>
          <a:lstStyle/>
          <a:p>
            <a:pPr eaLnBrk="1" hangingPunct="1">
              <a:lnSpc>
                <a:spcPct val="90000"/>
              </a:lnSpc>
            </a:pPr>
            <a:r>
              <a:rPr lang="en-US" sz="2800" dirty="0">
                <a:latin typeface="Calibri" charset="0"/>
                <a:cs typeface="Calibri" charset="0"/>
              </a:rPr>
              <a:t>Making the jump from 3D to 2D- higher on the page also means further back in space</a:t>
            </a:r>
          </a:p>
          <a:p>
            <a:pPr eaLnBrk="1" hangingPunct="1">
              <a:lnSpc>
                <a:spcPct val="90000"/>
              </a:lnSpc>
            </a:pPr>
            <a:r>
              <a:rPr lang="en-US" sz="2800" b="1" dirty="0">
                <a:latin typeface="Calibri" charset="0"/>
                <a:cs typeface="Calibri" charset="0"/>
              </a:rPr>
              <a:t>Foreground-</a:t>
            </a:r>
            <a:r>
              <a:rPr lang="en-US" sz="2800" dirty="0">
                <a:latin typeface="Calibri" charset="0"/>
                <a:cs typeface="Calibri" charset="0"/>
              </a:rPr>
              <a:t> The place where objects are closest to you</a:t>
            </a:r>
          </a:p>
          <a:p>
            <a:pPr eaLnBrk="1" hangingPunct="1">
              <a:lnSpc>
                <a:spcPct val="90000"/>
              </a:lnSpc>
            </a:pPr>
            <a:r>
              <a:rPr lang="en-US" sz="2800" b="1" dirty="0">
                <a:latin typeface="Calibri" charset="0"/>
                <a:cs typeface="Calibri" charset="0"/>
              </a:rPr>
              <a:t>Background-</a:t>
            </a:r>
            <a:r>
              <a:rPr lang="en-US" sz="2800" dirty="0">
                <a:latin typeface="Calibri" charset="0"/>
                <a:cs typeface="Calibri" charset="0"/>
              </a:rPr>
              <a:t> The place where objects are furthest away from you</a:t>
            </a:r>
          </a:p>
          <a:p>
            <a:pPr eaLnBrk="1" hangingPunct="1">
              <a:lnSpc>
                <a:spcPct val="90000"/>
              </a:lnSpc>
            </a:pPr>
            <a:r>
              <a:rPr lang="en-US" sz="2800" b="1" dirty="0" err="1">
                <a:latin typeface="Calibri" charset="0"/>
                <a:cs typeface="Calibri" charset="0"/>
              </a:rPr>
              <a:t>Middleground</a:t>
            </a:r>
            <a:r>
              <a:rPr lang="en-US" sz="2800" b="1" dirty="0">
                <a:latin typeface="Calibri" charset="0"/>
                <a:cs typeface="Calibri" charset="0"/>
              </a:rPr>
              <a:t>-</a:t>
            </a:r>
            <a:r>
              <a:rPr lang="en-US" sz="2800" dirty="0">
                <a:latin typeface="Calibri" charset="0"/>
                <a:cs typeface="Calibri" charset="0"/>
              </a:rPr>
              <a:t> The place between the foreground and background</a:t>
            </a:r>
          </a:p>
          <a:p>
            <a:pPr eaLnBrk="1" hangingPunct="1">
              <a:lnSpc>
                <a:spcPct val="90000"/>
              </a:lnSpc>
            </a:pPr>
            <a:r>
              <a:rPr lang="en-US" sz="2800" dirty="0">
                <a:latin typeface="Calibri" charset="0"/>
                <a:cs typeface="Calibri" charset="0"/>
              </a:rPr>
              <a:t>Depicting </a:t>
            </a:r>
            <a:r>
              <a:rPr lang="en-US" sz="2800" b="1" dirty="0">
                <a:latin typeface="Calibri" charset="0"/>
                <a:cs typeface="Calibri" charset="0"/>
              </a:rPr>
              <a:t>overlap</a:t>
            </a:r>
            <a:r>
              <a:rPr lang="en-US" sz="2800" dirty="0">
                <a:latin typeface="Calibri" charset="0"/>
                <a:cs typeface="Calibri" charset="0"/>
              </a:rPr>
              <a:t> will help you show depth (What is in front? What is behind that? What is behind that?)</a:t>
            </a:r>
          </a:p>
        </p:txBody>
      </p:sp>
    </p:spTree>
    <p:extLst>
      <p:ext uri="{BB962C8B-B14F-4D97-AF65-F5344CB8AC3E}">
        <p14:creationId xmlns:p14="http://schemas.microsoft.com/office/powerpoint/2010/main" val="1896426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09600" y="459696"/>
            <a:ext cx="7391400" cy="1085850"/>
          </a:xfrm>
        </p:spPr>
        <p:txBody>
          <a:bodyPr>
            <a:noAutofit/>
          </a:bodyPr>
          <a:lstStyle/>
          <a:p>
            <a:pPr eaLnBrk="1" fontAlgn="auto" hangingPunct="1">
              <a:spcAft>
                <a:spcPts val="0"/>
              </a:spcAft>
              <a:defRPr/>
            </a:pPr>
            <a:r>
              <a:rPr lang="en-US" sz="4400" dirty="0">
                <a:latin typeface="Bernard MT Condensed"/>
                <a:ea typeface="+mj-ea"/>
                <a:cs typeface="Bernard MT Condensed"/>
              </a:rPr>
              <a:t>General Procedure: Blocking Out Your Drawing</a:t>
            </a:r>
          </a:p>
        </p:txBody>
      </p:sp>
      <p:sp>
        <p:nvSpPr>
          <p:cNvPr id="3" name="Content Placeholder 2"/>
          <p:cNvSpPr>
            <a:spLocks noGrp="1"/>
          </p:cNvSpPr>
          <p:nvPr>
            <p:ph idx="1"/>
          </p:nvPr>
        </p:nvSpPr>
        <p:spPr>
          <a:xfrm>
            <a:off x="228600" y="1607289"/>
            <a:ext cx="8584334" cy="5022240"/>
          </a:xfrm>
        </p:spPr>
        <p:txBody>
          <a:bodyPr rtlCol="0">
            <a:normAutofit/>
          </a:bodyPr>
          <a:lstStyle/>
          <a:p>
            <a:pPr eaLnBrk="1" fontAlgn="auto" hangingPunct="1">
              <a:spcAft>
                <a:spcPts val="0"/>
              </a:spcAft>
              <a:buFont typeface="Arial" pitchFamily="34" charset="0"/>
              <a:buChar char="•"/>
              <a:defRPr/>
            </a:pPr>
            <a:r>
              <a:rPr lang="en-US" sz="2400" dirty="0" smtClean="0">
                <a:latin typeface="Calibri"/>
                <a:ea typeface="+mn-ea"/>
                <a:cs typeface="Calibri"/>
              </a:rPr>
              <a:t>Block out “placeholder shapes.” Compare heights/widths and line up forms. Make sure still life fits on the page, and fills up the page. Lightly block in background and surface. </a:t>
            </a:r>
          </a:p>
          <a:p>
            <a:pPr eaLnBrk="1" fontAlgn="auto" hangingPunct="1">
              <a:spcAft>
                <a:spcPts val="0"/>
              </a:spcAft>
              <a:buFont typeface="Arial" pitchFamily="34" charset="0"/>
              <a:buChar char="•"/>
              <a:defRPr/>
            </a:pPr>
            <a:r>
              <a:rPr lang="en-US" sz="2400" dirty="0" smtClean="0">
                <a:latin typeface="Calibri"/>
                <a:ea typeface="+mn-ea"/>
                <a:cs typeface="Calibri"/>
              </a:rPr>
              <a:t>Refine, filling in placeholder shapes with more developed 3D forms. Look at where edges and angles run into one another. Darken lines a little. </a:t>
            </a:r>
          </a:p>
          <a:p>
            <a:pPr eaLnBrk="1" fontAlgn="auto" hangingPunct="1">
              <a:spcAft>
                <a:spcPts val="0"/>
              </a:spcAft>
              <a:buFont typeface="Arial" pitchFamily="34" charset="0"/>
              <a:buChar char="•"/>
              <a:defRPr/>
            </a:pPr>
            <a:r>
              <a:rPr lang="en-US" sz="2400" dirty="0" smtClean="0">
                <a:latin typeface="Calibri"/>
                <a:ea typeface="+mn-ea"/>
                <a:cs typeface="Calibri"/>
              </a:rPr>
              <a:t>Fix edges and angles, and get the outlines as accurate as possible. Also look for any extreme shadow shapes that you see.</a:t>
            </a:r>
          </a:p>
          <a:p>
            <a:pPr eaLnBrk="1" fontAlgn="auto" hangingPunct="1">
              <a:spcAft>
                <a:spcPts val="0"/>
              </a:spcAft>
              <a:buFont typeface="Arial" pitchFamily="34" charset="0"/>
              <a:buChar char="•"/>
              <a:defRPr/>
            </a:pPr>
            <a:r>
              <a:rPr lang="en-US" sz="2400" dirty="0" smtClean="0">
                <a:latin typeface="Calibri"/>
                <a:ea typeface="+mn-ea"/>
                <a:cs typeface="Calibri"/>
              </a:rPr>
              <a:t>Think of your drawing growing gradually as a whole (general </a:t>
            </a:r>
            <a:r>
              <a:rPr lang="en-US" sz="2400" dirty="0" smtClean="0">
                <a:latin typeface="Calibri"/>
                <a:ea typeface="+mn-ea"/>
                <a:cs typeface="Calibri"/>
                <a:sym typeface="Wingdings"/>
              </a:rPr>
              <a:t> specific). Do not finish one part entirely and then move to the next. Work little by little, in layers. </a:t>
            </a:r>
            <a:endParaRPr lang="en-US" sz="2400" dirty="0" smtClean="0">
              <a:latin typeface="Calibri"/>
              <a:ea typeface="+mn-ea"/>
              <a:cs typeface="Calibri"/>
            </a:endParaRPr>
          </a:p>
          <a:p>
            <a:pPr marL="0" indent="0" eaLnBrk="1" fontAlgn="auto" hangingPunct="1">
              <a:spcAft>
                <a:spcPts val="0"/>
              </a:spcAft>
              <a:buFontTx/>
              <a:buNone/>
              <a:defRPr/>
            </a:pPr>
            <a:endParaRPr lang="en-US" sz="2000" dirty="0" smtClean="0">
              <a:ea typeface="+mn-ea"/>
              <a:cs typeface="+mn-cs"/>
            </a:endParaRPr>
          </a:p>
          <a:p>
            <a:pPr eaLnBrk="1" fontAlgn="auto" hangingPunct="1">
              <a:spcAft>
                <a:spcPts val="0"/>
              </a:spcAft>
              <a:buFont typeface="Arial" pitchFamily="34" charset="0"/>
              <a:buChar char="•"/>
              <a:defRPr/>
            </a:pPr>
            <a:endParaRPr lang="en-US" sz="2000" dirty="0" smtClean="0">
              <a:ea typeface="+mn-ea"/>
              <a:cs typeface="+mn-cs"/>
            </a:endParaRPr>
          </a:p>
          <a:p>
            <a:pPr marL="0" indent="0" eaLnBrk="1" fontAlgn="auto" hangingPunct="1">
              <a:spcAft>
                <a:spcPts val="0"/>
              </a:spcAft>
              <a:buFontTx/>
              <a:buNone/>
              <a:defRPr/>
            </a:pPr>
            <a:endParaRPr lang="en-US" dirty="0">
              <a:ea typeface="+mn-ea"/>
              <a:cs typeface="+mn-cs"/>
            </a:endParaRPr>
          </a:p>
        </p:txBody>
      </p:sp>
    </p:spTree>
    <p:extLst>
      <p:ext uri="{BB962C8B-B14F-4D97-AF65-F5344CB8AC3E}">
        <p14:creationId xmlns:p14="http://schemas.microsoft.com/office/powerpoint/2010/main" val="5814017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43446" y="1090331"/>
            <a:ext cx="7558369" cy="1044388"/>
          </a:xfrm>
        </p:spPr>
        <p:txBody>
          <a:bodyPr/>
          <a:lstStyle/>
          <a:p>
            <a:pPr eaLnBrk="1" fontAlgn="auto" hangingPunct="1">
              <a:spcAft>
                <a:spcPts val="0"/>
              </a:spcAft>
              <a:defRPr/>
            </a:pPr>
            <a:r>
              <a:rPr lang="en-US" sz="6600" dirty="0">
                <a:latin typeface="Bernard MT Condensed"/>
                <a:ea typeface="+mj-ea"/>
                <a:cs typeface="Bernard MT Condensed"/>
              </a:rPr>
              <a:t>Other things to consider…</a:t>
            </a:r>
          </a:p>
        </p:txBody>
      </p:sp>
      <p:sp>
        <p:nvSpPr>
          <p:cNvPr id="36866" name="Content Placeholder 2"/>
          <p:cNvSpPr>
            <a:spLocks noGrp="1"/>
          </p:cNvSpPr>
          <p:nvPr>
            <p:ph idx="1"/>
          </p:nvPr>
        </p:nvSpPr>
        <p:spPr>
          <a:xfrm>
            <a:off x="294281" y="2134719"/>
            <a:ext cx="8580607" cy="4723281"/>
          </a:xfrm>
        </p:spPr>
        <p:txBody>
          <a:bodyPr>
            <a:normAutofit fontScale="92500" lnSpcReduction="20000"/>
          </a:bodyPr>
          <a:lstStyle/>
          <a:p>
            <a:pPr eaLnBrk="1" hangingPunct="1"/>
            <a:r>
              <a:rPr lang="en-US" sz="3200" dirty="0">
                <a:latin typeface="Calibri"/>
                <a:cs typeface="Calibri"/>
              </a:rPr>
              <a:t>No “floating” still life (ground the objects by drawing foam-core board)</a:t>
            </a:r>
          </a:p>
          <a:p>
            <a:pPr eaLnBrk="1" hangingPunct="1"/>
            <a:r>
              <a:rPr lang="en-US" sz="3200" dirty="0">
                <a:latin typeface="Calibri"/>
                <a:cs typeface="Calibri"/>
              </a:rPr>
              <a:t>No “magic carpets” (draw the table’s edges/sides and the background; think of two planes coming together)</a:t>
            </a:r>
          </a:p>
          <a:p>
            <a:pPr eaLnBrk="1" hangingPunct="1"/>
            <a:r>
              <a:rPr lang="en-US" sz="3200" dirty="0">
                <a:latin typeface="Calibri"/>
                <a:cs typeface="Calibri"/>
              </a:rPr>
              <a:t>Resolve the </a:t>
            </a:r>
            <a:r>
              <a:rPr lang="en-US" sz="3200" dirty="0" smtClean="0">
                <a:latin typeface="Calibri"/>
                <a:cs typeface="Calibri"/>
              </a:rPr>
              <a:t>background (you will create patterns and designs in the background. Make sure the objects overlap the design).  </a:t>
            </a:r>
          </a:p>
          <a:p>
            <a:pPr eaLnBrk="1" hangingPunct="1"/>
            <a:r>
              <a:rPr lang="en-US" sz="3200" dirty="0" smtClean="0">
                <a:latin typeface="Calibri"/>
                <a:cs typeface="Calibri"/>
              </a:rPr>
              <a:t>Look </a:t>
            </a:r>
            <a:r>
              <a:rPr lang="en-US" sz="3200" dirty="0">
                <a:latin typeface="Calibri"/>
                <a:cs typeface="Calibri"/>
              </a:rPr>
              <a:t>from the exact same position if you come back at a later time to work on your drawing</a:t>
            </a:r>
          </a:p>
        </p:txBody>
      </p:sp>
    </p:spTree>
    <p:extLst>
      <p:ext uri="{BB962C8B-B14F-4D97-AF65-F5344CB8AC3E}">
        <p14:creationId xmlns:p14="http://schemas.microsoft.com/office/powerpoint/2010/main" val="22789862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Bernard MT Condensed"/>
                <a:cs typeface="Bernard MT Condensed"/>
              </a:rPr>
              <a:t>What is successful about this drawing? </a:t>
            </a:r>
            <a:endParaRPr lang="en-US" dirty="0">
              <a:latin typeface="Bernard MT Condensed"/>
              <a:cs typeface="Bernard MT Condensed"/>
            </a:endParaRPr>
          </a:p>
        </p:txBody>
      </p:sp>
      <p:pic>
        <p:nvPicPr>
          <p:cNvPr id="4" name="Content Placeholder 3" descr="DSCN0292.JPG"/>
          <p:cNvPicPr>
            <a:picLocks noGrp="1" noChangeAspect="1"/>
          </p:cNvPicPr>
          <p:nvPr>
            <p:ph idx="1"/>
          </p:nvPr>
        </p:nvPicPr>
        <p:blipFill>
          <a:blip r:embed="rId2" cstate="screen">
            <a:extLst>
              <a:ext uri="{28A0092B-C50C-407E-A947-70E740481C1C}">
                <a14:useLocalDpi xmlns:a14="http://schemas.microsoft.com/office/drawing/2010/main"/>
              </a:ext>
            </a:extLst>
          </a:blip>
          <a:srcRect l="-36917" r="-36917"/>
          <a:stretch>
            <a:fillRect/>
          </a:stretch>
        </p:blipFill>
        <p:spPr/>
      </p:pic>
    </p:spTree>
    <p:extLst>
      <p:ext uri="{BB962C8B-B14F-4D97-AF65-F5344CB8AC3E}">
        <p14:creationId xmlns:p14="http://schemas.microsoft.com/office/powerpoint/2010/main" val="327352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fontAlgn="auto" hangingPunct="1">
              <a:spcAft>
                <a:spcPts val="0"/>
              </a:spcAft>
              <a:defRPr/>
            </a:pPr>
            <a:r>
              <a:rPr lang="en-US" sz="3600" dirty="0" smtClean="0">
                <a:latin typeface="Bernard MT Condensed"/>
                <a:ea typeface="+mj-ea"/>
                <a:cs typeface="Bernard MT Condensed"/>
              </a:rPr>
              <a:t>What is successful about this drawing? </a:t>
            </a:r>
            <a:endParaRPr lang="en-US" sz="4400" dirty="0">
              <a:latin typeface="Bernard MT Condensed"/>
              <a:ea typeface="+mj-ea"/>
              <a:cs typeface="Bernard MT Condensed"/>
            </a:endParaRPr>
          </a:p>
        </p:txBody>
      </p:sp>
      <p:pic>
        <p:nvPicPr>
          <p:cNvPr id="3" name="Content Placeholder 2" descr="DSCN0293.JPG"/>
          <p:cNvPicPr>
            <a:picLocks noGrp="1" noChangeAspect="1"/>
          </p:cNvPicPr>
          <p:nvPr>
            <p:ph idx="1"/>
          </p:nvPr>
        </p:nvPicPr>
        <p:blipFill>
          <a:blip r:embed="rId3" cstate="screen">
            <a:extLst>
              <a:ext uri="{28A0092B-C50C-407E-A947-70E740481C1C}">
                <a14:useLocalDpi xmlns:a14="http://schemas.microsoft.com/office/drawing/2010/main"/>
              </a:ext>
            </a:extLst>
          </a:blip>
          <a:srcRect l="-36922" r="-36922"/>
          <a:stretch>
            <a:fillRect/>
          </a:stretch>
        </p:blipFill>
        <p:spPr>
          <a:xfrm>
            <a:off x="779463" y="1828800"/>
            <a:ext cx="7583487" cy="4208463"/>
          </a:xfrm>
        </p:spPr>
      </p:pic>
    </p:spTree>
    <p:extLst>
      <p:ext uri="{BB962C8B-B14F-4D97-AF65-F5344CB8AC3E}">
        <p14:creationId xmlns:p14="http://schemas.microsoft.com/office/powerpoint/2010/main" val="42341109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a:cs typeface="Bernard MT Condensed"/>
              </a:rPr>
              <a:t>What could be more successful about this drawing? </a:t>
            </a:r>
            <a:endParaRPr lang="en-US" dirty="0">
              <a:latin typeface="Bernard MT Condensed"/>
              <a:cs typeface="Bernard MT Condensed"/>
            </a:endParaRPr>
          </a:p>
        </p:txBody>
      </p:sp>
      <p:pic>
        <p:nvPicPr>
          <p:cNvPr id="4" name="Content Placeholder 3" descr="DSCN0294.JPG"/>
          <p:cNvPicPr>
            <a:picLocks noGrp="1" noChangeAspect="1"/>
          </p:cNvPicPr>
          <p:nvPr>
            <p:ph idx="1"/>
          </p:nvPr>
        </p:nvPicPr>
        <p:blipFill>
          <a:blip r:embed="rId2" cstate="screen">
            <a:extLst>
              <a:ext uri="{28A0092B-C50C-407E-A947-70E740481C1C}">
                <a14:useLocalDpi xmlns:a14="http://schemas.microsoft.com/office/drawing/2010/main"/>
              </a:ext>
            </a:extLst>
          </a:blip>
          <a:srcRect l="-31249" r="-31249"/>
          <a:stretch>
            <a:fillRect/>
          </a:stretch>
        </p:blipFill>
        <p:spPr/>
      </p:pic>
    </p:spTree>
    <p:extLst>
      <p:ext uri="{BB962C8B-B14F-4D97-AF65-F5344CB8AC3E}">
        <p14:creationId xmlns:p14="http://schemas.microsoft.com/office/powerpoint/2010/main" val="813070797"/>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8642</TotalTime>
  <Words>851</Words>
  <Application>Microsoft Macintosh PowerPoint</Application>
  <PresentationFormat>On-screen Show (4:3)</PresentationFormat>
  <Paragraphs>50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Revolution</vt:lpstr>
      <vt:lpstr>Drawing from Observation  Color Pencil</vt:lpstr>
      <vt:lpstr>PowerPoint Presentation</vt:lpstr>
      <vt:lpstr>Set Up</vt:lpstr>
      <vt:lpstr>Creating Depth</vt:lpstr>
      <vt:lpstr>General Procedure: Blocking Out Your Drawing</vt:lpstr>
      <vt:lpstr>Other things to consider…</vt:lpstr>
      <vt:lpstr>What is successful about this drawing? </vt:lpstr>
      <vt:lpstr>What is successful about this drawing? </vt:lpstr>
      <vt:lpstr>What could be more successful about this drawing? </vt:lpstr>
      <vt:lpstr>General Procedure: Shading Your Drawing</vt:lpstr>
      <vt:lpstr>The background </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from Observation  Color Pencil</dc:title>
  <dc:creator>LHS Art</dc:creator>
  <cp:lastModifiedBy>LHS Art 2</cp:lastModifiedBy>
  <cp:revision>10</cp:revision>
  <dcterms:created xsi:type="dcterms:W3CDTF">2015-10-09T17:11:10Z</dcterms:created>
  <dcterms:modified xsi:type="dcterms:W3CDTF">2015-10-21T15:16:15Z</dcterms:modified>
</cp:coreProperties>
</file>