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6AC5670-CC1A-6C43-958B-F14687AB1B8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6AC5670-CC1A-6C43-958B-F14687AB1B8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C5670-CC1A-6C43-958B-F14687AB1B8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7C1D-1B9E-384A-B5BB-3F945215416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AC5670-CC1A-6C43-958B-F14687AB1B8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6AC5670-CC1A-6C43-958B-F14687AB1B8B}" type="datetimeFigureOut">
              <a:rPr lang="en-US" smtClean="0"/>
              <a:t>8/24/15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7C1D-1B9E-384A-B5BB-3F945215416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AC5670-CC1A-6C43-958B-F14687AB1B8B}" type="datetimeFigureOut">
              <a:rPr lang="en-US" smtClean="0"/>
              <a:t>8/24/15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6AC5670-CC1A-6C43-958B-F14687AB1B8B}" type="datetimeFigureOut">
              <a:rPr lang="en-US" smtClean="0"/>
              <a:t>8/24/15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47C1D-1B9E-384A-B5BB-3F94521541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670-CC1A-6C43-958B-F14687AB1B8B}" type="datetimeFigureOut">
              <a:rPr lang="en-US" smtClean="0"/>
              <a:t>8/24/15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97447C1D-1B9E-384A-B5BB-3F94521541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F6AC5670-CC1A-6C43-958B-F14687AB1B8B}" type="datetimeFigureOut">
              <a:rPr lang="en-US" smtClean="0"/>
              <a:t>8/24/15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97447C1D-1B9E-384A-B5BB-3F945215416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dyardart.weebly.com/painting-studio.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Painting Studio</a:t>
            </a:r>
            <a:endParaRPr lang="en-US" dirty="0"/>
          </a:p>
        </p:txBody>
      </p:sp>
      <p:sp>
        <p:nvSpPr>
          <p:cNvPr id="3" name="Subtitle 2"/>
          <p:cNvSpPr>
            <a:spLocks noGrp="1"/>
          </p:cNvSpPr>
          <p:nvPr>
            <p:ph type="subTitle" idx="1"/>
          </p:nvPr>
        </p:nvSpPr>
        <p:spPr/>
        <p:txBody>
          <a:bodyPr/>
          <a:lstStyle/>
          <a:p>
            <a:r>
              <a:rPr lang="en-US" dirty="0" smtClean="0"/>
              <a:t>Cross-Contour Painting</a:t>
            </a:r>
            <a:endParaRPr lang="en-US" dirty="0"/>
          </a:p>
        </p:txBody>
      </p:sp>
    </p:spTree>
    <p:extLst>
      <p:ext uri="{BB962C8B-B14F-4D97-AF65-F5344CB8AC3E}">
        <p14:creationId xmlns:p14="http://schemas.microsoft.com/office/powerpoint/2010/main" val="16122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2381" b="12381"/>
          <a:stretch>
            <a:fillRect/>
          </a:stretch>
        </p:blipFill>
        <p:spPr/>
      </p:pic>
    </p:spTree>
    <p:extLst>
      <p:ext uri="{BB962C8B-B14F-4D97-AF65-F5344CB8AC3E}">
        <p14:creationId xmlns:p14="http://schemas.microsoft.com/office/powerpoint/2010/main" val="70076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When you paint your design, the outside edges of the segments should be darker, gradually getting lighter towards the center. </a:t>
            </a:r>
          </a:p>
          <a:p>
            <a:r>
              <a:rPr lang="en-US" dirty="0" smtClean="0"/>
              <a:t>Start with the </a:t>
            </a:r>
            <a:r>
              <a:rPr lang="en-US" b="1" dirty="0" smtClean="0"/>
              <a:t>hue </a:t>
            </a:r>
            <a:r>
              <a:rPr lang="en-US" dirty="0" smtClean="0"/>
              <a:t>towards the edge as your darkest value, then lighter </a:t>
            </a:r>
            <a:r>
              <a:rPr lang="en-US" b="1" dirty="0" smtClean="0"/>
              <a:t>tints </a:t>
            </a:r>
            <a:r>
              <a:rPr lang="en-US" dirty="0" smtClean="0"/>
              <a:t>as you near the center of the segment. </a:t>
            </a:r>
          </a:p>
          <a:p>
            <a:r>
              <a:rPr lang="en-US" dirty="0" smtClean="0"/>
              <a:t>Mix the tints first and add a bit of matte medium. This slows down the drying time of the acrylic paint. Block your tints in rather quickly, then blend the transitions between them so the tints change gradually. </a:t>
            </a:r>
          </a:p>
          <a:p>
            <a:r>
              <a:rPr lang="en-US" dirty="0" smtClean="0"/>
              <a:t>As you blend, keep your brush strokes in consistent direction to show the spherical form of the segments. </a:t>
            </a:r>
          </a:p>
          <a:p>
            <a:r>
              <a:rPr lang="en-US" dirty="0" smtClean="0"/>
              <a:t>When your paint dries (which happens pretty quickly; 5 to 10 minutes) you can touch up your edges, and increase the contrast (using the hue for the dark areas, and white as a highlight).  You can also define the tops and bottoms of the segments a little bit, to really make them pop. </a:t>
            </a:r>
            <a:endParaRPr lang="en-US" dirty="0"/>
          </a:p>
        </p:txBody>
      </p:sp>
    </p:spTree>
    <p:extLst>
      <p:ext uri="{BB962C8B-B14F-4D97-AF65-F5344CB8AC3E}">
        <p14:creationId xmlns:p14="http://schemas.microsoft.com/office/powerpoint/2010/main" val="362554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a:t>
            </a:r>
            <a:endParaRPr lang="en-US" dirty="0"/>
          </a:p>
        </p:txBody>
      </p:sp>
      <p:sp>
        <p:nvSpPr>
          <p:cNvPr id="3" name="Content Placeholder 2"/>
          <p:cNvSpPr>
            <a:spLocks noGrp="1"/>
          </p:cNvSpPr>
          <p:nvPr>
            <p:ph idx="1"/>
          </p:nvPr>
        </p:nvSpPr>
        <p:spPr/>
        <p:txBody>
          <a:bodyPr/>
          <a:lstStyle/>
          <a:p>
            <a:r>
              <a:rPr lang="en-US" dirty="0" smtClean="0"/>
              <a:t>I want to see at least </a:t>
            </a:r>
            <a:r>
              <a:rPr lang="en-US" u="sng" dirty="0" smtClean="0"/>
              <a:t>five</a:t>
            </a:r>
            <a:r>
              <a:rPr lang="en-US" dirty="0" smtClean="0"/>
              <a:t> different colors used in your painting. One of them needs to be </a:t>
            </a:r>
            <a:r>
              <a:rPr lang="en-US" u="sng" dirty="0" smtClean="0"/>
              <a:t>mixed</a:t>
            </a:r>
            <a:r>
              <a:rPr lang="en-US" dirty="0" smtClean="0"/>
              <a:t> (not straight out of the tube. When you do this, mix your new color first, then create your tints). </a:t>
            </a:r>
          </a:p>
          <a:p>
            <a:r>
              <a:rPr lang="en-US" dirty="0" smtClean="0"/>
              <a:t>If you decide to do stripes or a pattern, paint all the segments of one color at a time (instead of piece by piece). It will save you a lot of time! </a:t>
            </a:r>
            <a:endParaRPr lang="en-US" dirty="0"/>
          </a:p>
        </p:txBody>
      </p:sp>
    </p:spTree>
    <p:extLst>
      <p:ext uri="{BB962C8B-B14F-4D97-AF65-F5344CB8AC3E}">
        <p14:creationId xmlns:p14="http://schemas.microsoft.com/office/powerpoint/2010/main" val="256074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Examples on the website:</a:t>
            </a:r>
          </a:p>
          <a:p>
            <a:pPr marL="0" indent="0">
              <a:buNone/>
            </a:pPr>
            <a:r>
              <a:rPr lang="en-US" dirty="0" smtClean="0">
                <a:hlinkClick r:id="rId2"/>
              </a:rPr>
              <a:t>http</a:t>
            </a:r>
            <a:r>
              <a:rPr lang="en-US" dirty="0">
                <a:hlinkClick r:id="rId2"/>
              </a:rPr>
              <a:t>://ledyardart.weebly.com/painting-</a:t>
            </a:r>
            <a:r>
              <a:rPr lang="en-US" dirty="0" smtClean="0">
                <a:hlinkClick r:id="rId2"/>
              </a:rPr>
              <a:t>studio.html</a:t>
            </a:r>
            <a:endParaRPr lang="en-US" dirty="0" smtClean="0"/>
          </a:p>
          <a:p>
            <a:pPr marL="0" indent="0">
              <a:buNone/>
            </a:pPr>
            <a:r>
              <a:rPr lang="en-US" dirty="0" smtClean="0"/>
              <a:t>I’ll do a demo for you now, and tell you where the supplies are located. </a:t>
            </a:r>
            <a:endParaRPr lang="en-US" dirty="0"/>
          </a:p>
        </p:txBody>
      </p:sp>
    </p:spTree>
    <p:extLst>
      <p:ext uri="{BB962C8B-B14F-4D97-AF65-F5344CB8AC3E}">
        <p14:creationId xmlns:p14="http://schemas.microsoft.com/office/powerpoint/2010/main" val="18366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Candara"/>
                <a:cs typeface="Candara"/>
              </a:rPr>
              <a:t>This project needs to be handed in with a completed rubric (front and back) on September ______________. </a:t>
            </a:r>
          </a:p>
          <a:p>
            <a:r>
              <a:rPr lang="en-US" dirty="0">
                <a:latin typeface="Candara"/>
                <a:cs typeface="Candara"/>
              </a:rPr>
              <a:t>If I see that the entire class needs extra time, it will be given. However, extra time is given ONLY if I see the entire class working consistently. </a:t>
            </a:r>
          </a:p>
          <a:p>
            <a:r>
              <a:rPr lang="en-US" dirty="0">
                <a:latin typeface="Candara"/>
                <a:cs typeface="Candara"/>
              </a:rPr>
              <a:t>Every day the project is turned in late, it’s 5 points off. </a:t>
            </a:r>
            <a:endParaRPr lang="en-US" dirty="0" smtClean="0">
              <a:latin typeface="Candara"/>
              <a:cs typeface="Candara"/>
            </a:endParaRPr>
          </a:p>
          <a:p>
            <a:r>
              <a:rPr lang="en-US" smtClean="0">
                <a:latin typeface="Candara"/>
                <a:cs typeface="Candara"/>
              </a:rPr>
              <a:t>If </a:t>
            </a:r>
            <a:r>
              <a:rPr lang="en-US" dirty="0">
                <a:latin typeface="Candara"/>
                <a:cs typeface="Candara"/>
              </a:rPr>
              <a:t>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95600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assignment is intended to get you used to introduced to working with paint, brushes, color mixing, and matte medium.  You will get comfortable working with acrylic paint while developing 3D volume and form in an abstract </a:t>
            </a:r>
            <a:r>
              <a:rPr lang="en-US" dirty="0"/>
              <a:t>design. </a:t>
            </a:r>
            <a:endParaRPr lang="en-US" dirty="0" smtClean="0"/>
          </a:p>
          <a:p>
            <a:endParaRPr lang="en-US" dirty="0"/>
          </a:p>
        </p:txBody>
      </p:sp>
      <p:sp>
        <p:nvSpPr>
          <p:cNvPr id="7" name="Text Placeholder 6"/>
          <p:cNvSpPr>
            <a:spLocks noGrp="1"/>
          </p:cNvSpPr>
          <p:nvPr>
            <p:ph type="body"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20844" y="922868"/>
            <a:ext cx="3572932" cy="4814526"/>
          </a:xfrm>
          <a:prstGeom prst="rect">
            <a:avLst/>
          </a:prstGeom>
        </p:spPr>
      </p:pic>
    </p:spTree>
    <p:extLst>
      <p:ext uri="{BB962C8B-B14F-4D97-AF65-F5344CB8AC3E}">
        <p14:creationId xmlns:p14="http://schemas.microsoft.com/office/powerpoint/2010/main" val="359279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Cross-Contour?</a:t>
            </a:r>
            <a:endParaRPr lang="en-US" dirty="0"/>
          </a:p>
        </p:txBody>
      </p:sp>
      <p:sp>
        <p:nvSpPr>
          <p:cNvPr id="3" name="Content Placeholder 2"/>
          <p:cNvSpPr>
            <a:spLocks noGrp="1"/>
          </p:cNvSpPr>
          <p:nvPr>
            <p:ph idx="1"/>
          </p:nvPr>
        </p:nvSpPr>
        <p:spPr/>
        <p:txBody>
          <a:bodyPr/>
          <a:lstStyle/>
          <a:p>
            <a:r>
              <a:rPr lang="en-US" b="1" dirty="0" smtClean="0"/>
              <a:t>Contour lines </a:t>
            </a:r>
            <a:r>
              <a:rPr lang="en-US" dirty="0" smtClean="0"/>
              <a:t>define an objects’ edge or outline, while </a:t>
            </a:r>
            <a:r>
              <a:rPr lang="en-US" b="1" dirty="0" smtClean="0"/>
              <a:t>cross-contour lines </a:t>
            </a:r>
            <a:r>
              <a:rPr lang="en-US" dirty="0" smtClean="0"/>
              <a:t>go across the form of an object, showing the objects’ </a:t>
            </a:r>
            <a:r>
              <a:rPr lang="en-US" b="1" dirty="0" smtClean="0"/>
              <a:t>form/volume</a:t>
            </a:r>
            <a:r>
              <a:rPr lang="en-US" dirty="0" smtClean="0"/>
              <a:t>. </a:t>
            </a:r>
            <a:endParaRPr lang="en-US" dirty="0"/>
          </a:p>
        </p:txBody>
      </p:sp>
      <p:pic>
        <p:nvPicPr>
          <p:cNvPr id="4" name="Picture 3"/>
          <p:cNvPicPr>
            <a:picLocks noChangeAspect="1"/>
          </p:cNvPicPr>
          <p:nvPr/>
        </p:nvPicPr>
        <p:blipFill>
          <a:blip r:embed="rId2"/>
          <a:stretch>
            <a:fillRect/>
          </a:stretch>
        </p:blipFill>
        <p:spPr>
          <a:xfrm>
            <a:off x="5039748" y="3403599"/>
            <a:ext cx="2554350" cy="3014133"/>
          </a:xfrm>
          <a:prstGeom prst="rect">
            <a:avLst/>
          </a:prstGeom>
        </p:spPr>
      </p:pic>
      <p:pic>
        <p:nvPicPr>
          <p:cNvPr id="5" name="Picture 4"/>
          <p:cNvPicPr>
            <a:picLocks noChangeAspect="1"/>
          </p:cNvPicPr>
          <p:nvPr/>
        </p:nvPicPr>
        <p:blipFill>
          <a:blip r:embed="rId3"/>
          <a:stretch>
            <a:fillRect/>
          </a:stretch>
        </p:blipFill>
        <p:spPr>
          <a:xfrm>
            <a:off x="1436146" y="3555999"/>
            <a:ext cx="2706135" cy="2662767"/>
          </a:xfrm>
          <a:prstGeom prst="rect">
            <a:avLst/>
          </a:prstGeom>
        </p:spPr>
      </p:pic>
    </p:spTree>
    <p:extLst>
      <p:ext uri="{BB962C8B-B14F-4D97-AF65-F5344CB8AC3E}">
        <p14:creationId xmlns:p14="http://schemas.microsoft.com/office/powerpoint/2010/main" val="64518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Curved vs. Flat</a:t>
            </a:r>
            <a:endParaRPr lang="en-US" dirty="0"/>
          </a:p>
        </p:txBody>
      </p:sp>
      <p:sp>
        <p:nvSpPr>
          <p:cNvPr id="3" name="Content Placeholder 2"/>
          <p:cNvSpPr>
            <a:spLocks noGrp="1"/>
          </p:cNvSpPr>
          <p:nvPr>
            <p:ph idx="1"/>
          </p:nvPr>
        </p:nvSpPr>
        <p:spPr/>
        <p:txBody>
          <a:bodyPr>
            <a:normAutofit lnSpcReduction="10000"/>
          </a:bodyPr>
          <a:lstStyle/>
          <a:p>
            <a:r>
              <a:rPr lang="en-US" dirty="0" smtClean="0"/>
              <a:t>Objects with flat sides will have straight cross-contour lines, while spherical/curvilinear objects will have curved/rounded cross-contour lines (the more drastic the curve, the more 3D the object will look). </a:t>
            </a:r>
          </a:p>
          <a:p>
            <a:r>
              <a:rPr lang="en-US" dirty="0" smtClean="0"/>
              <a:t>This is especially important to note when we get into trying to paint things so they look realistic; make your brush strokes in the direction of the form of the object to help show form/volume/three-dimensionality.  </a:t>
            </a:r>
            <a:endParaRPr lang="en-US" dirty="0"/>
          </a:p>
        </p:txBody>
      </p:sp>
    </p:spTree>
    <p:extLst>
      <p:ext uri="{BB962C8B-B14F-4D97-AF65-F5344CB8AC3E}">
        <p14:creationId xmlns:p14="http://schemas.microsoft.com/office/powerpoint/2010/main" val="381690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700" r="-17700"/>
          <a:stretch>
            <a:fillRect/>
          </a:stretch>
        </p:blipFill>
        <p:spPr>
          <a:xfrm>
            <a:off x="792163" y="1762125"/>
            <a:ext cx="7570787" cy="4289425"/>
          </a:xfrm>
        </p:spPr>
      </p:pic>
    </p:spTree>
    <p:extLst>
      <p:ext uri="{BB962C8B-B14F-4D97-AF65-F5344CB8AC3E}">
        <p14:creationId xmlns:p14="http://schemas.microsoft.com/office/powerpoint/2010/main" val="389144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446" r="-13446"/>
          <a:stretch>
            <a:fillRect/>
          </a:stretch>
        </p:blipFill>
        <p:spPr/>
      </p:pic>
    </p:spTree>
    <p:extLst>
      <p:ext uri="{BB962C8B-B14F-4D97-AF65-F5344CB8AC3E}">
        <p14:creationId xmlns:p14="http://schemas.microsoft.com/office/powerpoint/2010/main" val="335445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80" r="580"/>
          <a:stretch>
            <a:fillRect/>
          </a:stretch>
        </p:blipFill>
        <p:spPr/>
      </p:pic>
    </p:spTree>
    <p:extLst>
      <p:ext uri="{BB962C8B-B14F-4D97-AF65-F5344CB8AC3E}">
        <p14:creationId xmlns:p14="http://schemas.microsoft.com/office/powerpoint/2010/main" val="296122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of these examples are relative to real life. However, for this first assignment in painting class, you will be using an abstract subject matter (so you do not have to balance observational drawing/painting with utilizing the new medium). The observational part will come in our next assignment, when you apply these concepts to a still life painting. </a:t>
            </a:r>
            <a:endParaRPr lang="en-US" dirty="0"/>
          </a:p>
        </p:txBody>
      </p:sp>
    </p:spTree>
    <p:extLst>
      <p:ext uri="{BB962C8B-B14F-4D97-AF65-F5344CB8AC3E}">
        <p14:creationId xmlns:p14="http://schemas.microsoft.com/office/powerpoint/2010/main" val="93760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 a 12 x 16 canvas board, draw out your lines </a:t>
            </a:r>
            <a:r>
              <a:rPr lang="en-US" i="1" dirty="0" smtClean="0"/>
              <a:t>lightly</a:t>
            </a:r>
            <a:r>
              <a:rPr lang="en-US" dirty="0" smtClean="0"/>
              <a:t> in pencil (try to minimize erasing as it will smudge on the canvas board and show through the paint). </a:t>
            </a:r>
          </a:p>
          <a:p>
            <a:r>
              <a:rPr lang="en-US" dirty="0" smtClean="0"/>
              <a:t>Draw a series of wiggly, squiggly lines from the top of the canvas board to the bottom (keep them a 2 to 3 inches apart). The more you exaggerate the differences between thin and thick shapes, the more of a “bulging” effect you will get. </a:t>
            </a:r>
          </a:p>
          <a:p>
            <a:r>
              <a:rPr lang="en-US" dirty="0" smtClean="0"/>
              <a:t>Make a line that divides the top and bottom just about in half (can be straight, diagonal or squiggly).</a:t>
            </a:r>
          </a:p>
          <a:p>
            <a:r>
              <a:rPr lang="en-US" dirty="0" smtClean="0"/>
              <a:t>On the TOP half of this dividing line, make a series of curved parallel lines to connect your original squiggly segments (about an inch apart). Remember, the more curved they are, the more spherical the sections will look. </a:t>
            </a:r>
            <a:endParaRPr lang="en-US" dirty="0"/>
          </a:p>
        </p:txBody>
      </p:sp>
    </p:spTree>
    <p:extLst>
      <p:ext uri="{BB962C8B-B14F-4D97-AF65-F5344CB8AC3E}">
        <p14:creationId xmlns:p14="http://schemas.microsoft.com/office/powerpoint/2010/main" val="200770447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51</TotalTime>
  <Words>790</Words>
  <Application>Microsoft Macintosh PowerPoint</Application>
  <PresentationFormat>On-screen Show (4:3)</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Infusion</vt:lpstr>
      <vt:lpstr>Painting Studio</vt:lpstr>
      <vt:lpstr>PowerPoint Presentation</vt:lpstr>
      <vt:lpstr>What is Cross-Contour?</vt:lpstr>
      <vt:lpstr>Curved vs. Flat</vt:lpstr>
      <vt:lpstr>PowerPoint Presentation</vt:lpstr>
      <vt:lpstr>PowerPoint Presentation</vt:lpstr>
      <vt:lpstr>PowerPoint Presentation</vt:lpstr>
      <vt:lpstr>PowerPoint Presentation</vt:lpstr>
      <vt:lpstr>Set-Up</vt:lpstr>
      <vt:lpstr>PowerPoint Presentation</vt:lpstr>
      <vt:lpstr>Painting</vt:lpstr>
      <vt:lpstr>You need…</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Painting Studio</dc:title>
  <dc:creator>LHS Art 2</dc:creator>
  <cp:lastModifiedBy>LHS Art 2</cp:lastModifiedBy>
  <cp:revision>6</cp:revision>
  <dcterms:created xsi:type="dcterms:W3CDTF">2015-08-25T00:58:15Z</dcterms:created>
  <dcterms:modified xsi:type="dcterms:W3CDTF">2015-08-25T01:50:00Z</dcterms:modified>
</cp:coreProperties>
</file>