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3" r:id="rId1"/>
  </p:sldMasterIdLst>
  <p:sldIdLst>
    <p:sldId id="256" r:id="rId2"/>
    <p:sldId id="259" r:id="rId3"/>
    <p:sldId id="257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5" r:id="rId17"/>
    <p:sldId id="276" r:id="rId18"/>
    <p:sldId id="277" r:id="rId19"/>
    <p:sldId id="272" r:id="rId20"/>
    <p:sldId id="273" r:id="rId21"/>
    <p:sldId id="274" r:id="rId22"/>
    <p:sldId id="268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992" y="-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C851-0618-E844-AA14-1D1ABB604367}" type="datetimeFigureOut">
              <a:rPr lang="en-US" smtClean="0"/>
              <a:t>2/22/17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C851-0618-E844-AA14-1D1ABB604367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C9AD-CCD3-2C4A-8A3E-63A855EEA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C851-0618-E844-AA14-1D1ABB604367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C9AD-CCD3-2C4A-8A3E-63A855EEA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C851-0618-E844-AA14-1D1ABB604367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C9AD-CCD3-2C4A-8A3E-63A855EEA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C851-0618-E844-AA14-1D1ABB604367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C9AD-CCD3-2C4A-8A3E-63A855EEADD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C851-0618-E844-AA14-1D1ABB604367}" type="datetimeFigureOut">
              <a:rPr lang="en-US" smtClean="0"/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C9AD-CCD3-2C4A-8A3E-63A855EEA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C851-0618-E844-AA14-1D1ABB604367}" type="datetimeFigureOut">
              <a:rPr lang="en-US" smtClean="0"/>
              <a:t>2/22/17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C9AD-CCD3-2C4A-8A3E-63A855EEA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C851-0618-E844-AA14-1D1ABB604367}" type="datetimeFigureOut">
              <a:rPr lang="en-US" smtClean="0"/>
              <a:t>2/22/17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2FC9AD-CCD3-2C4A-8A3E-63A855EEADD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C851-0618-E844-AA14-1D1ABB604367}" type="datetimeFigureOut">
              <a:rPr lang="en-US" smtClean="0"/>
              <a:t>2/22/17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C9AD-CCD3-2C4A-8A3E-63A855EEA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C851-0618-E844-AA14-1D1ABB604367}" type="datetimeFigureOut">
              <a:rPr lang="en-US" smtClean="0"/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12FC9AD-CCD3-2C4A-8A3E-63A855EEA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43FC851-0618-E844-AA14-1D1ABB604367}" type="datetimeFigureOut">
              <a:rPr lang="en-US" smtClean="0"/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FC9AD-CCD3-2C4A-8A3E-63A855EEAD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43FC851-0618-E844-AA14-1D1ABB604367}" type="datetimeFigureOut">
              <a:rPr lang="en-US" smtClean="0"/>
              <a:t>2/22/17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12FC9AD-CCD3-2C4A-8A3E-63A855EEADD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Shattered Value Design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Drawing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226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Ebony Pencil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265968"/>
            <a:ext cx="8482116" cy="559203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Ebony pencil is graphite (like a #2 pencil) but the lead is softer. Ebony pencil can be used to build up to a very dark value (creating contrast), but can also be smudged (creating gradation). </a:t>
            </a:r>
          </a:p>
          <a:p>
            <a:r>
              <a:rPr lang="en-US" dirty="0" smtClean="0"/>
              <a:t>More pressure = darker value</a:t>
            </a:r>
          </a:p>
          <a:p>
            <a:r>
              <a:rPr lang="en-US" dirty="0" smtClean="0"/>
              <a:t>Try to build up little by little (eliminate pencil stroke marks)</a:t>
            </a:r>
          </a:p>
          <a:p>
            <a:r>
              <a:rPr lang="en-US" dirty="0" smtClean="0"/>
              <a:t>Try to keep pencil stroke marks in a consistent direction so your work looks neat</a:t>
            </a:r>
          </a:p>
          <a:p>
            <a:r>
              <a:rPr lang="en-US" dirty="0" smtClean="0"/>
              <a:t>You can blend with your finger to help bring the value through the shape</a:t>
            </a:r>
          </a:p>
          <a:p>
            <a:r>
              <a:rPr lang="en-US" dirty="0" smtClean="0"/>
              <a:t>You can work into the shape with an eraser to use as a blending tool, and also to “lift” value</a:t>
            </a:r>
          </a:p>
          <a:p>
            <a:r>
              <a:rPr lang="en-US" dirty="0" smtClean="0"/>
              <a:t>Make sure to bring the value right up to the edge of the shape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62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68334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This is a back and forth, gradual process (unlike your line design, where you put something down and moved on)</a:t>
            </a:r>
          </a:p>
          <a:p>
            <a:r>
              <a:rPr lang="en-US" dirty="0" smtClean="0"/>
              <a:t>You WILL get messy, but </a:t>
            </a:r>
            <a:r>
              <a:rPr lang="en-US" dirty="0"/>
              <a:t>t</a:t>
            </a:r>
            <a:r>
              <a:rPr lang="en-US" dirty="0" smtClean="0"/>
              <a:t>he ebony will wash right off. I expect clean table tops (magic eraser sponges work wonders!)</a:t>
            </a:r>
          </a:p>
          <a:p>
            <a:r>
              <a:rPr lang="en-US" dirty="0" smtClean="0"/>
              <a:t>Don’t smudge your completed shapes as you work- you can put a scrap paper under your coloring hand to protect your work. </a:t>
            </a:r>
          </a:p>
          <a:p>
            <a:r>
              <a:rPr lang="en-US" dirty="0" smtClean="0"/>
              <a:t>Remember what we learned about in the line design; evenly distribute your black and white shapes to help the eye move around the composition</a:t>
            </a:r>
          </a:p>
          <a:p>
            <a:r>
              <a:rPr lang="en-US" dirty="0" smtClean="0"/>
              <a:t>This project is less creative and more technical than the line design was</a:t>
            </a:r>
          </a:p>
          <a:p>
            <a:pPr marL="36576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662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am I looking for?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An interesting image/interesting shapes</a:t>
            </a:r>
          </a:p>
          <a:p>
            <a:r>
              <a:rPr lang="en-US" dirty="0" smtClean="0"/>
              <a:t>Contrast from the white of the paper to almost black</a:t>
            </a:r>
          </a:p>
          <a:p>
            <a:r>
              <a:rPr lang="en-US" dirty="0" smtClean="0"/>
              <a:t>Range in value- we should be able to see FIVE values (in order) in each shape</a:t>
            </a:r>
          </a:p>
          <a:p>
            <a:r>
              <a:rPr lang="en-US" dirty="0" smtClean="0"/>
              <a:t>Gradation; the values should blend smoothly, consistently and evenly </a:t>
            </a:r>
          </a:p>
          <a:p>
            <a:r>
              <a:rPr lang="en-US" dirty="0" smtClean="0"/>
              <a:t>Good ebony pencil technique</a:t>
            </a:r>
          </a:p>
          <a:p>
            <a:r>
              <a:rPr lang="en-US" dirty="0" smtClean="0"/>
              <a:t>Clear imagery WITHOUT the need for outline</a:t>
            </a:r>
          </a:p>
          <a:p>
            <a:r>
              <a:rPr lang="en-US" dirty="0" smtClean="0"/>
              <a:t>Care and pride in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528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pic>
        <p:nvPicPr>
          <p:cNvPr id="4" name="Content Placeholder 3" descr="shattered_value_by_mischievousmeerkat-d6m1z7t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73" r="-118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086745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955002c2cc28c2129aaf9b1bd44113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24" r="-152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19412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ff8a7c2861e25d04dd86b10341c5dbf8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81" r="-54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84987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8cf0f8a5bc1642e7a9569f418505b4bb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4348" r="-1434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246934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d3b951d0a5c0c825b8baf3ecd33bba0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870" r="-158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4655428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8f4a2165ac1d54f3e0b50c19b39dcfd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0675" r="-50675"/>
          <a:stretch>
            <a:fillRect/>
          </a:stretch>
        </p:blipFill>
        <p:spPr>
          <a:xfrm>
            <a:off x="-233926" y="274638"/>
            <a:ext cx="9654707" cy="5851525"/>
          </a:xfrm>
        </p:spPr>
      </p:pic>
    </p:spTree>
    <p:extLst>
      <p:ext uri="{BB962C8B-B14F-4D97-AF65-F5344CB8AC3E}">
        <p14:creationId xmlns:p14="http://schemas.microsoft.com/office/powerpoint/2010/main" val="24386127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Bad example- object too small</a:t>
            </a:r>
            <a:endParaRPr lang="en-US" dirty="0"/>
          </a:p>
        </p:txBody>
      </p:sp>
      <p:pic>
        <p:nvPicPr>
          <p:cNvPr id="4" name="Content Placeholder 3" descr="2012 art 065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873" r="-118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33178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0955002c2cc28c2129aaf9b1bd44113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5224" r="-1522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4149090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Bad example- not enough range in value; too much outline</a:t>
            </a:r>
            <a:endParaRPr lang="en-US" dirty="0"/>
          </a:p>
        </p:txBody>
      </p:sp>
      <p:pic>
        <p:nvPicPr>
          <p:cNvPr id="4" name="Content Placeholder 3" descr="sarah_a_6-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73" b="8873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875360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Bad example- not enough blending/not clear because there isn’t enough thought to where the vales are placed</a:t>
            </a:r>
            <a:endParaRPr lang="en-US" dirty="0"/>
          </a:p>
        </p:txBody>
      </p:sp>
      <p:pic>
        <p:nvPicPr>
          <p:cNvPr id="4" name="Content Placeholder 3" descr="2011-02-15_10-40-07_970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635" b="-36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2104879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have </a:t>
            </a:r>
            <a:r>
              <a:rPr lang="en-US" u="sng" dirty="0" smtClean="0"/>
              <a:t>four</a:t>
            </a:r>
            <a:r>
              <a:rPr lang="en-US" dirty="0" smtClean="0"/>
              <a:t> classes to complete this project</a:t>
            </a:r>
          </a:p>
          <a:p>
            <a:r>
              <a:rPr lang="en-US" dirty="0" smtClean="0"/>
              <a:t>Due date is March 3</a:t>
            </a:r>
            <a:r>
              <a:rPr lang="en-US" baseline="30000" dirty="0" smtClean="0"/>
              <a:t>rd</a:t>
            </a:r>
            <a:r>
              <a:rPr lang="en-US" dirty="0" smtClean="0"/>
              <a:t> (A day) or March 6</a:t>
            </a:r>
            <a:r>
              <a:rPr lang="en-US" baseline="30000" dirty="0" smtClean="0"/>
              <a:t>th</a:t>
            </a:r>
            <a:r>
              <a:rPr lang="en-US" dirty="0" smtClean="0"/>
              <a:t> (B day)</a:t>
            </a:r>
          </a:p>
          <a:p>
            <a:r>
              <a:rPr lang="en-US" dirty="0" smtClean="0"/>
              <a:t>Day 1 will be intro, setting up design and starting to shade shapes</a:t>
            </a:r>
          </a:p>
          <a:p>
            <a:r>
              <a:rPr lang="en-US" dirty="0" smtClean="0"/>
              <a:t>Days 2, 3 and 4 will be comprised of shading</a:t>
            </a:r>
          </a:p>
          <a:p>
            <a:endParaRPr lang="en-US" dirty="0" smtClean="0"/>
          </a:p>
          <a:p>
            <a:pPr marL="3657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284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project will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Introduce you to the concept of value</a:t>
            </a:r>
          </a:p>
          <a:p>
            <a:r>
              <a:rPr lang="en-US" dirty="0" smtClean="0"/>
              <a:t>Introduce you to the concepts of contrast and gradation</a:t>
            </a:r>
          </a:p>
          <a:p>
            <a:r>
              <a:rPr lang="en-US" dirty="0" smtClean="0"/>
              <a:t>Teach you shading techniques</a:t>
            </a:r>
          </a:p>
          <a:p>
            <a:r>
              <a:rPr lang="en-US" dirty="0" smtClean="0"/>
              <a:t>Introduce you to the ebony pencil medium</a:t>
            </a:r>
          </a:p>
          <a:p>
            <a:r>
              <a:rPr lang="en-US" dirty="0" smtClean="0"/>
              <a:t>Allow you to create an original design using value concepts</a:t>
            </a:r>
          </a:p>
          <a:p>
            <a:r>
              <a:rPr lang="en-US" dirty="0" smtClean="0"/>
              <a:t>Help bridge the gap between creating value in an abstract manner and a realistic manner (it will make the still life unit easier)</a:t>
            </a:r>
          </a:p>
          <a:p>
            <a:pPr marL="36576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4239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Value, in art, means how dark or how light something is</a:t>
            </a:r>
          </a:p>
          <a:p>
            <a:r>
              <a:rPr lang="en-US" dirty="0" smtClean="0"/>
              <a:t>For this project, we will be referring to things in gray scale (in other words, how dark/light is their value from black to white)</a:t>
            </a:r>
          </a:p>
          <a:p>
            <a:r>
              <a:rPr lang="en-US" dirty="0" smtClean="0"/>
              <a:t>Although your eye can detect up to thirty shades of gray, we will aim to create FIVE different values in this project.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888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Contrast vs. Gradation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Contrast</a:t>
            </a:r>
            <a:r>
              <a:rPr lang="en-US" dirty="0" smtClean="0"/>
              <a:t>- a strong range/differentiation between values (you want to be able to distinctly tell the values apart, and your work should have both very dark values </a:t>
            </a:r>
            <a:r>
              <a:rPr lang="en-US" i="1" u="sng" dirty="0" smtClean="0"/>
              <a:t>and</a:t>
            </a:r>
            <a:r>
              <a:rPr lang="en-US" dirty="0" smtClean="0"/>
              <a:t> very light values)</a:t>
            </a:r>
          </a:p>
          <a:p>
            <a:r>
              <a:rPr lang="en-US" u="sng" dirty="0" smtClean="0"/>
              <a:t>Gradation</a:t>
            </a:r>
            <a:r>
              <a:rPr lang="en-US" dirty="0" smtClean="0"/>
              <a:t>- a gradual change between values (you want the values to seamlessly change from one to the next)</a:t>
            </a:r>
          </a:p>
          <a:p>
            <a:r>
              <a:rPr lang="en-US" dirty="0" smtClean="0"/>
              <a:t>We will be aiming for contrast </a:t>
            </a:r>
            <a:r>
              <a:rPr lang="en-US" b="1" i="1" u="sng" dirty="0" smtClean="0"/>
              <a:t>and</a:t>
            </a:r>
            <a:r>
              <a:rPr lang="en-US" dirty="0" smtClean="0"/>
              <a:t> gradation simultaneously in this project.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2817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8316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Value scales (gradation on the top, contrast/hard-edged on the bottom): </a:t>
            </a:r>
            <a:endParaRPr lang="en-US" dirty="0"/>
          </a:p>
        </p:txBody>
      </p:sp>
      <p:pic>
        <p:nvPicPr>
          <p:cNvPr id="6" name="Content Placeholder 5" descr="valu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9699" b="-1969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900571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will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97300" cy="48671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You will create a simple line drawing of an object that has significance to you. </a:t>
            </a:r>
          </a:p>
          <a:p>
            <a:r>
              <a:rPr lang="en-US" dirty="0" smtClean="0"/>
              <a:t>You will draw lines over that object to break it up into smaller shapes (so it looks “shattered”)</a:t>
            </a:r>
          </a:p>
          <a:p>
            <a:r>
              <a:rPr lang="en-US" dirty="0" smtClean="0"/>
              <a:t>Each shape will have a range in value, but the values should transition gradually, demonstrating contrast and gradation</a:t>
            </a:r>
          </a:p>
          <a:p>
            <a:r>
              <a:rPr lang="en-US" dirty="0" smtClean="0"/>
              <a:t>Your original outlines will eventually be eliminated because the values will be placed so that they create edges without the need for a defining 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238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486716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Draw out your shape/object on the paper- try to keep it BIG (filling up most of the paper and keeping the composition balanced). Aim for a shape that is pretty simple. You can choose to do multiple shapes, or even repeat several shapes, making a pattern. Keep the lines very light.  </a:t>
            </a:r>
          </a:p>
          <a:p>
            <a:r>
              <a:rPr lang="en-US" dirty="0" smtClean="0"/>
              <a:t>“Shatter” your shapes by making several lines that go through them, breaking them up. Again, keep these lines very light. </a:t>
            </a:r>
          </a:p>
          <a:p>
            <a:r>
              <a:rPr lang="en-US" dirty="0" smtClean="0"/>
              <a:t>I won’t require an exact number, but if you’re looking for a ballpark estimate, I’d say aim for at least 20 shapes total.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946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each shape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needs to be a range in value. Aim for five, but if you don’t quite get there in all shapes, that’s okay. </a:t>
            </a:r>
          </a:p>
          <a:p>
            <a:r>
              <a:rPr lang="en-US" dirty="0" smtClean="0"/>
              <a:t>Move from dark to light OR light to dark, reversing each time. The reason for the reversal is so that </a:t>
            </a:r>
            <a:r>
              <a:rPr lang="en-US" i="1" dirty="0" smtClean="0"/>
              <a:t>different</a:t>
            </a:r>
            <a:r>
              <a:rPr lang="en-US" dirty="0" smtClean="0"/>
              <a:t> values sit up next to each other, creating edges. </a:t>
            </a:r>
          </a:p>
          <a:p>
            <a:r>
              <a:rPr lang="en-US" dirty="0" smtClean="0"/>
              <a:t>Use good ebony pencil techniques (see next slide)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515874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156</TotalTime>
  <Words>912</Words>
  <Application>Microsoft Macintosh PowerPoint</Application>
  <PresentationFormat>On-screen Show (4:3)</PresentationFormat>
  <Paragraphs>62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Technic</vt:lpstr>
      <vt:lpstr>Shattered Value Design</vt:lpstr>
      <vt:lpstr>PowerPoint Presentation</vt:lpstr>
      <vt:lpstr>This project will…</vt:lpstr>
      <vt:lpstr>Value</vt:lpstr>
      <vt:lpstr>Contrast vs. Gradation</vt:lpstr>
      <vt:lpstr>Value scales (gradation on the top, contrast/hard-edged on the bottom): </vt:lpstr>
      <vt:lpstr>You will…</vt:lpstr>
      <vt:lpstr>Set-Up</vt:lpstr>
      <vt:lpstr>In each shape…</vt:lpstr>
      <vt:lpstr>Ebony Pencil</vt:lpstr>
      <vt:lpstr>Other tips</vt:lpstr>
      <vt:lpstr>What am I looking for? </vt:lpstr>
      <vt:lpstr>Examples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Bad example- object too small</vt:lpstr>
      <vt:lpstr>Bad example- not enough range in value; too much outline</vt:lpstr>
      <vt:lpstr>Bad example- not enough blending/not clear because there isn’t enough thought to where the vales are placed</vt:lpstr>
      <vt:lpstr>Timeline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Shattered Value Design</dc:title>
  <dc:creator>LHS Art 2</dc:creator>
  <cp:lastModifiedBy>LHS Art 2</cp:lastModifiedBy>
  <cp:revision>9</cp:revision>
  <dcterms:created xsi:type="dcterms:W3CDTF">2017-02-22T13:21:46Z</dcterms:created>
  <dcterms:modified xsi:type="dcterms:W3CDTF">2017-02-22T15:58:28Z</dcterms:modified>
</cp:coreProperties>
</file>