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71" r:id="rId4"/>
    <p:sldId id="258" r:id="rId5"/>
    <p:sldId id="261" r:id="rId6"/>
    <p:sldId id="259" r:id="rId7"/>
    <p:sldId id="260" r:id="rId8"/>
    <p:sldId id="270" r:id="rId9"/>
    <p:sldId id="263" r:id="rId10"/>
    <p:sldId id="264" r:id="rId11"/>
    <p:sldId id="267" r:id="rId12"/>
    <p:sldId id="268" r:id="rId13"/>
    <p:sldId id="266" r:id="rId14"/>
    <p:sldId id="265" r:id="rId15"/>
    <p:sldId id="269" r:id="rId16"/>
    <p:sldId id="26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3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8A21FCD0-B445-254A-BF43-508111FD1B63}" type="datetimeFigureOut">
              <a:rPr lang="en-US" smtClean="0"/>
              <a:t>5/2/17</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D1A4D1F0-97F6-F841-9C0E-454A7E9B033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1FCD0-B445-254A-BF43-508111FD1B63}" type="datetimeFigureOut">
              <a:rPr lang="en-US" smtClean="0"/>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4D1F0-97F6-F841-9C0E-454A7E9B03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21FCD0-B445-254A-BF43-508111FD1B63}" type="datetimeFigureOut">
              <a:rPr lang="en-US" smtClean="0"/>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4D1F0-97F6-F841-9C0E-454A7E9B033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21FCD0-B445-254A-BF43-508111FD1B63}" type="datetimeFigureOut">
              <a:rPr lang="en-US" smtClean="0"/>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4D1F0-97F6-F841-9C0E-454A7E9B033B}"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21FCD0-B445-254A-BF43-508111FD1B63}" type="datetimeFigureOut">
              <a:rPr lang="en-US" smtClean="0"/>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4D1F0-97F6-F841-9C0E-454A7E9B033B}"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A21FCD0-B445-254A-BF43-508111FD1B63}" type="datetimeFigureOut">
              <a:rPr lang="en-US" smtClean="0"/>
              <a:t>5/2/17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4D1F0-97F6-F841-9C0E-454A7E9B033B}"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A21FCD0-B445-254A-BF43-508111FD1B63}" type="datetimeFigureOut">
              <a:rPr lang="en-US" smtClean="0"/>
              <a:t>5/2/17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4D1F0-97F6-F841-9C0E-454A7E9B033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21FCD0-B445-254A-BF43-508111FD1B63}" type="datetimeFigureOut">
              <a:rPr lang="en-US" smtClean="0"/>
              <a:t>5/2/17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4D1F0-97F6-F841-9C0E-454A7E9B033B}"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A21FCD0-B445-254A-BF43-508111FD1B63}" type="datetimeFigureOut">
              <a:rPr lang="en-US" smtClean="0"/>
              <a:t>5/2/17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4D1F0-97F6-F841-9C0E-454A7E9B03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1FCD0-B445-254A-BF43-508111FD1B63}" type="datetimeFigureOut">
              <a:rPr lang="en-US" smtClean="0"/>
              <a:t>5/2/17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4D1F0-97F6-F841-9C0E-454A7E9B033B}"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1FCD0-B445-254A-BF43-508111FD1B63}" type="datetimeFigureOut">
              <a:rPr lang="en-US" smtClean="0"/>
              <a:t>5/2/17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4D1F0-97F6-F841-9C0E-454A7E9B033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A21FCD0-B445-254A-BF43-508111FD1B63}" type="datetimeFigureOut">
              <a:rPr lang="en-US" smtClean="0"/>
              <a:t>5/2/17</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1A4D1F0-97F6-F841-9C0E-454A7E9B033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kflanagan@ledyard.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Hyper-Realism Eye Study</a:t>
            </a:r>
            <a:endParaRPr lang="en-US" dirty="0"/>
          </a:p>
        </p:txBody>
      </p:sp>
      <p:sp>
        <p:nvSpPr>
          <p:cNvPr id="3" name="Subtitle 2"/>
          <p:cNvSpPr>
            <a:spLocks noGrp="1"/>
          </p:cNvSpPr>
          <p:nvPr>
            <p:ph type="subTitle" idx="1"/>
          </p:nvPr>
        </p:nvSpPr>
        <p:spPr/>
        <p:txBody>
          <a:bodyPr/>
          <a:lstStyle/>
          <a:p>
            <a:r>
              <a:rPr lang="en-US" dirty="0" smtClean="0"/>
              <a:t>Drawing 2</a:t>
            </a:r>
            <a:endParaRPr lang="en-US" dirty="0"/>
          </a:p>
        </p:txBody>
      </p:sp>
    </p:spTree>
    <p:extLst>
      <p:ext uri="{BB962C8B-B14F-4D97-AF65-F5344CB8AC3E}">
        <p14:creationId xmlns:p14="http://schemas.microsoft.com/office/powerpoint/2010/main" val="5898869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698f1efdfa1ba217c2a724d31a357d8a.jpg"/>
          <p:cNvPicPr>
            <a:picLocks noGrp="1" noChangeAspect="1"/>
          </p:cNvPicPr>
          <p:nvPr>
            <p:ph idx="1"/>
          </p:nvPr>
        </p:nvPicPr>
        <p:blipFill>
          <a:blip r:embed="rId2">
            <a:extLst>
              <a:ext uri="{28A0092B-C50C-407E-A947-70E740481C1C}">
                <a14:useLocalDpi xmlns:a14="http://schemas.microsoft.com/office/drawing/2010/main" val="0"/>
              </a:ext>
            </a:extLst>
          </a:blip>
          <a:srcRect l="-38667" r="-38667"/>
          <a:stretch>
            <a:fillRect/>
          </a:stretch>
        </p:blipFill>
        <p:spPr>
          <a:xfrm>
            <a:off x="-604050" y="774478"/>
            <a:ext cx="10285372" cy="4897798"/>
          </a:xfrm>
        </p:spPr>
      </p:pic>
    </p:spTree>
    <p:extLst>
      <p:ext uri="{BB962C8B-B14F-4D97-AF65-F5344CB8AC3E}">
        <p14:creationId xmlns:p14="http://schemas.microsoft.com/office/powerpoint/2010/main" val="387198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782bbd617d836eb5d71dce6f1e9eb18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801" y="1295400"/>
            <a:ext cx="6335896" cy="4426140"/>
          </a:xfrm>
          <a:prstGeom prst="rect">
            <a:avLst/>
          </a:prstGeom>
        </p:spPr>
      </p:pic>
    </p:spTree>
    <p:extLst>
      <p:ext uri="{BB962C8B-B14F-4D97-AF65-F5344CB8AC3E}">
        <p14:creationId xmlns:p14="http://schemas.microsoft.com/office/powerpoint/2010/main" val="306327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1d7937b89a64cb2bdca47e6ecdd13b3.jpg"/>
          <p:cNvPicPr>
            <a:picLocks noGrp="1" noChangeAspect="1"/>
          </p:cNvPicPr>
          <p:nvPr>
            <p:ph idx="1"/>
          </p:nvPr>
        </p:nvPicPr>
        <p:blipFill>
          <a:blip r:embed="rId2">
            <a:extLst>
              <a:ext uri="{28A0092B-C50C-407E-A947-70E740481C1C}">
                <a14:useLocalDpi xmlns:a14="http://schemas.microsoft.com/office/drawing/2010/main" val="0"/>
              </a:ext>
            </a:extLst>
          </a:blip>
          <a:srcRect l="-19628" r="-19628"/>
          <a:stretch>
            <a:fillRect/>
          </a:stretch>
        </p:blipFill>
        <p:spPr>
          <a:xfrm>
            <a:off x="126062" y="1295400"/>
            <a:ext cx="8801099" cy="4191001"/>
          </a:xfrm>
        </p:spPr>
      </p:pic>
    </p:spTree>
    <p:extLst>
      <p:ext uri="{BB962C8B-B14F-4D97-AF65-F5344CB8AC3E}">
        <p14:creationId xmlns:p14="http://schemas.microsoft.com/office/powerpoint/2010/main" val="856330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0b17e7500f08eef50603e697a8481cd.jpg"/>
          <p:cNvPicPr>
            <a:picLocks noGrp="1" noChangeAspect="1"/>
          </p:cNvPicPr>
          <p:nvPr>
            <p:ph idx="1"/>
          </p:nvPr>
        </p:nvPicPr>
        <p:blipFill>
          <a:blip r:embed="rId2">
            <a:extLst>
              <a:ext uri="{28A0092B-C50C-407E-A947-70E740481C1C}">
                <a14:useLocalDpi xmlns:a14="http://schemas.microsoft.com/office/drawing/2010/main" val="0"/>
              </a:ext>
            </a:extLst>
          </a:blip>
          <a:srcRect l="-55000" r="-55000"/>
          <a:stretch>
            <a:fillRect/>
          </a:stretch>
        </p:blipFill>
        <p:spPr>
          <a:xfrm>
            <a:off x="-285665" y="1115247"/>
            <a:ext cx="9797452" cy="4665455"/>
          </a:xfrm>
        </p:spPr>
      </p:pic>
    </p:spTree>
    <p:extLst>
      <p:ext uri="{BB962C8B-B14F-4D97-AF65-F5344CB8AC3E}">
        <p14:creationId xmlns:p14="http://schemas.microsoft.com/office/powerpoint/2010/main" val="512476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d159e22a3c199ad3e0e2ee00415af80.jpg"/>
          <p:cNvPicPr>
            <a:picLocks noGrp="1" noChangeAspect="1"/>
          </p:cNvPicPr>
          <p:nvPr>
            <p:ph idx="1"/>
          </p:nvPr>
        </p:nvPicPr>
        <p:blipFill>
          <a:blip r:embed="rId2">
            <a:extLst>
              <a:ext uri="{28A0092B-C50C-407E-A947-70E740481C1C}">
                <a14:useLocalDpi xmlns:a14="http://schemas.microsoft.com/office/drawing/2010/main" val="0"/>
              </a:ext>
            </a:extLst>
          </a:blip>
          <a:srcRect l="-55000" r="-55000"/>
          <a:stretch>
            <a:fillRect/>
          </a:stretch>
        </p:blipFill>
        <p:spPr>
          <a:xfrm>
            <a:off x="-672878" y="743500"/>
            <a:ext cx="10448013" cy="4975246"/>
          </a:xfrm>
        </p:spPr>
      </p:pic>
    </p:spTree>
    <p:extLst>
      <p:ext uri="{BB962C8B-B14F-4D97-AF65-F5344CB8AC3E}">
        <p14:creationId xmlns:p14="http://schemas.microsoft.com/office/powerpoint/2010/main" val="1437527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abe47addbe93deb6413c6e47905512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76" y="1295399"/>
            <a:ext cx="5515935" cy="3893601"/>
          </a:xfrm>
          <a:prstGeom prst="rect">
            <a:avLst/>
          </a:prstGeom>
        </p:spPr>
      </p:pic>
    </p:spTree>
    <p:extLst>
      <p:ext uri="{BB962C8B-B14F-4D97-AF65-F5344CB8AC3E}">
        <p14:creationId xmlns:p14="http://schemas.microsoft.com/office/powerpoint/2010/main" val="670011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lstStyle/>
          <a:p>
            <a:r>
              <a:rPr lang="en-US" dirty="0" smtClean="0"/>
              <a:t>Day 1- Sketchbook studies and choosing medium</a:t>
            </a:r>
          </a:p>
          <a:p>
            <a:r>
              <a:rPr lang="en-US" dirty="0" smtClean="0"/>
              <a:t>Day 2- Draw out composition; begin applying medium</a:t>
            </a:r>
          </a:p>
          <a:p>
            <a:r>
              <a:rPr lang="en-US" dirty="0" smtClean="0"/>
              <a:t>Days 3, 4, 5, 6- Developing medium</a:t>
            </a:r>
          </a:p>
          <a:p>
            <a:r>
              <a:rPr lang="en-US" dirty="0" smtClean="0"/>
              <a:t>Due:_____________</a:t>
            </a:r>
            <a:endParaRPr lang="en-US" dirty="0"/>
          </a:p>
        </p:txBody>
      </p:sp>
    </p:spTree>
    <p:extLst>
      <p:ext uri="{BB962C8B-B14F-4D97-AF65-F5344CB8AC3E}">
        <p14:creationId xmlns:p14="http://schemas.microsoft.com/office/powerpoint/2010/main" val="175286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 Will</a:t>
            </a:r>
            <a:r>
              <a:rPr lang="is-IS" dirty="0" smtClean="0"/>
              <a:t>…</a:t>
            </a:r>
            <a:endParaRPr lang="en-US" dirty="0"/>
          </a:p>
        </p:txBody>
      </p:sp>
      <p:sp>
        <p:nvSpPr>
          <p:cNvPr id="2" name="Content Placeholder 1"/>
          <p:cNvSpPr>
            <a:spLocks noGrp="1"/>
          </p:cNvSpPr>
          <p:nvPr>
            <p:ph idx="1"/>
          </p:nvPr>
        </p:nvSpPr>
        <p:spPr>
          <a:xfrm>
            <a:off x="1371599" y="2438401"/>
            <a:ext cx="7032383" cy="3238474"/>
          </a:xfrm>
        </p:spPr>
        <p:txBody>
          <a:bodyPr>
            <a:normAutofit fontScale="92500"/>
          </a:bodyPr>
          <a:lstStyle/>
          <a:p>
            <a:r>
              <a:rPr lang="en-US" dirty="0" smtClean="0"/>
              <a:t>You will create a hyper-realistic study working from a photo of your eye.</a:t>
            </a:r>
          </a:p>
          <a:p>
            <a:r>
              <a:rPr lang="en-US" dirty="0" smtClean="0"/>
              <a:t>You will work on 11 x 14 paper. </a:t>
            </a:r>
          </a:p>
          <a:p>
            <a:r>
              <a:rPr lang="en-US" dirty="0" smtClean="0"/>
              <a:t>You have the choice of using ebony pencil on white paper, black and white charcoal pencil on gray-toned paper, or colored pencil on flesh-toned paper. </a:t>
            </a:r>
          </a:p>
          <a:p>
            <a:r>
              <a:rPr lang="en-US" dirty="0" smtClean="0"/>
              <a:t>You will be working from a photograph and/or also from a mirror. </a:t>
            </a:r>
          </a:p>
          <a:p>
            <a:r>
              <a:rPr lang="en-US" dirty="0" smtClean="0"/>
              <a:t>You will be responsible for obtaining the source material, although you may use my printer.  </a:t>
            </a:r>
            <a:endParaRPr lang="en-US" dirty="0"/>
          </a:p>
        </p:txBody>
      </p:sp>
    </p:spTree>
    <p:extLst>
      <p:ext uri="{BB962C8B-B14F-4D97-AF65-F5344CB8AC3E}">
        <p14:creationId xmlns:p14="http://schemas.microsoft.com/office/powerpoint/2010/main" val="34759732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Material</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Work together to obtain a photograph. You can use the camera on your phone, or I have some digital cameras for student use. </a:t>
            </a:r>
          </a:p>
          <a:p>
            <a:r>
              <a:rPr lang="en-US" dirty="0" smtClean="0"/>
              <a:t>Try to use good lighting. You can use the natural lighting or you can use the flash (try not to blind yourself!) Experiment with the macro setting, or see if you get a better picture standing from a little further away and zooming in. </a:t>
            </a:r>
            <a:endParaRPr lang="en-US" dirty="0" smtClean="0"/>
          </a:p>
          <a:p>
            <a:r>
              <a:rPr lang="en-US" dirty="0" smtClean="0"/>
              <a:t>Experiment with different angles/cropping/points of view. </a:t>
            </a:r>
            <a:endParaRPr lang="en-US" dirty="0" smtClean="0"/>
          </a:p>
          <a:p>
            <a:r>
              <a:rPr lang="en-US" dirty="0" smtClean="0"/>
              <a:t>Aim for a clear, complex photo with a lot of detail to look at. Set the photo resolution to be pretty high. </a:t>
            </a:r>
          </a:p>
          <a:p>
            <a:r>
              <a:rPr lang="en-US" dirty="0" smtClean="0"/>
              <a:t>Send or share anything you want me to print to </a:t>
            </a:r>
            <a:r>
              <a:rPr lang="en-US" dirty="0" smtClean="0">
                <a:hlinkClick r:id="rId2"/>
              </a:rPr>
              <a:t>kflanagan@ledyard.net</a:t>
            </a:r>
            <a:r>
              <a:rPr lang="en-US" dirty="0" smtClean="0"/>
              <a:t>. </a:t>
            </a:r>
          </a:p>
          <a:p>
            <a:r>
              <a:rPr lang="en-US" dirty="0" smtClean="0"/>
              <a:t>You can also use mirrors to help with continual observation. </a:t>
            </a:r>
            <a:endParaRPr lang="en-US" dirty="0"/>
          </a:p>
        </p:txBody>
      </p:sp>
    </p:spTree>
    <p:extLst>
      <p:ext uri="{BB962C8B-B14F-4D97-AF65-F5344CB8AC3E}">
        <p14:creationId xmlns:p14="http://schemas.microsoft.com/office/powerpoint/2010/main" val="1050207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fontScale="92500"/>
          </a:bodyPr>
          <a:lstStyle/>
          <a:p>
            <a:r>
              <a:rPr lang="en-US" dirty="0" smtClean="0"/>
              <a:t>In your sketchbook, practice sketching eyes. You can also try out different media to see what might suit you. </a:t>
            </a:r>
          </a:p>
          <a:p>
            <a:r>
              <a:rPr lang="en-US" dirty="0" smtClean="0"/>
              <a:t>When you’ve chosen your medium and paper, begin by drawing an EXTREMELY light pencil outline. Try to focus on major shapes.</a:t>
            </a:r>
          </a:p>
          <a:p>
            <a:r>
              <a:rPr lang="en-US" dirty="0" smtClean="0"/>
              <a:t> The eye itself should take up about 75% of the page. </a:t>
            </a:r>
          </a:p>
          <a:p>
            <a:r>
              <a:rPr lang="en-US" dirty="0" smtClean="0"/>
              <a:t>You can show the lids and lashes, as well as part or all of the eyebrow. The eye should be contextualized and go right to the edge of the page. </a:t>
            </a:r>
            <a:endParaRPr lang="en-US" dirty="0"/>
          </a:p>
        </p:txBody>
      </p:sp>
    </p:spTree>
    <p:extLst>
      <p:ext uri="{BB962C8B-B14F-4D97-AF65-F5344CB8AC3E}">
        <p14:creationId xmlns:p14="http://schemas.microsoft.com/office/powerpoint/2010/main" val="2704577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Medium</a:t>
            </a:r>
            <a:endParaRPr lang="en-US" dirty="0"/>
          </a:p>
        </p:txBody>
      </p:sp>
      <p:sp>
        <p:nvSpPr>
          <p:cNvPr id="3" name="Content Placeholder 2"/>
          <p:cNvSpPr>
            <a:spLocks noGrp="1"/>
          </p:cNvSpPr>
          <p:nvPr>
            <p:ph idx="1"/>
          </p:nvPr>
        </p:nvSpPr>
        <p:spPr>
          <a:xfrm>
            <a:off x="1371600" y="2438400"/>
            <a:ext cx="6558492" cy="3401162"/>
          </a:xfrm>
        </p:spPr>
        <p:txBody>
          <a:bodyPr>
            <a:normAutofit fontScale="85000" lnSpcReduction="10000"/>
          </a:bodyPr>
          <a:lstStyle/>
          <a:p>
            <a:r>
              <a:rPr lang="en-US" dirty="0" smtClean="0"/>
              <a:t>Think about shading. The eyeball is essentially a sphere, and will have dark and light on it accordingly (the lid and under-eye area will also follow this). The hood of the lid tends to cast a shadow on the eyeball. The brow-bone tends to cast shadow on the entire eye. The inside corner (near the nose) also has shadow in it. </a:t>
            </a:r>
          </a:p>
          <a:p>
            <a:r>
              <a:rPr lang="en-US" dirty="0" smtClean="0"/>
              <a:t>Look for reflections and shapes in the iris. Try to think about abstract shapes. </a:t>
            </a:r>
          </a:p>
          <a:p>
            <a:r>
              <a:rPr lang="en-US" dirty="0" smtClean="0"/>
              <a:t>Develop your medium little by little. Aim for a very dynamic contrast, and crisp shapes. Tone down outline. We want these drawings to be bold, not sketchy! I am having you work small so that you really have time to develop them. </a:t>
            </a:r>
            <a:endParaRPr lang="en-US" dirty="0"/>
          </a:p>
        </p:txBody>
      </p:sp>
    </p:spTree>
    <p:extLst>
      <p:ext uri="{BB962C8B-B14F-4D97-AF65-F5344CB8AC3E}">
        <p14:creationId xmlns:p14="http://schemas.microsoft.com/office/powerpoint/2010/main" val="128497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Medium?</a:t>
            </a:r>
            <a:endParaRPr lang="en-US" dirty="0"/>
          </a:p>
        </p:txBody>
      </p:sp>
      <p:sp>
        <p:nvSpPr>
          <p:cNvPr id="3" name="Content Placeholder 2"/>
          <p:cNvSpPr>
            <a:spLocks noGrp="1"/>
          </p:cNvSpPr>
          <p:nvPr>
            <p:ph idx="1"/>
          </p:nvPr>
        </p:nvSpPr>
        <p:spPr>
          <a:xfrm>
            <a:off x="1371600" y="2438400"/>
            <a:ext cx="6400800" cy="3261756"/>
          </a:xfrm>
        </p:spPr>
        <p:txBody>
          <a:bodyPr>
            <a:normAutofit fontScale="85000" lnSpcReduction="20000"/>
          </a:bodyPr>
          <a:lstStyle/>
          <a:p>
            <a:r>
              <a:rPr lang="en-US" b="1" dirty="0" smtClean="0"/>
              <a:t>Ebony pencil on white paper</a:t>
            </a:r>
            <a:r>
              <a:rPr lang="en-US" dirty="0" smtClean="0"/>
              <a:t>- Good for developing a strong contrast and pretty easy to work with, but you’ll have to spend a lot of time building tones since the paper is white. </a:t>
            </a:r>
          </a:p>
          <a:p>
            <a:r>
              <a:rPr lang="en-US" b="1" dirty="0" smtClean="0"/>
              <a:t>Black and white charcoal on gray paper</a:t>
            </a:r>
            <a:r>
              <a:rPr lang="en-US" dirty="0" smtClean="0"/>
              <a:t>- Easier to build up the shadows and highlights on a mid-toned paper; can smudge but also color in shapes; can be messy. </a:t>
            </a:r>
          </a:p>
          <a:p>
            <a:r>
              <a:rPr lang="en-US" b="1" dirty="0" smtClean="0"/>
              <a:t>Colored pencil on flesh-toned paper</a:t>
            </a:r>
            <a:r>
              <a:rPr lang="en-US" dirty="0" smtClean="0"/>
              <a:t>- The flesh tone is already established for you; the range of colors available look great; takes a lot of time to build up color sufficiently</a:t>
            </a:r>
          </a:p>
          <a:p>
            <a:r>
              <a:rPr lang="en-US" dirty="0" smtClean="0"/>
              <a:t>Can also use white gel pen or white out to show bold shiny highlights as well as black marker or paint to show really dark shadows</a:t>
            </a:r>
            <a:endParaRPr lang="en-US" dirty="0"/>
          </a:p>
        </p:txBody>
      </p:sp>
    </p:spTree>
    <p:extLst>
      <p:ext uri="{BB962C8B-B14F-4D97-AF65-F5344CB8AC3E}">
        <p14:creationId xmlns:p14="http://schemas.microsoft.com/office/powerpoint/2010/main" val="81022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a:xfrm>
            <a:off x="1371599" y="2252524"/>
            <a:ext cx="6744353" cy="3633505"/>
          </a:xfrm>
        </p:spPr>
        <p:txBody>
          <a:bodyPr>
            <a:normAutofit fontScale="85000" lnSpcReduction="20000"/>
          </a:bodyPr>
          <a:lstStyle/>
          <a:p>
            <a:r>
              <a:rPr lang="en-US" dirty="0" smtClean="0"/>
              <a:t>I’ll walk you through a little tutorial that might help you through some of the process. </a:t>
            </a:r>
          </a:p>
          <a:p>
            <a:r>
              <a:rPr lang="en-US" dirty="0" smtClean="0"/>
              <a:t>I’ll draw your attention to several different printed resources you might want to use. </a:t>
            </a:r>
          </a:p>
          <a:p>
            <a:r>
              <a:rPr lang="en-US" dirty="0" smtClean="0"/>
              <a:t>Try looking on Google/</a:t>
            </a:r>
            <a:r>
              <a:rPr lang="en-US" dirty="0" err="1" smtClean="0"/>
              <a:t>Pinterest</a:t>
            </a:r>
            <a:r>
              <a:rPr lang="en-US" dirty="0" smtClean="0"/>
              <a:t>/YouTube for a tutorial. There’s a lot out there. {</a:t>
            </a:r>
            <a:r>
              <a:rPr lang="en-US" dirty="0" err="1" smtClean="0"/>
              <a:t>pinterest.com</a:t>
            </a:r>
            <a:r>
              <a:rPr lang="en-US" dirty="0" smtClean="0"/>
              <a:t>/</a:t>
            </a:r>
            <a:r>
              <a:rPr lang="en-US" dirty="0" err="1" smtClean="0"/>
              <a:t>colonelart</a:t>
            </a:r>
            <a:r>
              <a:rPr lang="en-US" dirty="0" smtClean="0"/>
              <a:t> </a:t>
            </a:r>
            <a:r>
              <a:rPr lang="en-US" dirty="0" smtClean="0">
                <a:sym typeface="Wingdings"/>
              </a:rPr>
              <a:t> Eye Studies board}</a:t>
            </a:r>
            <a:r>
              <a:rPr lang="en-US" dirty="0" smtClean="0"/>
              <a:t> </a:t>
            </a:r>
          </a:p>
          <a:p>
            <a:r>
              <a:rPr lang="en-US" dirty="0" smtClean="0"/>
              <a:t>Your #1 resource is going to be careful observation. If you pay close attention to details and try to draw what you see, and take your time to develop your drawing, it will come out well.</a:t>
            </a:r>
          </a:p>
          <a:p>
            <a:r>
              <a:rPr lang="en-US" dirty="0" smtClean="0"/>
              <a:t>A note on reflection- you will most likely see a reflection of the camera in your iris. Could you change this? What could you imagine would be reflected in your eye that you could pretend to look at?  </a:t>
            </a:r>
            <a:endParaRPr lang="en-US" dirty="0"/>
          </a:p>
        </p:txBody>
      </p:sp>
    </p:spTree>
    <p:extLst>
      <p:ext uri="{BB962C8B-B14F-4D97-AF65-F5344CB8AC3E}">
        <p14:creationId xmlns:p14="http://schemas.microsoft.com/office/powerpoint/2010/main" val="237363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1014.jpg"/>
          <p:cNvPicPr>
            <a:picLocks noGrp="1" noChangeAspect="1"/>
          </p:cNvPicPr>
          <p:nvPr>
            <p:ph idx="1"/>
          </p:nvPr>
        </p:nvPicPr>
        <p:blipFill>
          <a:blip r:embed="rId2">
            <a:extLst>
              <a:ext uri="{28A0092B-C50C-407E-A947-70E740481C1C}">
                <a14:useLocalDpi xmlns:a14="http://schemas.microsoft.com/office/drawing/2010/main" val="0"/>
              </a:ext>
            </a:extLst>
          </a:blip>
          <a:srcRect l="-28750" r="-28750"/>
          <a:stretch>
            <a:fillRect/>
          </a:stretch>
        </p:blipFill>
        <p:spPr>
          <a:xfrm>
            <a:off x="-1587500" y="469769"/>
            <a:ext cx="12315144" cy="5864356"/>
          </a:xfrm>
        </p:spPr>
      </p:pic>
    </p:spTree>
    <p:extLst>
      <p:ext uri="{BB962C8B-B14F-4D97-AF65-F5344CB8AC3E}">
        <p14:creationId xmlns:p14="http://schemas.microsoft.com/office/powerpoint/2010/main" val="196725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ow-To-Draw-An-EYE2.jpg"/>
          <p:cNvPicPr>
            <a:picLocks noGrp="1" noChangeAspect="1"/>
          </p:cNvPicPr>
          <p:nvPr>
            <p:ph idx="1"/>
          </p:nvPr>
        </p:nvPicPr>
        <p:blipFill>
          <a:blip r:embed="rId2">
            <a:extLst>
              <a:ext uri="{28A0092B-C50C-407E-A947-70E740481C1C}">
                <a14:useLocalDpi xmlns:a14="http://schemas.microsoft.com/office/drawing/2010/main" val="0"/>
              </a:ext>
            </a:extLst>
          </a:blip>
          <a:srcRect l="-55000" r="-55000"/>
          <a:stretch>
            <a:fillRect/>
          </a:stretch>
        </p:blipFill>
        <p:spPr/>
      </p:pic>
    </p:spTree>
    <p:extLst>
      <p:ext uri="{BB962C8B-B14F-4D97-AF65-F5344CB8AC3E}">
        <p14:creationId xmlns:p14="http://schemas.microsoft.com/office/powerpoint/2010/main" val="29123801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132</TotalTime>
  <Words>785</Words>
  <Application>Microsoft Macintosh PowerPoint</Application>
  <PresentationFormat>On-screen Show (4:3)</PresentationFormat>
  <Paragraphs>40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Couture</vt:lpstr>
      <vt:lpstr>Hyper-Realism Eye Study</vt:lpstr>
      <vt:lpstr>You Will…</vt:lpstr>
      <vt:lpstr>Source Material</vt:lpstr>
      <vt:lpstr>Procedure</vt:lpstr>
      <vt:lpstr>Developing Medium</vt:lpstr>
      <vt:lpstr>What Medium?</vt:lpstr>
      <vt:lpstr>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Hyper-Realism Eye Study</dc:title>
  <dc:creator>LHS Art 2</dc:creator>
  <cp:lastModifiedBy>LHS Art 2</cp:lastModifiedBy>
  <cp:revision>9</cp:revision>
  <dcterms:created xsi:type="dcterms:W3CDTF">2017-04-28T15:51:17Z</dcterms:created>
  <dcterms:modified xsi:type="dcterms:W3CDTF">2017-05-02T12:40:14Z</dcterms:modified>
</cp:coreProperties>
</file>