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8" r:id="rId3"/>
    <p:sldId id="262" r:id="rId4"/>
    <p:sldId id="257" r:id="rId5"/>
    <p:sldId id="259" r:id="rId6"/>
    <p:sldId id="261" r:id="rId7"/>
    <p:sldId id="260" r:id="rId8"/>
    <p:sldId id="263" r:id="rId9"/>
    <p:sldId id="264" r:id="rId1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92" d="100"/>
          <a:sy n="92" d="100"/>
        </p:scale>
        <p:origin x="-1576" y="-12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printerSettings" Target="printerSettings/printerSettings1.bin"/><Relationship Id="rId12" Type="http://schemas.openxmlformats.org/officeDocument/2006/relationships/presProps" Target="presProps.xml"/><Relationship Id="rId13" Type="http://schemas.openxmlformats.org/officeDocument/2006/relationships/viewProps" Target="viewProps.xml"/><Relationship Id="rId14" Type="http://schemas.openxmlformats.org/officeDocument/2006/relationships/theme" Target="theme/theme1.xml"/><Relationship Id="rId15"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98436FE-7B8A-4D47-BC17-12F369A029DF}" type="datetimeFigureOut">
              <a:rPr lang="en-US" smtClean="0"/>
              <a:t>8/22/15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D8B13D-364C-664C-A8FC-3C0BDD217A0C}" type="slidenum">
              <a:rPr lang="en-US" smtClean="0"/>
              <a:t>‹#›</a:t>
            </a:fld>
            <a:endParaRPr lang="en-US"/>
          </a:p>
        </p:txBody>
      </p:sp>
    </p:spTree>
    <p:extLst>
      <p:ext uri="{BB962C8B-B14F-4D97-AF65-F5344CB8AC3E}">
        <p14:creationId xmlns:p14="http://schemas.microsoft.com/office/powerpoint/2010/main" val="16437359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98436FE-7B8A-4D47-BC17-12F369A029DF}" type="datetimeFigureOut">
              <a:rPr lang="en-US" smtClean="0"/>
              <a:t>8/22/15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D8B13D-364C-664C-A8FC-3C0BDD217A0C}" type="slidenum">
              <a:rPr lang="en-US" smtClean="0"/>
              <a:t>‹#›</a:t>
            </a:fld>
            <a:endParaRPr lang="en-US"/>
          </a:p>
        </p:txBody>
      </p:sp>
    </p:spTree>
    <p:extLst>
      <p:ext uri="{BB962C8B-B14F-4D97-AF65-F5344CB8AC3E}">
        <p14:creationId xmlns:p14="http://schemas.microsoft.com/office/powerpoint/2010/main" val="1081178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98436FE-7B8A-4D47-BC17-12F369A029DF}" type="datetimeFigureOut">
              <a:rPr lang="en-US" smtClean="0"/>
              <a:t>8/22/15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D8B13D-364C-664C-A8FC-3C0BDD217A0C}" type="slidenum">
              <a:rPr lang="en-US" smtClean="0"/>
              <a:t>‹#›</a:t>
            </a:fld>
            <a:endParaRPr lang="en-US"/>
          </a:p>
        </p:txBody>
      </p:sp>
    </p:spTree>
    <p:extLst>
      <p:ext uri="{BB962C8B-B14F-4D97-AF65-F5344CB8AC3E}">
        <p14:creationId xmlns:p14="http://schemas.microsoft.com/office/powerpoint/2010/main" val="10105716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98436FE-7B8A-4D47-BC17-12F369A029DF}" type="datetimeFigureOut">
              <a:rPr lang="en-US" smtClean="0"/>
              <a:t>8/22/15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D8B13D-364C-664C-A8FC-3C0BDD217A0C}" type="slidenum">
              <a:rPr lang="en-US" smtClean="0"/>
              <a:t>‹#›</a:t>
            </a:fld>
            <a:endParaRPr lang="en-US"/>
          </a:p>
        </p:txBody>
      </p:sp>
    </p:spTree>
    <p:extLst>
      <p:ext uri="{BB962C8B-B14F-4D97-AF65-F5344CB8AC3E}">
        <p14:creationId xmlns:p14="http://schemas.microsoft.com/office/powerpoint/2010/main" val="41190231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98436FE-7B8A-4D47-BC17-12F369A029DF}" type="datetimeFigureOut">
              <a:rPr lang="en-US" smtClean="0"/>
              <a:t>8/22/15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D8B13D-364C-664C-A8FC-3C0BDD217A0C}" type="slidenum">
              <a:rPr lang="en-US" smtClean="0"/>
              <a:t>‹#›</a:t>
            </a:fld>
            <a:endParaRPr lang="en-US"/>
          </a:p>
        </p:txBody>
      </p:sp>
    </p:spTree>
    <p:extLst>
      <p:ext uri="{BB962C8B-B14F-4D97-AF65-F5344CB8AC3E}">
        <p14:creationId xmlns:p14="http://schemas.microsoft.com/office/powerpoint/2010/main" val="5454339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98436FE-7B8A-4D47-BC17-12F369A029DF}" type="datetimeFigureOut">
              <a:rPr lang="en-US" smtClean="0"/>
              <a:t>8/22/15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D8B13D-364C-664C-A8FC-3C0BDD217A0C}" type="slidenum">
              <a:rPr lang="en-US" smtClean="0"/>
              <a:t>‹#›</a:t>
            </a:fld>
            <a:endParaRPr lang="en-US"/>
          </a:p>
        </p:txBody>
      </p:sp>
    </p:spTree>
    <p:extLst>
      <p:ext uri="{BB962C8B-B14F-4D97-AF65-F5344CB8AC3E}">
        <p14:creationId xmlns:p14="http://schemas.microsoft.com/office/powerpoint/2010/main" val="16266376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98436FE-7B8A-4D47-BC17-12F369A029DF}" type="datetimeFigureOut">
              <a:rPr lang="en-US" smtClean="0"/>
              <a:t>8/22/15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1D8B13D-364C-664C-A8FC-3C0BDD217A0C}" type="slidenum">
              <a:rPr lang="en-US" smtClean="0"/>
              <a:t>‹#›</a:t>
            </a:fld>
            <a:endParaRPr lang="en-US"/>
          </a:p>
        </p:txBody>
      </p:sp>
    </p:spTree>
    <p:extLst>
      <p:ext uri="{BB962C8B-B14F-4D97-AF65-F5344CB8AC3E}">
        <p14:creationId xmlns:p14="http://schemas.microsoft.com/office/powerpoint/2010/main" val="17916964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98436FE-7B8A-4D47-BC17-12F369A029DF}" type="datetimeFigureOut">
              <a:rPr lang="en-US" smtClean="0"/>
              <a:t>8/22/15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1D8B13D-364C-664C-A8FC-3C0BDD217A0C}" type="slidenum">
              <a:rPr lang="en-US" smtClean="0"/>
              <a:t>‹#›</a:t>
            </a:fld>
            <a:endParaRPr lang="en-US"/>
          </a:p>
        </p:txBody>
      </p:sp>
    </p:spTree>
    <p:extLst>
      <p:ext uri="{BB962C8B-B14F-4D97-AF65-F5344CB8AC3E}">
        <p14:creationId xmlns:p14="http://schemas.microsoft.com/office/powerpoint/2010/main" val="22356029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98436FE-7B8A-4D47-BC17-12F369A029DF}" type="datetimeFigureOut">
              <a:rPr lang="en-US" smtClean="0"/>
              <a:t>8/22/15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1D8B13D-364C-664C-A8FC-3C0BDD217A0C}" type="slidenum">
              <a:rPr lang="en-US" smtClean="0"/>
              <a:t>‹#›</a:t>
            </a:fld>
            <a:endParaRPr lang="en-US"/>
          </a:p>
        </p:txBody>
      </p:sp>
    </p:spTree>
    <p:extLst>
      <p:ext uri="{BB962C8B-B14F-4D97-AF65-F5344CB8AC3E}">
        <p14:creationId xmlns:p14="http://schemas.microsoft.com/office/powerpoint/2010/main" val="24514450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98436FE-7B8A-4D47-BC17-12F369A029DF}" type="datetimeFigureOut">
              <a:rPr lang="en-US" smtClean="0"/>
              <a:t>8/22/15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D8B13D-364C-664C-A8FC-3C0BDD217A0C}" type="slidenum">
              <a:rPr lang="en-US" smtClean="0"/>
              <a:t>‹#›</a:t>
            </a:fld>
            <a:endParaRPr lang="en-US"/>
          </a:p>
        </p:txBody>
      </p:sp>
    </p:spTree>
    <p:extLst>
      <p:ext uri="{BB962C8B-B14F-4D97-AF65-F5344CB8AC3E}">
        <p14:creationId xmlns:p14="http://schemas.microsoft.com/office/powerpoint/2010/main" val="28450674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98436FE-7B8A-4D47-BC17-12F369A029DF}" type="datetimeFigureOut">
              <a:rPr lang="en-US" smtClean="0"/>
              <a:t>8/22/15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D8B13D-364C-664C-A8FC-3C0BDD217A0C}" type="slidenum">
              <a:rPr lang="en-US" smtClean="0"/>
              <a:t>‹#›</a:t>
            </a:fld>
            <a:endParaRPr lang="en-US"/>
          </a:p>
        </p:txBody>
      </p:sp>
    </p:spTree>
    <p:extLst>
      <p:ext uri="{BB962C8B-B14F-4D97-AF65-F5344CB8AC3E}">
        <p14:creationId xmlns:p14="http://schemas.microsoft.com/office/powerpoint/2010/main" val="213250719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98436FE-7B8A-4D47-BC17-12F369A029DF}" type="datetimeFigureOut">
              <a:rPr lang="en-US" smtClean="0"/>
              <a:t>8/22/15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1D8B13D-364C-664C-A8FC-3C0BDD217A0C}" type="slidenum">
              <a:rPr lang="en-US" smtClean="0"/>
              <a:t>‹#›</a:t>
            </a:fld>
            <a:endParaRPr lang="en-US"/>
          </a:p>
        </p:txBody>
      </p:sp>
    </p:spTree>
    <p:extLst>
      <p:ext uri="{BB962C8B-B14F-4D97-AF65-F5344CB8AC3E}">
        <p14:creationId xmlns:p14="http://schemas.microsoft.com/office/powerpoint/2010/main" val="30618703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5561" y="1764859"/>
            <a:ext cx="8002639" cy="1470025"/>
          </a:xfrm>
        </p:spPr>
        <p:txBody>
          <a:bodyPr>
            <a:noAutofit/>
          </a:bodyPr>
          <a:lstStyle/>
          <a:p>
            <a:r>
              <a:rPr lang="en-US" sz="7200" dirty="0" smtClean="0">
                <a:latin typeface="Cracked"/>
                <a:cs typeface="Cracked"/>
              </a:rPr>
              <a:t>Everyday Object Abstraction</a:t>
            </a:r>
            <a:endParaRPr lang="en-US" sz="7200" dirty="0">
              <a:latin typeface="Cracked"/>
              <a:cs typeface="Cracked"/>
            </a:endParaRPr>
          </a:p>
        </p:txBody>
      </p:sp>
      <p:sp>
        <p:nvSpPr>
          <p:cNvPr id="3" name="Subtitle 2"/>
          <p:cNvSpPr>
            <a:spLocks noGrp="1"/>
          </p:cNvSpPr>
          <p:nvPr>
            <p:ph type="subTitle" idx="1"/>
          </p:nvPr>
        </p:nvSpPr>
        <p:spPr>
          <a:xfrm>
            <a:off x="1274966" y="4099825"/>
            <a:ext cx="6400800" cy="1752600"/>
          </a:xfrm>
        </p:spPr>
        <p:txBody>
          <a:bodyPr/>
          <a:lstStyle/>
          <a:p>
            <a:r>
              <a:rPr lang="en-US" dirty="0" smtClean="0">
                <a:solidFill>
                  <a:srgbClr val="FF0000"/>
                </a:solidFill>
                <a:latin typeface="Arial Black"/>
                <a:cs typeface="Arial Black"/>
              </a:rPr>
              <a:t>Value Study</a:t>
            </a:r>
          </a:p>
          <a:p>
            <a:r>
              <a:rPr lang="en-US" dirty="0" smtClean="0">
                <a:solidFill>
                  <a:srgbClr val="FF0000"/>
                </a:solidFill>
                <a:latin typeface="Arial Black"/>
                <a:cs typeface="Arial Black"/>
              </a:rPr>
              <a:t>Drawing 2</a:t>
            </a:r>
            <a:endParaRPr lang="en-US" dirty="0">
              <a:solidFill>
                <a:srgbClr val="FF0000"/>
              </a:solidFill>
              <a:latin typeface="Arial Black"/>
              <a:cs typeface="Arial Black"/>
            </a:endParaRPr>
          </a:p>
        </p:txBody>
      </p:sp>
    </p:spTree>
    <p:extLst>
      <p:ext uri="{BB962C8B-B14F-4D97-AF65-F5344CB8AC3E}">
        <p14:creationId xmlns:p14="http://schemas.microsoft.com/office/powerpoint/2010/main" val="32333541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8000" dirty="0" smtClean="0">
                <a:latin typeface="Cracked"/>
                <a:cs typeface="Cracked"/>
              </a:rPr>
              <a:t>Composition and Abstract</a:t>
            </a:r>
            <a:endParaRPr lang="en-US" sz="8000" dirty="0">
              <a:latin typeface="Cracked"/>
              <a:cs typeface="Cracked"/>
            </a:endParaRPr>
          </a:p>
        </p:txBody>
      </p:sp>
      <p:sp>
        <p:nvSpPr>
          <p:cNvPr id="3" name="Content Placeholder 2"/>
          <p:cNvSpPr>
            <a:spLocks noGrp="1"/>
          </p:cNvSpPr>
          <p:nvPr>
            <p:ph idx="1"/>
          </p:nvPr>
        </p:nvSpPr>
        <p:spPr/>
        <p:txBody>
          <a:bodyPr>
            <a:normAutofit fontScale="92500" lnSpcReduction="10000"/>
          </a:bodyPr>
          <a:lstStyle/>
          <a:p>
            <a:r>
              <a:rPr lang="en-US" u="sng" dirty="0" smtClean="0">
                <a:solidFill>
                  <a:srgbClr val="FF0000"/>
                </a:solidFill>
                <a:latin typeface="Arial Black"/>
                <a:cs typeface="Arial Black"/>
              </a:rPr>
              <a:t>Composition</a:t>
            </a:r>
            <a:r>
              <a:rPr lang="en-US" dirty="0" smtClean="0">
                <a:solidFill>
                  <a:srgbClr val="FF0000"/>
                </a:solidFill>
                <a:latin typeface="Arial Black"/>
                <a:cs typeface="Arial Black"/>
              </a:rPr>
              <a:t>:</a:t>
            </a:r>
            <a:r>
              <a:rPr lang="en-US" dirty="0" smtClean="0">
                <a:latin typeface="Arial Black"/>
                <a:cs typeface="Arial Black"/>
              </a:rPr>
              <a:t> </a:t>
            </a:r>
            <a:r>
              <a:rPr lang="en-US" dirty="0">
                <a:latin typeface="Arial Black"/>
                <a:cs typeface="Arial Black"/>
              </a:rPr>
              <a:t>The overall placement and organization of elements in a work of art.</a:t>
            </a:r>
            <a:r>
              <a:rPr lang="en-US" dirty="0" smtClean="0">
                <a:effectLst/>
                <a:latin typeface="Arial Black"/>
                <a:cs typeface="Arial Black"/>
              </a:rPr>
              <a:t> </a:t>
            </a:r>
            <a:endParaRPr lang="en-US" dirty="0" smtClean="0">
              <a:latin typeface="Arial Black"/>
              <a:cs typeface="Arial Black"/>
            </a:endParaRPr>
          </a:p>
          <a:p>
            <a:r>
              <a:rPr lang="en-US" u="sng" dirty="0" smtClean="0">
                <a:solidFill>
                  <a:srgbClr val="FF0000"/>
                </a:solidFill>
                <a:latin typeface="Arial Black"/>
                <a:cs typeface="Arial Black"/>
              </a:rPr>
              <a:t>Abstract</a:t>
            </a:r>
            <a:r>
              <a:rPr lang="en-US" dirty="0" smtClean="0">
                <a:solidFill>
                  <a:srgbClr val="FF0000"/>
                </a:solidFill>
                <a:latin typeface="Arial Black"/>
                <a:cs typeface="Arial Black"/>
              </a:rPr>
              <a:t>:</a:t>
            </a:r>
            <a:r>
              <a:rPr lang="en-US" dirty="0" smtClean="0">
                <a:latin typeface="Arial Black"/>
                <a:cs typeface="Arial Black"/>
              </a:rPr>
              <a:t> </a:t>
            </a:r>
            <a:r>
              <a:rPr lang="en-US" dirty="0">
                <a:latin typeface="Arial Black"/>
                <a:cs typeface="Arial Black"/>
              </a:rPr>
              <a:t>Artwork in which the subject matter is stated in a brief, simplified </a:t>
            </a:r>
            <a:r>
              <a:rPr lang="en-US" dirty="0" smtClean="0">
                <a:latin typeface="Arial Black"/>
                <a:cs typeface="Arial Black"/>
              </a:rPr>
              <a:t>manner.</a:t>
            </a:r>
          </a:p>
          <a:p>
            <a:endParaRPr lang="en-US" dirty="0">
              <a:latin typeface="Arial Black"/>
              <a:cs typeface="Arial Black"/>
            </a:endParaRPr>
          </a:p>
          <a:p>
            <a:r>
              <a:rPr lang="en-US" dirty="0" smtClean="0">
                <a:latin typeface="Arial Black"/>
                <a:cs typeface="Arial Black"/>
              </a:rPr>
              <a:t>Your object will be cropped and zoomed in to create an abstract, visually appealing composition. </a:t>
            </a:r>
            <a:endParaRPr lang="en-US" dirty="0">
              <a:latin typeface="Arial Black"/>
              <a:cs typeface="Arial Black"/>
            </a:endParaRPr>
          </a:p>
        </p:txBody>
      </p:sp>
    </p:spTree>
    <p:extLst>
      <p:ext uri="{BB962C8B-B14F-4D97-AF65-F5344CB8AC3E}">
        <p14:creationId xmlns:p14="http://schemas.microsoft.com/office/powerpoint/2010/main" val="35788669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rot="16200000">
            <a:off x="1527130" y="-634832"/>
            <a:ext cx="6015542" cy="8048238"/>
          </a:xfrm>
          <a:prstGeom prst="rect">
            <a:avLst/>
          </a:prstGeom>
        </p:spPr>
      </p:pic>
    </p:spTree>
    <p:extLst>
      <p:ext uri="{BB962C8B-B14F-4D97-AF65-F5344CB8AC3E}">
        <p14:creationId xmlns:p14="http://schemas.microsoft.com/office/powerpoint/2010/main" val="21740716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6600" dirty="0" smtClean="0">
                <a:latin typeface="Cracked"/>
                <a:cs typeface="Cracked"/>
              </a:rPr>
              <a:t>What is an interesting object?	</a:t>
            </a:r>
            <a:endParaRPr lang="en-US" sz="6600" dirty="0">
              <a:latin typeface="Cracked"/>
              <a:cs typeface="Cracked"/>
            </a:endParaRPr>
          </a:p>
        </p:txBody>
      </p:sp>
      <p:sp>
        <p:nvSpPr>
          <p:cNvPr id="3" name="Content Placeholder 2"/>
          <p:cNvSpPr>
            <a:spLocks noGrp="1"/>
          </p:cNvSpPr>
          <p:nvPr>
            <p:ph idx="1"/>
          </p:nvPr>
        </p:nvSpPr>
        <p:spPr>
          <a:xfrm>
            <a:off x="457200" y="1600200"/>
            <a:ext cx="8229600" cy="4847079"/>
          </a:xfrm>
        </p:spPr>
        <p:txBody>
          <a:bodyPr>
            <a:normAutofit fontScale="92500"/>
          </a:bodyPr>
          <a:lstStyle/>
          <a:p>
            <a:r>
              <a:rPr lang="en-US" dirty="0" smtClean="0">
                <a:latin typeface="Arial Black"/>
                <a:cs typeface="Arial Black"/>
              </a:rPr>
              <a:t>An interesting object is something that has a variety of lines, shapes, and edges. </a:t>
            </a:r>
          </a:p>
          <a:p>
            <a:r>
              <a:rPr lang="en-US" dirty="0" smtClean="0">
                <a:latin typeface="Arial Black"/>
                <a:cs typeface="Arial Black"/>
              </a:rPr>
              <a:t>The object needs to be an everyday object most people will recognize even when zoomed in and cropped</a:t>
            </a:r>
          </a:p>
          <a:p>
            <a:pPr lvl="1"/>
            <a:r>
              <a:rPr lang="en-US" dirty="0" smtClean="0">
                <a:latin typeface="Arial Black"/>
                <a:cs typeface="Arial Black"/>
              </a:rPr>
              <a:t>Keys</a:t>
            </a:r>
          </a:p>
          <a:p>
            <a:pPr lvl="1"/>
            <a:r>
              <a:rPr lang="en-US" dirty="0" smtClean="0">
                <a:latin typeface="Arial Black"/>
                <a:cs typeface="Arial Black"/>
              </a:rPr>
              <a:t>Electronics</a:t>
            </a:r>
          </a:p>
          <a:p>
            <a:pPr lvl="1"/>
            <a:r>
              <a:rPr lang="en-US" dirty="0" smtClean="0">
                <a:latin typeface="Arial Black"/>
                <a:cs typeface="Arial Black"/>
              </a:rPr>
              <a:t>Shoes</a:t>
            </a:r>
          </a:p>
          <a:p>
            <a:pPr lvl="1"/>
            <a:r>
              <a:rPr lang="en-US" dirty="0" smtClean="0">
                <a:latin typeface="Arial Black"/>
                <a:cs typeface="Arial Black"/>
              </a:rPr>
              <a:t>Etc.</a:t>
            </a:r>
          </a:p>
        </p:txBody>
      </p:sp>
    </p:spTree>
    <p:extLst>
      <p:ext uri="{BB962C8B-B14F-4D97-AF65-F5344CB8AC3E}">
        <p14:creationId xmlns:p14="http://schemas.microsoft.com/office/powerpoint/2010/main" val="11341379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8000" dirty="0" smtClean="0">
                <a:latin typeface="Cracked"/>
                <a:cs typeface="Cracked"/>
              </a:rPr>
              <a:t>Value and Contrast</a:t>
            </a:r>
            <a:endParaRPr lang="en-US" sz="8000" dirty="0">
              <a:latin typeface="Cracked"/>
              <a:cs typeface="Cracked"/>
            </a:endParaRPr>
          </a:p>
        </p:txBody>
      </p:sp>
      <p:sp>
        <p:nvSpPr>
          <p:cNvPr id="3" name="Content Placeholder 2"/>
          <p:cNvSpPr>
            <a:spLocks noGrp="1"/>
          </p:cNvSpPr>
          <p:nvPr>
            <p:ph idx="1"/>
          </p:nvPr>
        </p:nvSpPr>
        <p:spPr>
          <a:xfrm>
            <a:off x="457200" y="1600200"/>
            <a:ext cx="8229600" cy="4943719"/>
          </a:xfrm>
        </p:spPr>
        <p:txBody>
          <a:bodyPr/>
          <a:lstStyle/>
          <a:p>
            <a:r>
              <a:rPr lang="en-US" u="sng" dirty="0" smtClean="0">
                <a:solidFill>
                  <a:srgbClr val="FF0000"/>
                </a:solidFill>
                <a:latin typeface="Arial Black"/>
                <a:cs typeface="Arial Black"/>
              </a:rPr>
              <a:t>Value:</a:t>
            </a:r>
            <a:r>
              <a:rPr lang="en-US" dirty="0" smtClean="0">
                <a:latin typeface="Arial Black"/>
                <a:cs typeface="Arial Black"/>
              </a:rPr>
              <a:t> </a:t>
            </a:r>
            <a:r>
              <a:rPr lang="en-US" dirty="0">
                <a:latin typeface="Arial Black"/>
                <a:cs typeface="Arial Black"/>
              </a:rPr>
              <a:t>Lightness or darkness of a hue or neutral color. </a:t>
            </a:r>
            <a:endParaRPr lang="en-US" dirty="0" smtClean="0">
              <a:latin typeface="Arial Black"/>
              <a:cs typeface="Arial Black"/>
            </a:endParaRPr>
          </a:p>
          <a:p>
            <a:r>
              <a:rPr lang="en-US" u="sng" dirty="0" smtClean="0">
                <a:solidFill>
                  <a:srgbClr val="FF0000"/>
                </a:solidFill>
                <a:latin typeface="Arial Black"/>
                <a:cs typeface="Arial Black"/>
              </a:rPr>
              <a:t>Contrast:</a:t>
            </a:r>
            <a:r>
              <a:rPr lang="en-US" dirty="0" smtClean="0">
                <a:latin typeface="Arial Black"/>
                <a:cs typeface="Arial Black"/>
              </a:rPr>
              <a:t> Differences </a:t>
            </a:r>
            <a:r>
              <a:rPr lang="en-US" dirty="0">
                <a:latin typeface="Arial Black"/>
                <a:cs typeface="Arial Black"/>
              </a:rPr>
              <a:t>between two or more elements (e.g., value, color, texture) in a composition. Also refers the degree of difference between the lightest and darkest areas of an image. </a:t>
            </a:r>
          </a:p>
          <a:p>
            <a:endParaRPr lang="en-US" dirty="0" smtClean="0"/>
          </a:p>
          <a:p>
            <a:endParaRPr lang="en-US" dirty="0"/>
          </a:p>
        </p:txBody>
      </p:sp>
    </p:spTree>
    <p:extLst>
      <p:ext uri="{BB962C8B-B14F-4D97-AF65-F5344CB8AC3E}">
        <p14:creationId xmlns:p14="http://schemas.microsoft.com/office/powerpoint/2010/main" val="21167386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05821"/>
            <a:ext cx="8229600" cy="2720996"/>
          </a:xfrm>
        </p:spPr>
        <p:txBody>
          <a:bodyPr>
            <a:normAutofit fontScale="85000" lnSpcReduction="20000"/>
          </a:bodyPr>
          <a:lstStyle/>
          <a:p>
            <a:r>
              <a:rPr lang="en-US" dirty="0" smtClean="0">
                <a:latin typeface="Arial Black"/>
                <a:cs typeface="Arial Black"/>
              </a:rPr>
              <a:t>A drawing with great value and contrast pushes the darks and has minimal white space. </a:t>
            </a:r>
          </a:p>
          <a:p>
            <a:r>
              <a:rPr lang="en-US" dirty="0" smtClean="0">
                <a:latin typeface="Arial Black"/>
                <a:cs typeface="Arial Black"/>
              </a:rPr>
              <a:t>The overall paper should be arranged </a:t>
            </a:r>
            <a:r>
              <a:rPr lang="en-US" dirty="0">
                <a:latin typeface="Arial Black"/>
                <a:cs typeface="Arial Black"/>
              </a:rPr>
              <a:t>so shapes create a unified larger composition; the eye “flows” around the paper </a:t>
            </a:r>
          </a:p>
        </p:txBody>
      </p:sp>
      <p:pic>
        <p:nvPicPr>
          <p:cNvPr id="4" name="Picture 3"/>
          <p:cNvPicPr>
            <a:picLocks noChangeAspect="1"/>
          </p:cNvPicPr>
          <p:nvPr/>
        </p:nvPicPr>
        <p:blipFill>
          <a:blip r:embed="rId2"/>
          <a:stretch>
            <a:fillRect/>
          </a:stretch>
        </p:blipFill>
        <p:spPr>
          <a:xfrm rot="16200000">
            <a:off x="2629286" y="1939391"/>
            <a:ext cx="3988402" cy="5549080"/>
          </a:xfrm>
          <a:prstGeom prst="rect">
            <a:avLst/>
          </a:prstGeom>
        </p:spPr>
      </p:pic>
    </p:spTree>
    <p:extLst>
      <p:ext uri="{BB962C8B-B14F-4D97-AF65-F5344CB8AC3E}">
        <p14:creationId xmlns:p14="http://schemas.microsoft.com/office/powerpoint/2010/main" val="38732700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8000" dirty="0" smtClean="0">
                <a:latin typeface="Cracked"/>
                <a:cs typeface="Cracked"/>
              </a:rPr>
              <a:t>Form and Volume</a:t>
            </a:r>
            <a:endParaRPr lang="en-US" sz="8000" dirty="0">
              <a:latin typeface="Cracked"/>
              <a:cs typeface="Cracked"/>
            </a:endParaRPr>
          </a:p>
        </p:txBody>
      </p:sp>
      <p:sp>
        <p:nvSpPr>
          <p:cNvPr id="3" name="Content Placeholder 2"/>
          <p:cNvSpPr>
            <a:spLocks noGrp="1"/>
          </p:cNvSpPr>
          <p:nvPr>
            <p:ph idx="1"/>
          </p:nvPr>
        </p:nvSpPr>
        <p:spPr>
          <a:xfrm>
            <a:off x="457200" y="1417638"/>
            <a:ext cx="8229600" cy="5126281"/>
          </a:xfrm>
        </p:spPr>
        <p:txBody>
          <a:bodyPr>
            <a:normAutofit fontScale="92500" lnSpcReduction="20000"/>
          </a:bodyPr>
          <a:lstStyle/>
          <a:p>
            <a:r>
              <a:rPr lang="en-US" u="sng" dirty="0" smtClean="0">
                <a:solidFill>
                  <a:srgbClr val="FF0000"/>
                </a:solidFill>
                <a:latin typeface="Arial Black"/>
                <a:cs typeface="Arial Black"/>
              </a:rPr>
              <a:t>Form:</a:t>
            </a:r>
            <a:r>
              <a:rPr lang="en-US" dirty="0" smtClean="0">
                <a:latin typeface="Arial Black"/>
                <a:cs typeface="Arial Black"/>
              </a:rPr>
              <a:t> </a:t>
            </a:r>
            <a:r>
              <a:rPr lang="en-US" dirty="0">
                <a:latin typeface="Arial Black"/>
                <a:cs typeface="Arial Black"/>
              </a:rPr>
              <a:t>A three-dimensional volume or the illusion of three dimensions; related to shape</a:t>
            </a:r>
            <a:r>
              <a:rPr lang="en-US" dirty="0" smtClean="0">
                <a:effectLst/>
                <a:latin typeface="Arial Black"/>
                <a:cs typeface="Arial Black"/>
              </a:rPr>
              <a:t> </a:t>
            </a:r>
            <a:endParaRPr lang="en-US" dirty="0" smtClean="0">
              <a:latin typeface="Arial Black"/>
              <a:cs typeface="Arial Black"/>
            </a:endParaRPr>
          </a:p>
          <a:p>
            <a:r>
              <a:rPr lang="en-US" u="sng" dirty="0" smtClean="0">
                <a:solidFill>
                  <a:srgbClr val="FF0000"/>
                </a:solidFill>
                <a:latin typeface="Arial Black"/>
                <a:cs typeface="Arial Black"/>
              </a:rPr>
              <a:t>Volume:</a:t>
            </a:r>
            <a:r>
              <a:rPr lang="en-US" dirty="0" smtClean="0">
                <a:latin typeface="Arial Black"/>
                <a:cs typeface="Arial Black"/>
              </a:rPr>
              <a:t> </a:t>
            </a:r>
            <a:r>
              <a:rPr lang="en-US" dirty="0">
                <a:latin typeface="Arial Black"/>
                <a:cs typeface="Arial Black"/>
              </a:rPr>
              <a:t>Describes the space within a form, such as that of a container or building. </a:t>
            </a:r>
            <a:endParaRPr lang="en-US" dirty="0" smtClean="0">
              <a:latin typeface="Arial Black"/>
              <a:cs typeface="Arial Black"/>
            </a:endParaRPr>
          </a:p>
          <a:p>
            <a:endParaRPr lang="en-US" dirty="0">
              <a:latin typeface="Arial Black"/>
              <a:cs typeface="Arial Black"/>
            </a:endParaRPr>
          </a:p>
          <a:p>
            <a:r>
              <a:rPr lang="en-US" dirty="0" smtClean="0">
                <a:latin typeface="Arial Black"/>
                <a:cs typeface="Arial Black"/>
              </a:rPr>
              <a:t>Even though there is abstraction in this artwork because the object is zoomed in and cropped, you are asked to draw the object as realistic as possible which includes giving it volume by adding value.</a:t>
            </a:r>
            <a:endParaRPr lang="en-US" dirty="0">
              <a:latin typeface="Arial Black"/>
              <a:cs typeface="Arial Black"/>
            </a:endParaRPr>
          </a:p>
        </p:txBody>
      </p:sp>
    </p:spTree>
    <p:extLst>
      <p:ext uri="{BB962C8B-B14F-4D97-AF65-F5344CB8AC3E}">
        <p14:creationId xmlns:p14="http://schemas.microsoft.com/office/powerpoint/2010/main" val="38737844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8000" dirty="0" smtClean="0">
                <a:latin typeface="Cracked"/>
                <a:cs typeface="Cracked"/>
              </a:rPr>
              <a:t>Requirements</a:t>
            </a:r>
            <a:endParaRPr lang="en-US" sz="8000" dirty="0">
              <a:latin typeface="Cracked"/>
              <a:cs typeface="Cracked"/>
            </a:endParaRPr>
          </a:p>
        </p:txBody>
      </p:sp>
      <p:sp>
        <p:nvSpPr>
          <p:cNvPr id="3" name="Content Placeholder 2"/>
          <p:cNvSpPr>
            <a:spLocks noGrp="1"/>
          </p:cNvSpPr>
          <p:nvPr>
            <p:ph idx="1"/>
          </p:nvPr>
        </p:nvSpPr>
        <p:spPr>
          <a:xfrm>
            <a:off x="457200" y="1600201"/>
            <a:ext cx="8229600" cy="3425087"/>
          </a:xfrm>
        </p:spPr>
        <p:txBody>
          <a:bodyPr>
            <a:normAutofit lnSpcReduction="10000"/>
          </a:bodyPr>
          <a:lstStyle/>
          <a:p>
            <a:r>
              <a:rPr lang="en-US" dirty="0">
                <a:latin typeface="Arial Black"/>
                <a:cs typeface="Arial Black"/>
              </a:rPr>
              <a:t>At least eight shapes with various points of view/composition utilized</a:t>
            </a:r>
            <a:r>
              <a:rPr lang="en-US" dirty="0" smtClean="0">
                <a:effectLst/>
                <a:latin typeface="Arial Black"/>
                <a:cs typeface="Arial Black"/>
              </a:rPr>
              <a:t> </a:t>
            </a:r>
          </a:p>
          <a:p>
            <a:r>
              <a:rPr lang="en-US" dirty="0">
                <a:latin typeface="Arial Black"/>
                <a:cs typeface="Arial Black"/>
              </a:rPr>
              <a:t>Edges </a:t>
            </a:r>
            <a:r>
              <a:rPr lang="en-US" dirty="0" smtClean="0">
                <a:latin typeface="Arial Black"/>
                <a:cs typeface="Arial Black"/>
              </a:rPr>
              <a:t>of </a:t>
            </a:r>
            <a:r>
              <a:rPr lang="en-US" dirty="0">
                <a:latin typeface="Arial Black"/>
                <a:cs typeface="Arial Black"/>
              </a:rPr>
              <a:t>objects are clear without solely relying on outline</a:t>
            </a:r>
            <a:r>
              <a:rPr lang="en-US" dirty="0" smtClean="0">
                <a:effectLst/>
                <a:latin typeface="Arial Black"/>
                <a:cs typeface="Arial Black"/>
              </a:rPr>
              <a:t> </a:t>
            </a:r>
          </a:p>
          <a:p>
            <a:r>
              <a:rPr lang="en-US" dirty="0" smtClean="0">
                <a:latin typeface="Arial Black"/>
                <a:cs typeface="Arial Black"/>
              </a:rPr>
              <a:t>A range of value 0=black, 10=white</a:t>
            </a:r>
            <a:endParaRPr lang="en-US" dirty="0">
              <a:latin typeface="Arial Black"/>
              <a:cs typeface="Arial Black"/>
            </a:endParaRPr>
          </a:p>
        </p:txBody>
      </p:sp>
      <p:pic>
        <p:nvPicPr>
          <p:cNvPr id="4" name="Picture 3"/>
          <p:cNvPicPr>
            <a:picLocks noChangeAspect="1"/>
          </p:cNvPicPr>
          <p:nvPr/>
        </p:nvPicPr>
        <p:blipFill>
          <a:blip r:embed="rId2"/>
          <a:stretch>
            <a:fillRect/>
          </a:stretch>
        </p:blipFill>
        <p:spPr>
          <a:xfrm>
            <a:off x="678078" y="4876800"/>
            <a:ext cx="7620000" cy="1981200"/>
          </a:xfrm>
          <a:prstGeom prst="rect">
            <a:avLst/>
          </a:prstGeom>
        </p:spPr>
      </p:pic>
    </p:spTree>
    <p:extLst>
      <p:ext uri="{BB962C8B-B14F-4D97-AF65-F5344CB8AC3E}">
        <p14:creationId xmlns:p14="http://schemas.microsoft.com/office/powerpoint/2010/main" val="37914101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8000" dirty="0" smtClean="0">
                <a:latin typeface="Cracked"/>
                <a:cs typeface="Cracked"/>
              </a:rPr>
              <a:t>Due Date Information</a:t>
            </a:r>
            <a:endParaRPr lang="en-US" sz="8000" dirty="0">
              <a:latin typeface="Cracked"/>
              <a:cs typeface="Cracked"/>
            </a:endParaRPr>
          </a:p>
        </p:txBody>
      </p:sp>
      <p:sp>
        <p:nvSpPr>
          <p:cNvPr id="3" name="Content Placeholder 2"/>
          <p:cNvSpPr>
            <a:spLocks noGrp="1"/>
          </p:cNvSpPr>
          <p:nvPr>
            <p:ph idx="1"/>
          </p:nvPr>
        </p:nvSpPr>
        <p:spPr>
          <a:xfrm>
            <a:off x="457200" y="1600200"/>
            <a:ext cx="8229600" cy="5054165"/>
          </a:xfrm>
        </p:spPr>
        <p:txBody>
          <a:bodyPr>
            <a:normAutofit fontScale="85000" lnSpcReduction="20000"/>
          </a:bodyPr>
          <a:lstStyle/>
          <a:p>
            <a:r>
              <a:rPr lang="en-US" dirty="0" smtClean="0">
                <a:latin typeface="Arial Black"/>
                <a:cs typeface="Arial Black"/>
              </a:rPr>
              <a:t>This project needs to be handed in with a completed rubric (front and back) on September ______________. </a:t>
            </a:r>
          </a:p>
          <a:p>
            <a:r>
              <a:rPr lang="en-US" dirty="0" smtClean="0">
                <a:latin typeface="Arial Black"/>
                <a:cs typeface="Arial Black"/>
              </a:rPr>
              <a:t>If I see that the entire class needs extra time, it will be given. However, extra time is given ONLY if I see the entire class working consistently. </a:t>
            </a:r>
          </a:p>
          <a:p>
            <a:r>
              <a:rPr lang="en-US" dirty="0" smtClean="0">
                <a:latin typeface="Arial Black"/>
                <a:cs typeface="Arial Black"/>
              </a:rPr>
              <a:t>Every day the project is turned in late, it’s 5 points off. After 2 weeks, the project is a 0. </a:t>
            </a:r>
          </a:p>
          <a:p>
            <a:r>
              <a:rPr lang="en-US" dirty="0" smtClean="0">
                <a:latin typeface="Arial Black"/>
                <a:cs typeface="Arial Black"/>
              </a:rPr>
              <a:t>If a project is turned in without a name on it and/or the project isn’t turned in with a completed rubric, it’s 10 points off.</a:t>
            </a:r>
          </a:p>
          <a:p>
            <a:endParaRPr lang="en-US" dirty="0">
              <a:latin typeface="Arial Black"/>
              <a:cs typeface="Arial Black"/>
            </a:endParaRPr>
          </a:p>
        </p:txBody>
      </p:sp>
    </p:spTree>
    <p:extLst>
      <p:ext uri="{BB962C8B-B14F-4D97-AF65-F5344CB8AC3E}">
        <p14:creationId xmlns:p14="http://schemas.microsoft.com/office/powerpoint/2010/main" val="27965646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50</TotalTime>
  <Words>413</Words>
  <Application>Microsoft Macintosh PowerPoint</Application>
  <PresentationFormat>On-screen Show (4:3)</PresentationFormat>
  <Paragraphs>34</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Everyday Object Abstraction</vt:lpstr>
      <vt:lpstr>Composition and Abstract</vt:lpstr>
      <vt:lpstr>PowerPoint Presentation</vt:lpstr>
      <vt:lpstr>What is an interesting object? </vt:lpstr>
      <vt:lpstr>Value and Contrast</vt:lpstr>
      <vt:lpstr>PowerPoint Presentation</vt:lpstr>
      <vt:lpstr>Form and Volume</vt:lpstr>
      <vt:lpstr>Requirements</vt:lpstr>
      <vt:lpstr>Due Date Information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Everyday Object Abstraction</dc:title>
  <dc:creator>LHS Art</dc:creator>
  <cp:lastModifiedBy>LHS Art</cp:lastModifiedBy>
  <cp:revision>5</cp:revision>
  <dcterms:created xsi:type="dcterms:W3CDTF">2015-08-22T17:31:52Z</dcterms:created>
  <dcterms:modified xsi:type="dcterms:W3CDTF">2015-08-22T18:22:20Z</dcterms:modified>
</cp:coreProperties>
</file>