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70" r:id="rId14"/>
    <p:sldId id="266" r:id="rId15"/>
    <p:sldId id="271"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9C8D148C-DB87-214B-A56C-639A7E0D3F95}" type="datetimeFigureOut">
              <a:rPr lang="en-US" smtClean="0"/>
              <a:t>9/21/16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5"/>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C8D148C-DB87-214B-A56C-639A7E0D3F95}"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C8D148C-DB87-214B-A56C-639A7E0D3F95}"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8D148C-DB87-214B-A56C-639A7E0D3F95}"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8D148C-DB87-214B-A56C-639A7E0D3F95}"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8D148C-DB87-214B-A56C-639A7E0D3F95}"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9C8D148C-DB87-214B-A56C-639A7E0D3F95}" type="datetimeFigureOut">
              <a:rPr lang="en-US" smtClean="0"/>
              <a:t>9/21/16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5"/>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148C-DB87-214B-A56C-639A7E0D3F95}"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9168-39B3-0A44-8DC8-E6A14CA76BB6}"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C8D148C-DB87-214B-A56C-639A7E0D3F95}"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C8D148C-DB87-214B-A56C-639A7E0D3F95}" type="datetimeFigureOut">
              <a:rPr lang="en-US" smtClean="0"/>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D9168-39B3-0A44-8DC8-E6A14CA76BB6}" type="slidenum">
              <a:rPr lang="en-US" smtClean="0"/>
              <a:t>‹#›</a:t>
            </a:fld>
            <a:endParaRPr lang="en-US"/>
          </a:p>
        </p:txBody>
      </p:sp>
      <p:pic>
        <p:nvPicPr>
          <p:cNvPr id="14" name="Picture 13" descr="Overlay-Horizontal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C8D148C-DB87-214B-A56C-639A7E0D3F95}" type="datetimeFigureOut">
              <a:rPr lang="en-US" smtClean="0"/>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C8D148C-DB87-214B-A56C-639A7E0D3F95}" type="datetimeFigureOut">
              <a:rPr lang="en-US" smtClean="0"/>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D9168-39B3-0A44-8DC8-E6A14CA76B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D148C-DB87-214B-A56C-639A7E0D3F95}" type="datetimeFigureOut">
              <a:rPr lang="en-US" smtClean="0"/>
              <a:t>9/21/16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E00D9168-39B3-0A44-8DC8-E6A14CA76B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9C8D148C-DB87-214B-A56C-639A7E0D3F95}" type="datetimeFigureOut">
              <a:rPr lang="en-US" smtClean="0"/>
              <a:t>9/21/16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E00D9168-39B3-0A44-8DC8-E6A14CA76BB6}"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Impressionist Autumn Still Life</a:t>
            </a:r>
            <a:endParaRPr lang="en-US" dirty="0"/>
          </a:p>
        </p:txBody>
      </p:sp>
      <p:sp>
        <p:nvSpPr>
          <p:cNvPr id="3" name="Subtitle 2"/>
          <p:cNvSpPr>
            <a:spLocks noGrp="1"/>
          </p:cNvSpPr>
          <p:nvPr>
            <p:ph type="subTitle" idx="1"/>
          </p:nvPr>
        </p:nvSpPr>
        <p:spPr/>
        <p:txBody>
          <a:bodyPr/>
          <a:lstStyle/>
          <a:p>
            <a:r>
              <a:rPr lang="en-US" dirty="0" smtClean="0"/>
              <a:t>Painting Studio</a:t>
            </a:r>
            <a:endParaRPr lang="en-US" dirty="0"/>
          </a:p>
        </p:txBody>
      </p:sp>
    </p:spTree>
    <p:extLst>
      <p:ext uri="{BB962C8B-B14F-4D97-AF65-F5344CB8AC3E}">
        <p14:creationId xmlns:p14="http://schemas.microsoft.com/office/powerpoint/2010/main" val="3471539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Clip- Techniques</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eujuEhbVqXo</a:t>
            </a:r>
            <a:endParaRPr lang="en-US" dirty="0"/>
          </a:p>
        </p:txBody>
      </p:sp>
    </p:spTree>
    <p:extLst>
      <p:ext uri="{BB962C8B-B14F-4D97-AF65-F5344CB8AC3E}">
        <p14:creationId xmlns:p14="http://schemas.microsoft.com/office/powerpoint/2010/main" val="8922355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 Practice</a:t>
            </a:r>
            <a:endParaRPr lang="en-US" dirty="0"/>
          </a:p>
        </p:txBody>
      </p:sp>
      <p:sp>
        <p:nvSpPr>
          <p:cNvPr id="3" name="Content Placeholder 2"/>
          <p:cNvSpPr>
            <a:spLocks noGrp="1"/>
          </p:cNvSpPr>
          <p:nvPr>
            <p:ph idx="1"/>
          </p:nvPr>
        </p:nvSpPr>
        <p:spPr/>
        <p:txBody>
          <a:bodyPr/>
          <a:lstStyle/>
          <a:p>
            <a:r>
              <a:rPr lang="en-US" dirty="0" smtClean="0"/>
              <a:t>You will have two days to practice painting techniques.</a:t>
            </a:r>
          </a:p>
          <a:p>
            <a:r>
              <a:rPr lang="en-US" dirty="0" smtClean="0"/>
              <a:t>Choose a part of the still life and make practice studies utilizing different techniques and approaches shown (or invent a new one!)</a:t>
            </a:r>
          </a:p>
        </p:txBody>
      </p:sp>
    </p:spTree>
    <p:extLst>
      <p:ext uri="{BB962C8B-B14F-4D97-AF65-F5344CB8AC3E}">
        <p14:creationId xmlns:p14="http://schemas.microsoft.com/office/powerpoint/2010/main" val="21675802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a rough sketch in your sketchbook to help you practice placement, drawing the objects, and determining your composition. </a:t>
            </a:r>
          </a:p>
          <a:p>
            <a:r>
              <a:rPr lang="en-US" dirty="0" smtClean="0"/>
              <a:t>You don’t have to get extremely detailed with your sketch. Much of this assignment will be tackled in paint. </a:t>
            </a:r>
          </a:p>
          <a:p>
            <a:r>
              <a:rPr lang="en-US" dirty="0" smtClean="0"/>
              <a:t>Remember that your objects should take up a good portion of your page/canvas. You also need to resolve your surface and background. </a:t>
            </a:r>
          </a:p>
          <a:p>
            <a:r>
              <a:rPr lang="en-US" dirty="0" smtClean="0"/>
              <a:t>Transfer your sketch to the canvas lightly in pencil. </a:t>
            </a:r>
            <a:endParaRPr lang="en-US" dirty="0"/>
          </a:p>
        </p:txBody>
      </p:sp>
    </p:spTree>
    <p:extLst>
      <p:ext uri="{BB962C8B-B14F-4D97-AF65-F5344CB8AC3E}">
        <p14:creationId xmlns:p14="http://schemas.microsoft.com/office/powerpoint/2010/main" val="2545264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WS Oils</a:t>
            </a:r>
            <a:endParaRPr lang="en-US" dirty="0"/>
          </a:p>
        </p:txBody>
      </p:sp>
      <p:sp>
        <p:nvSpPr>
          <p:cNvPr id="3" name="Content Placeholder 2"/>
          <p:cNvSpPr>
            <a:spLocks noGrp="1"/>
          </p:cNvSpPr>
          <p:nvPr>
            <p:ph idx="1"/>
          </p:nvPr>
        </p:nvSpPr>
        <p:spPr>
          <a:xfrm>
            <a:off x="792162" y="1761565"/>
            <a:ext cx="7912353" cy="4728558"/>
          </a:xfrm>
        </p:spPr>
        <p:txBody>
          <a:bodyPr>
            <a:normAutofit fontScale="70000" lnSpcReduction="20000"/>
          </a:bodyPr>
          <a:lstStyle/>
          <a:p>
            <a:r>
              <a:rPr lang="en-US" dirty="0" smtClean="0"/>
              <a:t>Thin with water</a:t>
            </a:r>
          </a:p>
          <a:p>
            <a:r>
              <a:rPr lang="en-US" dirty="0" smtClean="0"/>
              <a:t>Work general to specific- don’t finish one area before moving on</a:t>
            </a:r>
          </a:p>
          <a:p>
            <a:r>
              <a:rPr lang="en-US" dirty="0" smtClean="0"/>
              <a:t>Mix colors on the canvas (not on the palette and then transfer)</a:t>
            </a:r>
          </a:p>
          <a:p>
            <a:r>
              <a:rPr lang="en-US" dirty="0" smtClean="0"/>
              <a:t>Don’t over mix</a:t>
            </a:r>
          </a:p>
          <a:p>
            <a:r>
              <a:rPr lang="en-US" dirty="0" smtClean="0"/>
              <a:t>Layer; work little by little</a:t>
            </a:r>
          </a:p>
          <a:p>
            <a:r>
              <a:rPr lang="en-US" dirty="0" smtClean="0"/>
              <a:t>Think about drying time; it takes several days for the oil paint to dry. If you need a sharp edge or well-defined color, plan ahead so the under layer can dry. </a:t>
            </a:r>
          </a:p>
          <a:p>
            <a:r>
              <a:rPr lang="en-US" dirty="0" smtClean="0"/>
              <a:t>“Fat over lean” rule: apply more concentrated oil (less watered down first, then more concentrated/pigmented); this is so the paint won’t crack as is dries</a:t>
            </a:r>
          </a:p>
          <a:p>
            <a:endParaRPr lang="en-US" dirty="0"/>
          </a:p>
        </p:txBody>
      </p:sp>
    </p:spTree>
    <p:extLst>
      <p:ext uri="{BB962C8B-B14F-4D97-AF65-F5344CB8AC3E}">
        <p14:creationId xmlns:p14="http://schemas.microsoft.com/office/powerpoint/2010/main" val="371600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on the Canvas</a:t>
            </a:r>
            <a:endParaRPr lang="en-US" dirty="0"/>
          </a:p>
        </p:txBody>
      </p:sp>
      <p:sp>
        <p:nvSpPr>
          <p:cNvPr id="3" name="Content Placeholder 2"/>
          <p:cNvSpPr>
            <a:spLocks noGrp="1"/>
          </p:cNvSpPr>
          <p:nvPr>
            <p:ph idx="1"/>
          </p:nvPr>
        </p:nvSpPr>
        <p:spPr>
          <a:xfrm>
            <a:off x="792162" y="1617741"/>
            <a:ext cx="7570787" cy="5240260"/>
          </a:xfrm>
        </p:spPr>
        <p:txBody>
          <a:bodyPr>
            <a:normAutofit fontScale="62500" lnSpcReduction="20000"/>
          </a:bodyPr>
          <a:lstStyle/>
          <a:p>
            <a:r>
              <a:rPr lang="en-US" dirty="0" smtClean="0"/>
              <a:t>Remember to start with the background first and describe light source in the background. Then, work your way forward in space. </a:t>
            </a:r>
          </a:p>
          <a:p>
            <a:r>
              <a:rPr lang="en-US" dirty="0" smtClean="0"/>
              <a:t>Block out large areas of color and form first with a big coarse bristle brush. You want to describe local color </a:t>
            </a:r>
            <a:r>
              <a:rPr lang="en-US" b="1" u="sng" dirty="0" smtClean="0"/>
              <a:t>and</a:t>
            </a:r>
            <a:r>
              <a:rPr lang="en-US" dirty="0" smtClean="0"/>
              <a:t> value color. I like to not rinse my brush completely before switching colors; this is called the “dirty brush” technique, and I think it makes my colors more engaging. </a:t>
            </a:r>
          </a:p>
          <a:p>
            <a:r>
              <a:rPr lang="en-US" dirty="0" smtClean="0"/>
              <a:t>Remember to build up your work with little blips of paint (sort of like stippling with paint).</a:t>
            </a:r>
          </a:p>
          <a:p>
            <a:r>
              <a:rPr lang="en-US" dirty="0" smtClean="0"/>
              <a:t>Don’t be afraid to use unexpected colors! They’re like the “secret ingredient” in a recipe that really makes it magical! </a:t>
            </a:r>
          </a:p>
          <a:p>
            <a:r>
              <a:rPr lang="en-US" dirty="0" smtClean="0"/>
              <a:t>A trick to make your work more unified is to take a little bit of all the colors you’re using and use them at some point in every section of your painting, even if it seems counter-intuitive. </a:t>
            </a:r>
          </a:p>
          <a:p>
            <a:r>
              <a:rPr lang="en-US" dirty="0" smtClean="0"/>
              <a:t>As you develop, you can move to a smaller, softer brush to describe details and refine your work. </a:t>
            </a:r>
          </a:p>
          <a:p>
            <a:endParaRPr lang="en-US" dirty="0"/>
          </a:p>
        </p:txBody>
      </p:sp>
    </p:spTree>
    <p:extLst>
      <p:ext uri="{BB962C8B-B14F-4D97-AF65-F5344CB8AC3E}">
        <p14:creationId xmlns:p14="http://schemas.microsoft.com/office/powerpoint/2010/main" val="1392662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a:xfrm>
            <a:off x="792162" y="1761565"/>
            <a:ext cx="7570787" cy="4620131"/>
          </a:xfrm>
        </p:spPr>
        <p:txBody>
          <a:bodyPr>
            <a:normAutofit fontScale="85000" lnSpcReduction="20000"/>
          </a:bodyPr>
          <a:lstStyle/>
          <a:p>
            <a:r>
              <a:rPr lang="en-US" dirty="0" smtClean="0"/>
              <a:t>You can leave your colors on your palette and they won’t dry for up to a week! Cover with plastic wrap and store in a place where they will not be disturbed. </a:t>
            </a:r>
          </a:p>
          <a:p>
            <a:r>
              <a:rPr lang="en-US" dirty="0" smtClean="0"/>
              <a:t> Be very careful when leaving work on the drying rack. Make sure it is left in the correct spot. </a:t>
            </a:r>
          </a:p>
          <a:p>
            <a:r>
              <a:rPr lang="en-US" dirty="0" smtClean="0"/>
              <a:t>You need to use brush cleaner when cleaning your brushes and tools. (Water will just dilute, not clean). </a:t>
            </a:r>
          </a:p>
          <a:p>
            <a:r>
              <a:rPr lang="en-US" dirty="0" smtClean="0"/>
              <a:t>Water mixable oils will quickly make a mess and get all over everything (remember they do not dry quickly!) You should feel awful if your negligence is responsible for ruining another person’s work. You need to go above and beyond when cleaning up! </a:t>
            </a:r>
            <a:endParaRPr lang="en-US" dirty="0"/>
          </a:p>
        </p:txBody>
      </p:sp>
    </p:spTree>
    <p:extLst>
      <p:ext uri="{BB962C8B-B14F-4D97-AF65-F5344CB8AC3E}">
        <p14:creationId xmlns:p14="http://schemas.microsoft.com/office/powerpoint/2010/main" val="77065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lnSpcReduction="10000"/>
          </a:bodyPr>
          <a:lstStyle/>
          <a:p>
            <a:r>
              <a:rPr lang="en-US" dirty="0"/>
              <a:t>Project due with rubric completed (BOTH sides) </a:t>
            </a:r>
            <a:r>
              <a:rPr lang="en-US" dirty="0" smtClean="0"/>
              <a:t>TBD (roughly 2-3 classes for studies; 1 class for sketch and transfer; 3-4 classes for painting)</a:t>
            </a:r>
            <a:endParaRPr lang="en-US" dirty="0"/>
          </a:p>
          <a:p>
            <a:r>
              <a:rPr lang="en-US" dirty="0"/>
              <a:t>No rubric/incomplete rubric? 10 points off. </a:t>
            </a:r>
          </a:p>
          <a:p>
            <a:r>
              <a:rPr lang="en-US" dirty="0"/>
              <a:t>Work looses 5 points for each day it is turned in late. No work accepted after two weeks late without prior teacher approval.  If you’re behind, come in for extra time and catch up! </a:t>
            </a:r>
          </a:p>
          <a:p>
            <a:endParaRPr lang="en-US" dirty="0"/>
          </a:p>
        </p:txBody>
      </p:sp>
    </p:spTree>
    <p:extLst>
      <p:ext uri="{BB962C8B-B14F-4D97-AF65-F5344CB8AC3E}">
        <p14:creationId xmlns:p14="http://schemas.microsoft.com/office/powerpoint/2010/main" val="24706669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Impressionism?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Impressionism is a style of art, most notably related to painting. </a:t>
            </a:r>
          </a:p>
          <a:p>
            <a:r>
              <a:rPr lang="en-US" dirty="0" smtClean="0"/>
              <a:t>Impressionism came to being in the mid 1800s in France. New technology in materials were allowing </a:t>
            </a:r>
            <a:r>
              <a:rPr lang="en-US" dirty="0"/>
              <a:t>a</a:t>
            </a:r>
            <a:r>
              <a:rPr lang="en-US" dirty="0" smtClean="0"/>
              <a:t>rtists to work outside. They sought to capture the feeling of natural daylight and re-create it in their work. </a:t>
            </a:r>
          </a:p>
          <a:p>
            <a:r>
              <a:rPr lang="en-US" dirty="0" smtClean="0"/>
              <a:t>Impressionistic painters use color to create a feeling of light in their work, often creating a certain mood or capturing a specific time of day/year. </a:t>
            </a:r>
          </a:p>
          <a:p>
            <a:r>
              <a:rPr lang="en-US" dirty="0" smtClean="0"/>
              <a:t>Impressionistic painters often use short, quick brushstrokes, un-blended color (“dirty brush”), and expressive paint application to give an “impression” of the subject matter (that’s where the name “Impressionism” comes from!)</a:t>
            </a:r>
          </a:p>
          <a:p>
            <a:r>
              <a:rPr lang="en-US" dirty="0" smtClean="0"/>
              <a:t>Claude Monet, Edgar Degas, Mary Cassatt, and, later, Vincent Van Gogh are probably the most well-known Impressionist artists. </a:t>
            </a:r>
          </a:p>
          <a:p>
            <a:endParaRPr lang="en-US" dirty="0"/>
          </a:p>
        </p:txBody>
      </p:sp>
    </p:spTree>
    <p:extLst>
      <p:ext uri="{BB962C8B-B14F-4D97-AF65-F5344CB8AC3E}">
        <p14:creationId xmlns:p14="http://schemas.microsoft.com/office/powerpoint/2010/main" val="1402714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Monet’s Haystacks</a:t>
            </a:r>
            <a:endParaRPr lang="en-US" dirty="0"/>
          </a:p>
        </p:txBody>
      </p:sp>
      <p:pic>
        <p:nvPicPr>
          <p:cNvPr id="4" name="Content Placeholder 3" descr="Claude_Monet_-_Graystaks_I.JPG"/>
          <p:cNvPicPr>
            <a:picLocks noGrp="1" noChangeAspect="1"/>
          </p:cNvPicPr>
          <p:nvPr>
            <p:ph idx="1"/>
          </p:nvPr>
        </p:nvPicPr>
        <p:blipFill>
          <a:blip r:embed="rId2" cstate="screen">
            <a:extLst>
              <a:ext uri="{28A0092B-C50C-407E-A947-70E740481C1C}">
                <a14:useLocalDpi xmlns:a14="http://schemas.microsoft.com/office/drawing/2010/main"/>
              </a:ext>
            </a:extLst>
          </a:blip>
          <a:srcRect l="-19433" r="-19433"/>
          <a:stretch>
            <a:fillRect/>
          </a:stretch>
        </p:blipFill>
        <p:spPr/>
      </p:pic>
    </p:spTree>
    <p:extLst>
      <p:ext uri="{BB962C8B-B14F-4D97-AF65-F5344CB8AC3E}">
        <p14:creationId xmlns:p14="http://schemas.microsoft.com/office/powerpoint/2010/main" val="3030844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Impressionist Landscape</a:t>
            </a:r>
            <a:endParaRPr lang="en-US" dirty="0"/>
          </a:p>
        </p:txBody>
      </p:sp>
      <p:sp>
        <p:nvSpPr>
          <p:cNvPr id="3" name="Content Placeholder 2"/>
          <p:cNvSpPr>
            <a:spLocks noGrp="1"/>
          </p:cNvSpPr>
          <p:nvPr>
            <p:ph idx="1"/>
          </p:nvPr>
        </p:nvSpPr>
        <p:spPr/>
        <p:txBody>
          <a:bodyPr/>
          <a:lstStyle/>
          <a:p>
            <a:endParaRPr lang="en-US"/>
          </a:p>
        </p:txBody>
      </p:sp>
      <p:pic>
        <p:nvPicPr>
          <p:cNvPr id="4" name="Picture 3" descr="master-oil-paintings-marcus-krackowiz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7335" y="1600344"/>
            <a:ext cx="6711709" cy="4748851"/>
          </a:xfrm>
          <a:prstGeom prst="rect">
            <a:avLst/>
          </a:prstGeom>
        </p:spPr>
      </p:pic>
    </p:spTree>
    <p:extLst>
      <p:ext uri="{BB962C8B-B14F-4D97-AF65-F5344CB8AC3E}">
        <p14:creationId xmlns:p14="http://schemas.microsoft.com/office/powerpoint/2010/main" val="822474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8733009" cy="1411941"/>
          </a:xfrm>
        </p:spPr>
        <p:txBody>
          <a:bodyPr/>
          <a:lstStyle/>
          <a:p>
            <a:r>
              <a:rPr lang="en-US" dirty="0" smtClean="0"/>
              <a:t>Modern Impressionist Landscape (night in the rain)</a:t>
            </a:r>
            <a:endParaRPr lang="en-US" dirty="0"/>
          </a:p>
        </p:txBody>
      </p:sp>
      <p:pic>
        <p:nvPicPr>
          <p:cNvPr id="4" name="Content Placeholder 3" descr="image.jpg"/>
          <p:cNvPicPr>
            <a:picLocks noGrp="1" noChangeAspect="1"/>
          </p:cNvPicPr>
          <p:nvPr>
            <p:ph idx="1"/>
          </p:nvPr>
        </p:nvPicPr>
        <p:blipFill>
          <a:blip r:embed="rId2" cstate="screen">
            <a:extLst>
              <a:ext uri="{28A0092B-C50C-407E-A947-70E740481C1C}">
                <a14:useLocalDpi xmlns:a14="http://schemas.microsoft.com/office/drawing/2010/main"/>
              </a:ext>
            </a:extLst>
          </a:blip>
          <a:srcRect l="-52771" r="-52771"/>
          <a:stretch>
            <a:fillRect/>
          </a:stretch>
        </p:blipFill>
        <p:spPr>
          <a:xfrm>
            <a:off x="295740" y="1605009"/>
            <a:ext cx="8848260" cy="5013427"/>
          </a:xfrm>
        </p:spPr>
      </p:pic>
    </p:spTree>
    <p:extLst>
      <p:ext uri="{BB962C8B-B14F-4D97-AF65-F5344CB8AC3E}">
        <p14:creationId xmlns:p14="http://schemas.microsoft.com/office/powerpoint/2010/main" val="1229868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Impressionist Still Life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l_340x270.390882886_5ch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8815" y="1840690"/>
            <a:ext cx="5758220" cy="4572704"/>
          </a:xfrm>
          <a:prstGeom prst="rect">
            <a:avLst/>
          </a:prstGeom>
        </p:spPr>
      </p:pic>
    </p:spTree>
    <p:extLst>
      <p:ext uri="{BB962C8B-B14F-4D97-AF65-F5344CB8AC3E}">
        <p14:creationId xmlns:p14="http://schemas.microsoft.com/office/powerpoint/2010/main" val="36849680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Impressionist Still Life</a:t>
            </a:r>
          </a:p>
        </p:txBody>
      </p:sp>
      <p:sp>
        <p:nvSpPr>
          <p:cNvPr id="3" name="Content Placeholder 2"/>
          <p:cNvSpPr>
            <a:spLocks noGrp="1"/>
          </p:cNvSpPr>
          <p:nvPr>
            <p:ph idx="1"/>
          </p:nvPr>
        </p:nvSpPr>
        <p:spPr/>
        <p:txBody>
          <a:bodyPr/>
          <a:lstStyle/>
          <a:p>
            <a:endParaRPr lang="en-US"/>
          </a:p>
        </p:txBody>
      </p:sp>
      <p:pic>
        <p:nvPicPr>
          <p:cNvPr id="4" name="Picture 3" descr="still-life-with-oranges-189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9229" y="1452282"/>
            <a:ext cx="5947443" cy="5016128"/>
          </a:xfrm>
          <a:prstGeom prst="rect">
            <a:avLst/>
          </a:prstGeom>
        </p:spPr>
      </p:pic>
    </p:spTree>
    <p:extLst>
      <p:ext uri="{BB962C8B-B14F-4D97-AF65-F5344CB8AC3E}">
        <p14:creationId xmlns:p14="http://schemas.microsoft.com/office/powerpoint/2010/main" val="5088833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Impressionist Still Life</a:t>
            </a:r>
          </a:p>
        </p:txBody>
      </p:sp>
      <p:pic>
        <p:nvPicPr>
          <p:cNvPr id="4" name="Content Placeholder 3" descr="full bloom 16x20.png"/>
          <p:cNvPicPr>
            <a:picLocks noGrp="1" noChangeAspect="1"/>
          </p:cNvPicPr>
          <p:nvPr>
            <p:ph idx="1"/>
          </p:nvPr>
        </p:nvPicPr>
        <p:blipFill>
          <a:blip r:embed="rId2" cstate="screen">
            <a:extLst>
              <a:ext uri="{28A0092B-C50C-407E-A947-70E740481C1C}">
                <a14:useLocalDpi xmlns:a14="http://schemas.microsoft.com/office/drawing/2010/main"/>
              </a:ext>
            </a:extLst>
          </a:blip>
          <a:srcRect l="-19082" r="-19082"/>
          <a:stretch>
            <a:fillRect/>
          </a:stretch>
        </p:blipFill>
        <p:spPr/>
      </p:pic>
    </p:spTree>
    <p:extLst>
      <p:ext uri="{BB962C8B-B14F-4D97-AF65-F5344CB8AC3E}">
        <p14:creationId xmlns:p14="http://schemas.microsoft.com/office/powerpoint/2010/main" val="2015708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will be creating a 12 x 20 water-mixable oil painting of the still life arrangement that you see before you. </a:t>
            </a:r>
          </a:p>
          <a:p>
            <a:r>
              <a:rPr lang="en-US" dirty="0" smtClean="0"/>
              <a:t>You will use elements of the Impressionist style (short, loose, expressive brushwork/dirty brush/light as color) in your work. </a:t>
            </a:r>
          </a:p>
          <a:p>
            <a:r>
              <a:rPr lang="en-US" dirty="0" smtClean="0"/>
              <a:t>You will use a coarse-bristled brush to begin painting your work, and refine using a soft bristle brush. </a:t>
            </a:r>
          </a:p>
          <a:p>
            <a:r>
              <a:rPr lang="en-US" dirty="0" smtClean="0"/>
              <a:t>You will NOT use black for shading! You will use blue or violet. You will use white and most likely yellow for light areas. </a:t>
            </a:r>
          </a:p>
        </p:txBody>
      </p:sp>
    </p:spTree>
    <p:extLst>
      <p:ext uri="{BB962C8B-B14F-4D97-AF65-F5344CB8AC3E}">
        <p14:creationId xmlns:p14="http://schemas.microsoft.com/office/powerpoint/2010/main" val="3593479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167</TotalTime>
  <Words>940</Words>
  <Application>Microsoft Macintosh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Infusion</vt:lpstr>
      <vt:lpstr>Impressionist Autumn Still Life</vt:lpstr>
      <vt:lpstr>What is Impressionism? </vt:lpstr>
      <vt:lpstr>Monet’s Haystacks</vt:lpstr>
      <vt:lpstr>Impressionist Landscape</vt:lpstr>
      <vt:lpstr>Modern Impressionist Landscape (night in the rain)</vt:lpstr>
      <vt:lpstr>Impressionist Still Life</vt:lpstr>
      <vt:lpstr>Impressionist Still Life</vt:lpstr>
      <vt:lpstr>Impressionist Still Life</vt:lpstr>
      <vt:lpstr>Your assignment</vt:lpstr>
      <vt:lpstr>YouTube Clip- Techniques</vt:lpstr>
      <vt:lpstr>Painting Practice</vt:lpstr>
      <vt:lpstr>Set-Up</vt:lpstr>
      <vt:lpstr>Working with the WS Oils</vt:lpstr>
      <vt:lpstr>Working on the Canvas</vt:lpstr>
      <vt:lpstr>Logistics</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Impressionist Autumn Still Life</dc:title>
  <dc:creator>LHS Art 2</dc:creator>
  <cp:lastModifiedBy>LHS Art 2</cp:lastModifiedBy>
  <cp:revision>11</cp:revision>
  <dcterms:created xsi:type="dcterms:W3CDTF">2015-10-01T16:30:17Z</dcterms:created>
  <dcterms:modified xsi:type="dcterms:W3CDTF">2016-09-21T14:02:23Z</dcterms:modified>
</cp:coreProperties>
</file>