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3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8F01330-0AE6-6946-AEDC-61F3C9216AEF}" type="datetimeFigureOut">
              <a:rPr lang="en-US" smtClean="0"/>
              <a:t>1/7/16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0C8CA3F-B3B4-9140-8CF1-CA577F7BCC81}" type="slidenum">
              <a:rPr lang="en-US" smtClean="0"/>
              <a:t>‹#›</a:t>
            </a:fld>
            <a:endParaRPr lang="en-US"/>
          </a:p>
        </p:txBody>
      </p:sp>
    </p:spTree>
    <p:extLst>
      <p:ext uri="{BB962C8B-B14F-4D97-AF65-F5344CB8AC3E}">
        <p14:creationId xmlns:p14="http://schemas.microsoft.com/office/powerpoint/2010/main" val="32877029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DF66AD8-BC4A-4004-9882-414398D930CA}" type="datetimeFigureOut">
              <a:rPr lang="en-US" smtClean="0"/>
              <a:t>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DF66AD8-BC4A-4004-9882-414398D930CA}" type="datetimeFigureOut">
              <a:rPr lang="en-US" smtClean="0"/>
              <a:t>1/7/16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9D2C864-9362-43C7-A136-D9C41D93A96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9D2C864-9362-43C7-A136-D9C41D93A9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DF66AD8-BC4A-4004-9882-414398D930CA}" type="datetimeFigureOut">
              <a:rPr lang="en-US" smtClean="0"/>
              <a:t>1/7/16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Tempera Batik</a:t>
            </a:r>
            <a:endParaRPr lang="en-US" dirty="0"/>
          </a:p>
        </p:txBody>
      </p:sp>
      <p:sp>
        <p:nvSpPr>
          <p:cNvPr id="3" name="Subtitle 2"/>
          <p:cNvSpPr>
            <a:spLocks noGrp="1"/>
          </p:cNvSpPr>
          <p:nvPr>
            <p:ph type="subTitle" idx="1"/>
          </p:nvPr>
        </p:nvSpPr>
        <p:spPr/>
        <p:txBody>
          <a:bodyPr/>
          <a:lstStyle/>
          <a:p>
            <a:r>
              <a:rPr lang="en-US" dirty="0" smtClean="0"/>
              <a:t>Painting Studio</a:t>
            </a:r>
            <a:endParaRPr lang="en-US" dirty="0"/>
          </a:p>
        </p:txBody>
      </p:sp>
    </p:spTree>
    <p:extLst>
      <p:ext uri="{BB962C8B-B14F-4D97-AF65-F5344CB8AC3E}">
        <p14:creationId xmlns:p14="http://schemas.microsoft.com/office/powerpoint/2010/main" val="23805784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lgn="ctr">
              <a:buNone/>
            </a:pPr>
            <a:r>
              <a:rPr lang="en-US" i="1" dirty="0"/>
              <a:t>"This is a process oriented style of painting that can bring truly wonderful, interesting, and more importantly, unexpected results! I enjoy the contrast between the realism and the abstraction found in each piece. I also love the vibrancy of color achieved by using tempera paint in conjunction with India ink</a:t>
            </a:r>
            <a:r>
              <a:rPr lang="en-US" i="1" dirty="0" smtClean="0"/>
              <a:t>.”</a:t>
            </a:r>
            <a:endParaRPr lang="en-US" i="1" dirty="0"/>
          </a:p>
          <a:p>
            <a:pPr marL="0" indent="0" algn="ctr">
              <a:buNone/>
            </a:pPr>
            <a:r>
              <a:rPr lang="en-US" dirty="0" smtClean="0"/>
              <a:t>Julie Dunn, </a:t>
            </a:r>
            <a:r>
              <a:rPr lang="en-US" dirty="0" err="1" smtClean="0"/>
              <a:t>tempra</a:t>
            </a:r>
            <a:r>
              <a:rPr lang="en-US" dirty="0" smtClean="0"/>
              <a:t> batik artist</a:t>
            </a:r>
            <a:endParaRPr lang="en-US" dirty="0"/>
          </a:p>
        </p:txBody>
      </p:sp>
    </p:spTree>
    <p:extLst>
      <p:ext uri="{BB962C8B-B14F-4D97-AF65-F5344CB8AC3E}">
        <p14:creationId xmlns:p14="http://schemas.microsoft.com/office/powerpoint/2010/main" val="1745163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Tempera Batik Examples</a:t>
            </a:r>
            <a:endParaRPr lang="en-US" dirty="0"/>
          </a:p>
        </p:txBody>
      </p:sp>
      <p:pic>
        <p:nvPicPr>
          <p:cNvPr id="6" name="Picture Placeholder 5"/>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311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95672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485385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512818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l="-51536" r="-51536"/>
          <a:stretch>
            <a:fillRect/>
          </a:stretch>
        </p:blipFill>
        <p:spPr/>
      </p:pic>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275329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 will…</a:t>
            </a:r>
            <a:endParaRPr lang="en-US" dirty="0"/>
          </a:p>
        </p:txBody>
      </p:sp>
      <p:sp>
        <p:nvSpPr>
          <p:cNvPr id="6" name="Content Placeholder 5"/>
          <p:cNvSpPr>
            <a:spLocks noGrp="1"/>
          </p:cNvSpPr>
          <p:nvPr>
            <p:ph idx="1"/>
          </p:nvPr>
        </p:nvSpPr>
        <p:spPr>
          <a:xfrm>
            <a:off x="914400" y="1555427"/>
            <a:ext cx="7313613" cy="4997773"/>
          </a:xfrm>
        </p:spPr>
        <p:txBody>
          <a:bodyPr>
            <a:normAutofit lnSpcReduction="10000"/>
          </a:bodyPr>
          <a:lstStyle/>
          <a:p>
            <a:r>
              <a:rPr lang="en-US" dirty="0" smtClean="0"/>
              <a:t>Create a self portrait using the tempera batik technique. Your work will be 12 x 20 to 18 x 24 (if you work slowly, go with a smaller size) You can choose to work rectangular or square.  </a:t>
            </a:r>
          </a:p>
          <a:p>
            <a:r>
              <a:rPr lang="en-US" dirty="0" smtClean="0"/>
              <a:t>You will draw yourself (freehand, working from a photo, projecting a photo and tracing etc. How you go about establishing your portrait is up to you). Don’t spend too much time on this; leave more time for painting. </a:t>
            </a:r>
          </a:p>
          <a:p>
            <a:r>
              <a:rPr lang="en-US" dirty="0" smtClean="0"/>
              <a:t> You must have a significant </a:t>
            </a:r>
            <a:r>
              <a:rPr lang="en-US" b="1" dirty="0" smtClean="0"/>
              <a:t>likeness</a:t>
            </a:r>
            <a:r>
              <a:rPr lang="en-US" dirty="0" smtClean="0"/>
              <a:t> in your work, utilize correct </a:t>
            </a:r>
            <a:r>
              <a:rPr lang="en-US" b="1" dirty="0" smtClean="0"/>
              <a:t>facial proportions</a:t>
            </a:r>
            <a:r>
              <a:rPr lang="en-US" dirty="0" smtClean="0"/>
              <a:t>, etc. You must show your face, your hair, and at least part of your shirt.</a:t>
            </a:r>
          </a:p>
          <a:p>
            <a:r>
              <a:rPr lang="en-US" dirty="0" smtClean="0"/>
              <a:t>You will do a minimum of at least </a:t>
            </a:r>
            <a:r>
              <a:rPr lang="en-US" b="1" u="sng" dirty="0" smtClean="0"/>
              <a:t>THREE</a:t>
            </a:r>
            <a:r>
              <a:rPr lang="en-US" dirty="0" smtClean="0"/>
              <a:t> distinct colors/layers before applying your last layer of ink and then rinsing. </a:t>
            </a:r>
            <a:endParaRPr lang="en-US" dirty="0"/>
          </a:p>
        </p:txBody>
      </p:sp>
    </p:spTree>
    <p:extLst>
      <p:ext uri="{BB962C8B-B14F-4D97-AF65-F5344CB8AC3E}">
        <p14:creationId xmlns:p14="http://schemas.microsoft.com/office/powerpoint/2010/main" val="19739428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Anything that does not have paint on it will take the ink permanently (so </a:t>
            </a:r>
            <a:r>
              <a:rPr lang="en-US" b="1" u="sng" dirty="0" smtClean="0"/>
              <a:t>don’t</a:t>
            </a:r>
            <a:r>
              <a:rPr lang="en-US" dirty="0" smtClean="0"/>
              <a:t> paint over your outlines)</a:t>
            </a:r>
          </a:p>
          <a:p>
            <a:r>
              <a:rPr lang="en-US" dirty="0" smtClean="0"/>
              <a:t>The bad news? We only five classes to finish this project (plus any extra time you come in). The good news? </a:t>
            </a:r>
            <a:r>
              <a:rPr lang="en-US" b="1" dirty="0" smtClean="0"/>
              <a:t>YOU DO </a:t>
            </a:r>
            <a:r>
              <a:rPr lang="en-US" b="1" i="1" u="sng" dirty="0" smtClean="0"/>
              <a:t>NOT</a:t>
            </a:r>
            <a:r>
              <a:rPr lang="en-US" b="1" dirty="0" smtClean="0"/>
              <a:t> HAVE TO BE VERY NEAT AND PRECISE WITH YOUR PAINT APPLICATION. </a:t>
            </a:r>
            <a:r>
              <a:rPr lang="en-US" dirty="0" smtClean="0"/>
              <a:t>As a matter of fact, you will get a more interesting result if you aren’t neat. Being overly fussy will just end up wasting time, because the nature of this process is such that things will naturally become distorted. So, glop that paint on thick! Don’t rinse your brush when changing colors. Let colors swirl, mix and striate! </a:t>
            </a:r>
            <a:endParaRPr lang="en-US" dirty="0"/>
          </a:p>
          <a:p>
            <a:r>
              <a:rPr lang="en-US" dirty="0" smtClean="0"/>
              <a:t>When you do your layers, make sure you are using </a:t>
            </a:r>
            <a:r>
              <a:rPr lang="en-US" b="1" dirty="0" smtClean="0"/>
              <a:t>DIFFERENT </a:t>
            </a:r>
            <a:r>
              <a:rPr lang="en-US" dirty="0" smtClean="0"/>
              <a:t>colors.  The color what will show up the most will be the base layer. </a:t>
            </a:r>
          </a:p>
          <a:p>
            <a:r>
              <a:rPr lang="en-US" dirty="0" smtClean="0"/>
              <a:t>Try not to wash away ALL the ink. That diminishes the batik effect. </a:t>
            </a:r>
          </a:p>
          <a:p>
            <a:r>
              <a:rPr lang="en-US" b="1" dirty="0" smtClean="0"/>
              <a:t>You can work back into your batik after doing the final rinsing of the ink if you lost too much color (work in washes in select areas)</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1513365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pic>
        <p:nvPicPr>
          <p:cNvPr id="4" name="Content Placeholder 3" descr="DSCN0354.JPG"/>
          <p:cNvPicPr>
            <a:picLocks noGrp="1" noChangeAspect="1"/>
          </p:cNvPicPr>
          <p:nvPr>
            <p:ph idx="1"/>
          </p:nvPr>
        </p:nvPicPr>
        <p:blipFill>
          <a:blip r:embed="rId2" cstate="email">
            <a:extLst>
              <a:ext uri="{28A0092B-C50C-407E-A947-70E740481C1C}">
                <a14:useLocalDpi xmlns:a14="http://schemas.microsoft.com/office/drawing/2010/main"/>
              </a:ext>
            </a:extLst>
          </a:blip>
          <a:srcRect l="-73407" r="-73407"/>
          <a:stretch>
            <a:fillRect/>
          </a:stretch>
        </p:blipFill>
        <p:spPr>
          <a:xfrm>
            <a:off x="152400" y="1320800"/>
            <a:ext cx="8760229" cy="4805363"/>
          </a:xfrm>
        </p:spPr>
      </p:pic>
    </p:spTree>
    <p:extLst>
      <p:ext uri="{BB962C8B-B14F-4D97-AF65-F5344CB8AC3E}">
        <p14:creationId xmlns:p14="http://schemas.microsoft.com/office/powerpoint/2010/main" val="20986662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60.JPG"/>
          <p:cNvPicPr>
            <a:picLocks noGrp="1" noChangeAspect="1"/>
          </p:cNvPicPr>
          <p:nvPr>
            <p:ph idx="1"/>
          </p:nvPr>
        </p:nvPicPr>
        <p:blipFill>
          <a:blip r:embed="rId2" cstate="email">
            <a:extLst>
              <a:ext uri="{28A0092B-C50C-407E-A947-70E740481C1C}">
                <a14:useLocalDpi xmlns:a14="http://schemas.microsoft.com/office/drawing/2010/main"/>
              </a:ext>
            </a:extLst>
          </a:blip>
          <a:srcRect l="-74305" r="-74305"/>
          <a:stretch>
            <a:fillRect/>
          </a:stretch>
        </p:blipFill>
        <p:spPr>
          <a:xfrm>
            <a:off x="0" y="863600"/>
            <a:ext cx="9593710" cy="5262563"/>
          </a:xfrm>
        </p:spPr>
      </p:pic>
    </p:spTree>
    <p:extLst>
      <p:ext uri="{BB962C8B-B14F-4D97-AF65-F5344CB8AC3E}">
        <p14:creationId xmlns:p14="http://schemas.microsoft.com/office/powerpoint/2010/main" val="30839841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9537" y="1346200"/>
            <a:ext cx="3898272" cy="871538"/>
          </a:xfrm>
        </p:spPr>
        <p:txBody>
          <a:bodyPr>
            <a:normAutofit fontScale="90000"/>
          </a:bodyPr>
          <a:lstStyle/>
          <a:p>
            <a:r>
              <a:rPr lang="en-US" dirty="0" smtClean="0"/>
              <a:t>What is Traditional Batik?</a:t>
            </a:r>
            <a:endParaRPr lang="en-US" dirty="0"/>
          </a:p>
        </p:txBody>
      </p:sp>
      <p:pic>
        <p:nvPicPr>
          <p:cNvPr id="9" name="Picture Placeholder 8"/>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half" idx="2"/>
          </p:nvPr>
        </p:nvSpPr>
        <p:spPr>
          <a:xfrm>
            <a:off x="5017544" y="2699982"/>
            <a:ext cx="3566160" cy="3178799"/>
          </a:xfrm>
        </p:spPr>
        <p:txBody>
          <a:bodyPr>
            <a:normAutofit/>
          </a:bodyPr>
          <a:lstStyle/>
          <a:p>
            <a:r>
              <a:rPr lang="en-US" dirty="0" smtClean="0"/>
              <a:t>A design is created using wax on fabric (the wax plugs the tiny holes in the weaves of the fabric’s fibers). The fabric is then dyed. The wax resists the dye, leaving both the original image and the colors of the dye. </a:t>
            </a:r>
          </a:p>
          <a:p>
            <a:endParaRPr lang="en-US" dirty="0"/>
          </a:p>
          <a:p>
            <a:r>
              <a:rPr lang="en-US" dirty="0" smtClean="0"/>
              <a:t>This process has been a traditional method of creating designs and patterns on textile for thousands of years. It is most common to Indonesia, Malaysia, Sri Lanka, and India. </a:t>
            </a:r>
            <a:endParaRPr lang="en-US" dirty="0"/>
          </a:p>
        </p:txBody>
      </p:sp>
    </p:spTree>
    <p:extLst>
      <p:ext uri="{BB962C8B-B14F-4D97-AF65-F5344CB8AC3E}">
        <p14:creationId xmlns:p14="http://schemas.microsoft.com/office/powerpoint/2010/main" val="7623249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46.JPG"/>
          <p:cNvPicPr>
            <a:picLocks noGrp="1" noChangeAspect="1"/>
          </p:cNvPicPr>
          <p:nvPr>
            <p:ph idx="1"/>
          </p:nvPr>
        </p:nvPicPr>
        <p:blipFill>
          <a:blip r:embed="rId2" cstate="email">
            <a:extLst>
              <a:ext uri="{28A0092B-C50C-407E-A947-70E740481C1C}">
                <a14:useLocalDpi xmlns:a14="http://schemas.microsoft.com/office/drawing/2010/main"/>
              </a:ext>
            </a:extLst>
          </a:blip>
          <a:srcRect l="-73676" r="-73676"/>
          <a:stretch>
            <a:fillRect/>
          </a:stretch>
        </p:blipFill>
        <p:spPr>
          <a:xfrm>
            <a:off x="-297392" y="626534"/>
            <a:ext cx="10025886" cy="5499630"/>
          </a:xfrm>
        </p:spPr>
      </p:pic>
    </p:spTree>
    <p:extLst>
      <p:ext uri="{BB962C8B-B14F-4D97-AF65-F5344CB8AC3E}">
        <p14:creationId xmlns:p14="http://schemas.microsoft.com/office/powerpoint/2010/main" val="14994467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55.JPG"/>
          <p:cNvPicPr>
            <a:picLocks noGrp="1" noChangeAspect="1"/>
          </p:cNvPicPr>
          <p:nvPr>
            <p:ph idx="1"/>
          </p:nvPr>
        </p:nvPicPr>
        <p:blipFill>
          <a:blip r:embed="rId2" cstate="email">
            <a:extLst>
              <a:ext uri="{28A0092B-C50C-407E-A947-70E740481C1C}">
                <a14:useLocalDpi xmlns:a14="http://schemas.microsoft.com/office/drawing/2010/main"/>
              </a:ext>
            </a:extLst>
          </a:blip>
          <a:srcRect l="-72404" r="-72404"/>
          <a:stretch>
            <a:fillRect/>
          </a:stretch>
        </p:blipFill>
        <p:spPr>
          <a:xfrm>
            <a:off x="-297392" y="660400"/>
            <a:ext cx="9964146" cy="5465763"/>
          </a:xfrm>
        </p:spPr>
      </p:pic>
    </p:spTree>
    <p:extLst>
      <p:ext uri="{BB962C8B-B14F-4D97-AF65-F5344CB8AC3E}">
        <p14:creationId xmlns:p14="http://schemas.microsoft.com/office/powerpoint/2010/main" val="5260708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This project should be READY TO GO (dry; completely finished) on the beginning of our exam block </a:t>
            </a:r>
            <a:r>
              <a:rPr lang="en-US" b="1" dirty="0" smtClean="0"/>
              <a:t>Monday January 11</a:t>
            </a:r>
            <a:r>
              <a:rPr lang="en-US" b="1" baseline="30000" dirty="0" smtClean="0"/>
              <a:t>th</a:t>
            </a:r>
            <a:r>
              <a:rPr lang="en-US" b="1" dirty="0" smtClean="0"/>
              <a:t> at 7:42.</a:t>
            </a:r>
            <a:r>
              <a:rPr lang="en-US" dirty="0" smtClean="0"/>
              <a:t> </a:t>
            </a:r>
          </a:p>
          <a:p>
            <a:r>
              <a:rPr lang="en-US" dirty="0" smtClean="0"/>
              <a:t>You will be discussing, sharing and critiquing your work during the exam block as an additional component of your final exam. </a:t>
            </a:r>
          </a:p>
          <a:p>
            <a:r>
              <a:rPr lang="en-US" dirty="0" smtClean="0"/>
              <a:t>In order to finish this project during class time, you would need to get your drawing blocked out during one class period, do one layer of paint per class period (for a total of three) and do the ink and rinsing during one class period. Remember that the ink needs to dry for exactly a half hour, and that it takes about ten minutes to rinse it off. </a:t>
            </a:r>
            <a:endParaRPr lang="en-US" dirty="0"/>
          </a:p>
        </p:txBody>
      </p:sp>
    </p:spTree>
    <p:extLst>
      <p:ext uri="{BB962C8B-B14F-4D97-AF65-F5344CB8AC3E}">
        <p14:creationId xmlns:p14="http://schemas.microsoft.com/office/powerpoint/2010/main" val="40359109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traditional batik</a:t>
            </a:r>
            <a:endParaRPr lang="en-US" dirty="0"/>
          </a:p>
        </p:txBody>
      </p:sp>
      <p:pic>
        <p:nvPicPr>
          <p:cNvPr id="8" name="Picture Placeholder 7"/>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p:txBody>
          <a:bodyPr/>
          <a:lstStyle/>
          <a:p>
            <a:r>
              <a:rPr lang="en-US" dirty="0" smtClean="0"/>
              <a:t>Clear wax on white cloth; tie-dyed with multiple colors</a:t>
            </a:r>
            <a:endParaRPr lang="en-US" dirty="0"/>
          </a:p>
        </p:txBody>
      </p:sp>
    </p:spTree>
    <p:extLst>
      <p:ext uri="{BB962C8B-B14F-4D97-AF65-F5344CB8AC3E}">
        <p14:creationId xmlns:p14="http://schemas.microsoft.com/office/powerpoint/2010/main" val="29782428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9404" y="1380066"/>
            <a:ext cx="3898272" cy="871538"/>
          </a:xfrm>
        </p:spPr>
        <p:txBody>
          <a:bodyPr/>
          <a:lstStyle/>
          <a:p>
            <a:r>
              <a:rPr lang="en-US" dirty="0" smtClean="0"/>
              <a:t>What is Tempera Batik?</a:t>
            </a:r>
            <a:endParaRPr lang="en-US" dirty="0"/>
          </a:p>
        </p:txBody>
      </p:sp>
      <p:pic>
        <p:nvPicPr>
          <p:cNvPr id="10" name="Picture Placeholder 9"/>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a:xfrm>
            <a:off x="5017544" y="2699982"/>
            <a:ext cx="3566160" cy="2965232"/>
          </a:xfrm>
        </p:spPr>
        <p:txBody>
          <a:bodyPr>
            <a:normAutofit/>
          </a:bodyPr>
          <a:lstStyle/>
          <a:p>
            <a:r>
              <a:rPr lang="en-US" dirty="0" smtClean="0"/>
              <a:t>The traditional batik process has been adapted from a textile patterning method to a painting technique. Ink is used in place of wax, and tempera paint is used instead of dye. The tempera and ink resist one another, yielding an effect that is similar to traditional batik, but also provides more interesting, unexpected results that often have a distorted of distressed look.  </a:t>
            </a:r>
            <a:endParaRPr lang="en-US" dirty="0"/>
          </a:p>
        </p:txBody>
      </p:sp>
    </p:spTree>
    <p:extLst>
      <p:ext uri="{BB962C8B-B14F-4D97-AF65-F5344CB8AC3E}">
        <p14:creationId xmlns:p14="http://schemas.microsoft.com/office/powerpoint/2010/main" val="345636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381911"/>
            <a:ext cx="3566160" cy="1162050"/>
          </a:xfrm>
        </p:spPr>
        <p:txBody>
          <a:bodyPr/>
          <a:lstStyle/>
          <a:p>
            <a:r>
              <a:rPr lang="en-US" dirty="0" smtClean="0"/>
              <a:t>The Process: Step One</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a:xfrm>
            <a:off x="5017544" y="1720762"/>
            <a:ext cx="3566160" cy="4579489"/>
          </a:xfrm>
        </p:spPr>
        <p:txBody>
          <a:bodyPr>
            <a:normAutofit/>
          </a:bodyPr>
          <a:lstStyle/>
          <a:p>
            <a:r>
              <a:rPr lang="en-US" dirty="0" smtClean="0"/>
              <a:t>The design is drawn out and traced over with a thick, dark marker (chalk can also be used).</a:t>
            </a:r>
          </a:p>
          <a:p>
            <a:endParaRPr lang="en-US" dirty="0"/>
          </a:p>
          <a:p>
            <a:r>
              <a:rPr lang="en-US" dirty="0" smtClean="0"/>
              <a:t>A certain type of paper needs to be used (thick, heavy paper; construction paper or “oatmeal” paper work well). </a:t>
            </a:r>
          </a:p>
          <a:p>
            <a:endParaRPr lang="en-US" dirty="0" smtClean="0"/>
          </a:p>
          <a:p>
            <a:r>
              <a:rPr lang="en-US" dirty="0" smtClean="0"/>
              <a:t> The key is to mark off where you will NOT paint (these areas will take the most ink eventually).</a:t>
            </a:r>
          </a:p>
          <a:p>
            <a:endParaRPr lang="en-US" dirty="0" smtClean="0"/>
          </a:p>
          <a:p>
            <a:r>
              <a:rPr lang="en-US" dirty="0" smtClean="0"/>
              <a:t>Large, bold shapes work the best. Eliminate textures and details. </a:t>
            </a:r>
          </a:p>
          <a:p>
            <a:endParaRPr lang="en-US" dirty="0"/>
          </a:p>
          <a:p>
            <a:r>
              <a:rPr lang="en-US" dirty="0" smtClean="0"/>
              <a:t> </a:t>
            </a:r>
            <a:endParaRPr lang="en-US" dirty="0"/>
          </a:p>
        </p:txBody>
      </p:sp>
    </p:spTree>
    <p:extLst>
      <p:ext uri="{BB962C8B-B14F-4D97-AF65-F5344CB8AC3E}">
        <p14:creationId xmlns:p14="http://schemas.microsoft.com/office/powerpoint/2010/main" val="1826811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581062"/>
            <a:ext cx="3566160" cy="1162050"/>
          </a:xfrm>
        </p:spPr>
        <p:txBody>
          <a:bodyPr/>
          <a:lstStyle/>
          <a:p>
            <a:r>
              <a:rPr lang="en-US" dirty="0" smtClean="0"/>
              <a:t>Step Two:</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a:xfrm>
            <a:off x="5017544" y="1938539"/>
            <a:ext cx="3566160" cy="3940241"/>
          </a:xfrm>
        </p:spPr>
        <p:txBody>
          <a:bodyPr>
            <a:normAutofit/>
          </a:bodyPr>
          <a:lstStyle/>
          <a:p>
            <a:r>
              <a:rPr lang="en-US" dirty="0" smtClean="0"/>
              <a:t>The entire painting is painted over using several layers of tempera paint. </a:t>
            </a:r>
          </a:p>
          <a:p>
            <a:endParaRPr lang="en-US" dirty="0"/>
          </a:p>
          <a:p>
            <a:r>
              <a:rPr lang="en-US" dirty="0" smtClean="0"/>
              <a:t>It works well to “glob” the paint on thickly, and use a variety of colors for each subsequent layer. Allow the colors to blend and mix. </a:t>
            </a:r>
          </a:p>
          <a:p>
            <a:endParaRPr lang="en-US" dirty="0"/>
          </a:p>
          <a:p>
            <a:r>
              <a:rPr lang="en-US" dirty="0" smtClean="0"/>
              <a:t>Be careful to not paint over the marker lines! </a:t>
            </a:r>
          </a:p>
          <a:p>
            <a:endParaRPr lang="en-US" dirty="0"/>
          </a:p>
          <a:p>
            <a:r>
              <a:rPr lang="en-US" dirty="0" smtClean="0"/>
              <a:t>Let the tempera paint dry thoroughly. </a:t>
            </a:r>
            <a:endParaRPr lang="en-US" dirty="0"/>
          </a:p>
        </p:txBody>
      </p:sp>
    </p:spTree>
    <p:extLst>
      <p:ext uri="{BB962C8B-B14F-4D97-AF65-F5344CB8AC3E}">
        <p14:creationId xmlns:p14="http://schemas.microsoft.com/office/powerpoint/2010/main" val="20714940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p:txBody>
          <a:bodyPr/>
          <a:lstStyle/>
          <a:p>
            <a:r>
              <a:rPr lang="en-US" dirty="0" smtClean="0"/>
              <a:t>Paint over the entire painting with a thin layer of India ink. </a:t>
            </a:r>
          </a:p>
          <a:p>
            <a:endParaRPr lang="en-US" dirty="0"/>
          </a:p>
          <a:p>
            <a:r>
              <a:rPr lang="en-US" dirty="0" smtClean="0"/>
              <a:t>Allow to dry for 30 minutes. </a:t>
            </a:r>
            <a:endParaRPr lang="en-US" dirty="0"/>
          </a:p>
        </p:txBody>
      </p:sp>
    </p:spTree>
    <p:extLst>
      <p:ext uri="{BB962C8B-B14F-4D97-AF65-F5344CB8AC3E}">
        <p14:creationId xmlns:p14="http://schemas.microsoft.com/office/powerpoint/2010/main" val="50935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361950"/>
            <a:ext cx="3566160" cy="1162050"/>
          </a:xfrm>
        </p:spPr>
        <p:txBody>
          <a:bodyPr/>
          <a:lstStyle/>
          <a:p>
            <a:r>
              <a:rPr lang="en-US" dirty="0" smtClean="0"/>
              <a:t>Step Four</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a:xfrm>
            <a:off x="5017544" y="1888405"/>
            <a:ext cx="3566160" cy="3826943"/>
          </a:xfrm>
        </p:spPr>
        <p:txBody>
          <a:bodyPr>
            <a:normAutofit/>
          </a:bodyPr>
          <a:lstStyle/>
          <a:p>
            <a:r>
              <a:rPr lang="en-US" dirty="0" smtClean="0"/>
              <a:t>Carefully rinse off the ink. A sponge may be used. You are in control of how much/little of the paint will be washed away (various portions of the colors underneath can be revealed). </a:t>
            </a:r>
          </a:p>
          <a:p>
            <a:endParaRPr lang="en-US" dirty="0"/>
          </a:p>
          <a:p>
            <a:r>
              <a:rPr lang="en-US" dirty="0" smtClean="0"/>
              <a:t>Rinse and drain the painting. </a:t>
            </a:r>
          </a:p>
          <a:p>
            <a:endParaRPr lang="en-US" dirty="0"/>
          </a:p>
          <a:p>
            <a:r>
              <a:rPr lang="en-US" dirty="0" smtClean="0"/>
              <a:t>It will be soaking wet at this point, so take extreme care when moving your work. </a:t>
            </a:r>
          </a:p>
          <a:p>
            <a:endParaRPr lang="en-US" dirty="0"/>
          </a:p>
          <a:p>
            <a:r>
              <a:rPr lang="en-US" dirty="0" smtClean="0"/>
              <a:t>Allow your painting to dry on a layer of newsprint overnight. </a:t>
            </a:r>
            <a:endParaRPr lang="en-US" dirty="0"/>
          </a:p>
        </p:txBody>
      </p:sp>
    </p:spTree>
    <p:extLst>
      <p:ext uri="{BB962C8B-B14F-4D97-AF65-F5344CB8AC3E}">
        <p14:creationId xmlns:p14="http://schemas.microsoft.com/office/powerpoint/2010/main" val="2634475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2"/>
          </p:nvPr>
        </p:nvSpPr>
        <p:spPr/>
        <p:txBody>
          <a:bodyPr>
            <a:normAutofit/>
          </a:bodyPr>
          <a:lstStyle/>
          <a:p>
            <a:r>
              <a:rPr lang="en-US" dirty="0" smtClean="0"/>
              <a:t>The painting can be worked back into once it is dry, to bring out colors that may have gotten overly distorted. </a:t>
            </a:r>
          </a:p>
          <a:p>
            <a:endParaRPr lang="en-US" dirty="0"/>
          </a:p>
          <a:p>
            <a:r>
              <a:rPr lang="en-US" dirty="0" smtClean="0"/>
              <a:t>The paper is mounted on stiff cardboard or foam core so that the painting can be displayed flat. </a:t>
            </a:r>
            <a:endParaRPr lang="en-US" dirty="0"/>
          </a:p>
        </p:txBody>
      </p:sp>
    </p:spTree>
    <p:extLst>
      <p:ext uri="{BB962C8B-B14F-4D97-AF65-F5344CB8AC3E}">
        <p14:creationId xmlns:p14="http://schemas.microsoft.com/office/powerpoint/2010/main" val="13906382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39007</TotalTime>
  <Words>1030</Words>
  <Application>Microsoft Macintosh PowerPoint</Application>
  <PresentationFormat>On-screen Show (4:3)</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Tempera Batik</vt:lpstr>
      <vt:lpstr>What is Traditional Batik?</vt:lpstr>
      <vt:lpstr>A traditional batik</vt:lpstr>
      <vt:lpstr>What is Tempera Batik?</vt:lpstr>
      <vt:lpstr>The Process: Step One</vt:lpstr>
      <vt:lpstr>Step Two:</vt:lpstr>
      <vt:lpstr>Step Three</vt:lpstr>
      <vt:lpstr>Step Four</vt:lpstr>
      <vt:lpstr>Step Five</vt:lpstr>
      <vt:lpstr>PowerPoint Presentation</vt:lpstr>
      <vt:lpstr>More Tempera Batik Examples</vt:lpstr>
      <vt:lpstr>PowerPoint Presentation</vt:lpstr>
      <vt:lpstr>PowerPoint Presentation</vt:lpstr>
      <vt:lpstr>PowerPoint Presentation</vt:lpstr>
      <vt:lpstr>PowerPoint Presentation</vt:lpstr>
      <vt:lpstr>You will…</vt:lpstr>
      <vt:lpstr>Remember! </vt:lpstr>
      <vt:lpstr>Student Examples</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 Batik</dc:title>
  <dc:creator>LHS Art 2</dc:creator>
  <cp:lastModifiedBy>LHS Art 2</cp:lastModifiedBy>
  <cp:revision>16</cp:revision>
  <cp:lastPrinted>2015-12-11T15:32:32Z</cp:lastPrinted>
  <dcterms:created xsi:type="dcterms:W3CDTF">2014-11-25T13:55:43Z</dcterms:created>
  <dcterms:modified xsi:type="dcterms:W3CDTF">2016-01-07T15:18:56Z</dcterms:modified>
</cp:coreProperties>
</file>