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8" r:id="rId5"/>
    <p:sldId id="259" r:id="rId6"/>
    <p:sldId id="263" r:id="rId7"/>
    <p:sldId id="261" r:id="rId8"/>
    <p:sldId id="260" r:id="rId9"/>
    <p:sldId id="265" r:id="rId10"/>
    <p:sldId id="264"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7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11/29/16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11/29/16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11/29/16</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Watercolor Abstract Painting </a:t>
            </a:r>
            <a:endParaRPr lang="en-US" dirty="0"/>
          </a:p>
        </p:txBody>
      </p:sp>
      <p:sp>
        <p:nvSpPr>
          <p:cNvPr id="3" name="Subtitle 2"/>
          <p:cNvSpPr>
            <a:spLocks noGrp="1"/>
          </p:cNvSpPr>
          <p:nvPr>
            <p:ph type="subTitle" idx="1"/>
          </p:nvPr>
        </p:nvSpPr>
        <p:spPr/>
        <p:txBody>
          <a:bodyPr/>
          <a:lstStyle/>
          <a:p>
            <a:r>
              <a:rPr lang="en-US" dirty="0" smtClean="0"/>
              <a:t>Painting Studio</a:t>
            </a:r>
            <a:endParaRPr lang="en-US" dirty="0"/>
          </a:p>
        </p:txBody>
      </p:sp>
    </p:spTree>
    <p:extLst>
      <p:ext uri="{BB962C8B-B14F-4D97-AF65-F5344CB8AC3E}">
        <p14:creationId xmlns:p14="http://schemas.microsoft.com/office/powerpoint/2010/main" val="187737022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195.JPG"/>
          <p:cNvPicPr>
            <a:picLocks noGrp="1" noChangeAspect="1"/>
          </p:cNvPicPr>
          <p:nvPr>
            <p:ph idx="1"/>
          </p:nvPr>
        </p:nvPicPr>
        <p:blipFill>
          <a:blip r:embed="rId2" cstate="screen">
            <a:extLst>
              <a:ext uri="{28A0092B-C50C-407E-A947-70E740481C1C}">
                <a14:useLocalDpi xmlns:a14="http://schemas.microsoft.com/office/drawing/2010/main"/>
              </a:ext>
            </a:extLst>
          </a:blip>
          <a:srcRect l="-18515" r="-18515"/>
          <a:stretch>
            <a:fillRect/>
          </a:stretch>
        </p:blipFill>
        <p:spPr/>
      </p:pic>
    </p:spTree>
    <p:extLst>
      <p:ext uri="{BB962C8B-B14F-4D97-AF65-F5344CB8AC3E}">
        <p14:creationId xmlns:p14="http://schemas.microsoft.com/office/powerpoint/2010/main" val="30046129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203.JPG"/>
          <p:cNvPicPr>
            <a:picLocks noGrp="1" noChangeAspect="1"/>
          </p:cNvPicPr>
          <p:nvPr>
            <p:ph idx="1"/>
          </p:nvPr>
        </p:nvPicPr>
        <p:blipFill>
          <a:blip r:embed="rId2" cstate="screen">
            <a:extLst>
              <a:ext uri="{28A0092B-C50C-407E-A947-70E740481C1C}">
                <a14:useLocalDpi xmlns:a14="http://schemas.microsoft.com/office/drawing/2010/main"/>
              </a:ext>
            </a:extLst>
          </a:blip>
          <a:srcRect l="-16768" r="-16768"/>
          <a:stretch>
            <a:fillRect/>
          </a:stretch>
        </p:blipFill>
        <p:spPr/>
      </p:pic>
    </p:spTree>
    <p:extLst>
      <p:ext uri="{BB962C8B-B14F-4D97-AF65-F5344CB8AC3E}">
        <p14:creationId xmlns:p14="http://schemas.microsoft.com/office/powerpoint/2010/main" val="203737506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Techniques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smtClean="0"/>
              <a:t>Hard edge- </a:t>
            </a:r>
            <a:r>
              <a:rPr lang="en-US" dirty="0" smtClean="0"/>
              <a:t>The edge of the first shape has dried before you paint the shape that is next to it. No bleeding occurs. In your stripes, work this way. Jumping around (working sequentially) will give the stripes time to dry before moving on. </a:t>
            </a:r>
          </a:p>
          <a:p>
            <a:r>
              <a:rPr lang="en-US" b="1" u="sng" dirty="0" smtClean="0"/>
              <a:t>Wet on dry-</a:t>
            </a:r>
            <a:r>
              <a:rPr lang="en-US" dirty="0" smtClean="0"/>
              <a:t> The first layer is dry. Then additional layers are painted on top. In your organic shapes, work this way (step in parallel to the edge of the shape with each layer; start very light) </a:t>
            </a:r>
          </a:p>
          <a:p>
            <a:r>
              <a:rPr lang="en-US" b="1" u="sng" dirty="0" smtClean="0"/>
              <a:t>Wet on wet- </a:t>
            </a:r>
            <a:r>
              <a:rPr lang="en-US" dirty="0" smtClean="0"/>
              <a:t>The paint is left wet and colors bleed and blend into one another. Your border will be done this way. Put the colors down pretty quickly so they don’t dry and lose that effect. </a:t>
            </a:r>
            <a:endParaRPr lang="en-US" b="1" u="sng" dirty="0"/>
          </a:p>
        </p:txBody>
      </p:sp>
    </p:spTree>
    <p:extLst>
      <p:ext uri="{BB962C8B-B14F-4D97-AF65-F5344CB8AC3E}">
        <p14:creationId xmlns:p14="http://schemas.microsoft.com/office/powerpoint/2010/main" val="13642647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a:t>
            </a:r>
            <a:endParaRPr lang="en-US" dirty="0"/>
          </a:p>
        </p:txBody>
      </p:sp>
      <p:sp>
        <p:nvSpPr>
          <p:cNvPr id="3" name="Content Placeholder 2"/>
          <p:cNvSpPr>
            <a:spLocks noGrp="1"/>
          </p:cNvSpPr>
          <p:nvPr>
            <p:ph idx="1"/>
          </p:nvPr>
        </p:nvSpPr>
        <p:spPr/>
        <p:txBody>
          <a:bodyPr>
            <a:normAutofit lnSpcReduction="10000"/>
          </a:bodyPr>
          <a:lstStyle/>
          <a:p>
            <a:r>
              <a:rPr lang="en-US" dirty="0" smtClean="0"/>
              <a:t>I’ll do a quick demo for </a:t>
            </a:r>
            <a:r>
              <a:rPr lang="en-US" dirty="0" smtClean="0"/>
              <a:t>you</a:t>
            </a:r>
            <a:r>
              <a:rPr lang="en-US" dirty="0"/>
              <a:t> </a:t>
            </a:r>
            <a:r>
              <a:rPr lang="en-US" dirty="0" smtClean="0"/>
              <a:t>if needed. </a:t>
            </a:r>
            <a:endParaRPr lang="en-US" dirty="0" smtClean="0"/>
          </a:p>
          <a:p>
            <a:r>
              <a:rPr lang="en-US" dirty="0" smtClean="0"/>
              <a:t>You </a:t>
            </a:r>
            <a:r>
              <a:rPr lang="en-US" dirty="0" smtClean="0"/>
              <a:t>may practice the techniques in your sketchbook if you feel you need to. </a:t>
            </a:r>
          </a:p>
          <a:p>
            <a:r>
              <a:rPr lang="en-US" dirty="0" smtClean="0"/>
              <a:t>Use the newer brushes. </a:t>
            </a:r>
          </a:p>
          <a:p>
            <a:r>
              <a:rPr lang="en-US" dirty="0" smtClean="0"/>
              <a:t>Think about what order you should be working in so that you can be as efficient as possible. Remember that some things need to be worked on while wet, other things need to be dry before you can paint the edge that sits up next </a:t>
            </a:r>
            <a:r>
              <a:rPr lang="en-US" smtClean="0"/>
              <a:t>to it.  </a:t>
            </a:r>
            <a:endParaRPr lang="en-US" dirty="0"/>
          </a:p>
        </p:txBody>
      </p:sp>
    </p:spTree>
    <p:extLst>
      <p:ext uri="{BB962C8B-B14F-4D97-AF65-F5344CB8AC3E}">
        <p14:creationId xmlns:p14="http://schemas.microsoft.com/office/powerpoint/2010/main" val="38692651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Date Information</a:t>
            </a:r>
            <a:endParaRPr lang="en-US" dirty="0"/>
          </a:p>
        </p:txBody>
      </p:sp>
      <p:sp>
        <p:nvSpPr>
          <p:cNvPr id="3" name="Content Placeholder 2"/>
          <p:cNvSpPr>
            <a:spLocks noGrp="1"/>
          </p:cNvSpPr>
          <p:nvPr>
            <p:ph idx="1"/>
          </p:nvPr>
        </p:nvSpPr>
        <p:spPr/>
        <p:txBody>
          <a:bodyPr/>
          <a:lstStyle/>
          <a:p>
            <a:r>
              <a:rPr lang="en-US" dirty="0" smtClean="0"/>
              <a:t>This will be the first grade for Quarter 2!</a:t>
            </a:r>
          </a:p>
          <a:p>
            <a:r>
              <a:rPr lang="en-US" dirty="0" smtClean="0"/>
              <a:t>Work is due Friday </a:t>
            </a:r>
            <a:r>
              <a:rPr lang="en-US" dirty="0" smtClean="0"/>
              <a:t>12/8 </a:t>
            </a:r>
            <a:r>
              <a:rPr lang="en-US" dirty="0" smtClean="0"/>
              <a:t>(it will go on Q2)</a:t>
            </a:r>
          </a:p>
          <a:p>
            <a:r>
              <a:rPr lang="en-US" dirty="0" smtClean="0"/>
              <a:t>Remember that you must submit a completed rubric with your work (front and back)</a:t>
            </a:r>
          </a:p>
          <a:p>
            <a:r>
              <a:rPr lang="en-US" dirty="0" smtClean="0"/>
              <a:t>Work loses 5 points per day it is handed in late. Work is not accepted after two weeks (extenuating circumstances may be given exception at teacher discretion). </a:t>
            </a:r>
            <a:endParaRPr lang="en-US" dirty="0"/>
          </a:p>
        </p:txBody>
      </p:sp>
    </p:spTree>
    <p:extLst>
      <p:ext uri="{BB962C8B-B14F-4D97-AF65-F5344CB8AC3E}">
        <p14:creationId xmlns:p14="http://schemas.microsoft.com/office/powerpoint/2010/main" val="26221653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SCN0198.JPG"/>
          <p:cNvPicPr>
            <a:picLocks noGrp="1" noChangeAspect="1"/>
          </p:cNvPicPr>
          <p:nvPr>
            <p:ph idx="1"/>
          </p:nvPr>
        </p:nvPicPr>
        <p:blipFill>
          <a:blip r:embed="rId2" cstate="screen">
            <a:extLst>
              <a:ext uri="{28A0092B-C50C-407E-A947-70E740481C1C}">
                <a14:useLocalDpi xmlns:a14="http://schemas.microsoft.com/office/drawing/2010/main"/>
              </a:ext>
            </a:extLst>
          </a:blip>
          <a:srcRect l="-20441" r="-20441"/>
          <a:stretch>
            <a:fillRect/>
          </a:stretch>
        </p:blipFill>
        <p:spPr/>
      </p:pic>
    </p:spTree>
    <p:extLst>
      <p:ext uri="{BB962C8B-B14F-4D97-AF65-F5344CB8AC3E}">
        <p14:creationId xmlns:p14="http://schemas.microsoft.com/office/powerpoint/2010/main" val="11456227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Watercolor- the Basics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Watercolor in tubes is not meant to be used without water. You need a TINY amount (like the size of a ladybug or smaller) of each color you’re using. Think of what’s in the tube as the pigment, and when it is mixed with water, that becomes your paint. </a:t>
            </a:r>
          </a:p>
          <a:p>
            <a:r>
              <a:rPr lang="en-US" dirty="0" smtClean="0"/>
              <a:t>More water equals lighter values/colors. DO NOT lighten with white. This will make your work look “muddy” or “chalky.” (</a:t>
            </a:r>
            <a:r>
              <a:rPr lang="en-US" dirty="0"/>
              <a:t>I also don’t like to use too much black. I think it gets too heavy in a watercolor painting. I only use it if I absolutely cannot use another </a:t>
            </a:r>
            <a:r>
              <a:rPr lang="en-US" dirty="0" smtClean="0"/>
              <a:t>color. I </a:t>
            </a:r>
            <a:r>
              <a:rPr lang="en-US" dirty="0"/>
              <a:t>like to use the </a:t>
            </a:r>
            <a:r>
              <a:rPr lang="en-US" dirty="0" err="1"/>
              <a:t>pthalo</a:t>
            </a:r>
            <a:r>
              <a:rPr lang="en-US" dirty="0"/>
              <a:t> blue for shading)</a:t>
            </a:r>
            <a:r>
              <a:rPr lang="en-US" dirty="0" smtClean="0"/>
              <a:t>. </a:t>
            </a:r>
          </a:p>
          <a:p>
            <a:r>
              <a:rPr lang="en-US" dirty="0" smtClean="0"/>
              <a:t>A nice thing about watercolor is that you usually don’t have to put out more paint each session! Once you have prepared your palette, the colors can still be used, even if they’re dry (just put water on your brush and rub it on the dried pigment). The only time you will need to put out more color is if you run out of if you need an especially vibrant color. </a:t>
            </a:r>
          </a:p>
          <a:p>
            <a:r>
              <a:rPr lang="en-US" dirty="0" smtClean="0"/>
              <a:t>There is a specific way that your palette needs to be set up…</a:t>
            </a:r>
          </a:p>
        </p:txBody>
      </p:sp>
    </p:spTree>
    <p:extLst>
      <p:ext uri="{BB962C8B-B14F-4D97-AF65-F5344CB8AC3E}">
        <p14:creationId xmlns:p14="http://schemas.microsoft.com/office/powerpoint/2010/main" val="19655923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Your Palette</a:t>
            </a:r>
            <a:endParaRPr lang="en-US" dirty="0"/>
          </a:p>
        </p:txBody>
      </p:sp>
      <p:pic>
        <p:nvPicPr>
          <p:cNvPr id="4" name="Content Placeholder 3" descr="DSCN0357.JPG"/>
          <p:cNvPicPr>
            <a:picLocks noGrp="1" noChangeAspect="1"/>
          </p:cNvPicPr>
          <p:nvPr>
            <p:ph idx="1"/>
          </p:nvPr>
        </p:nvPicPr>
        <p:blipFill>
          <a:blip r:embed="rId2" cstate="screen">
            <a:extLst>
              <a:ext uri="{28A0092B-C50C-407E-A947-70E740481C1C}">
                <a14:useLocalDpi xmlns:a14="http://schemas.microsoft.com/office/drawing/2010/main"/>
              </a:ext>
            </a:extLst>
          </a:blip>
          <a:srcRect l="-22917" r="-22917"/>
          <a:stretch>
            <a:fillRect/>
          </a:stretch>
        </p:blipFill>
        <p:spPr/>
      </p:pic>
      <p:sp>
        <p:nvSpPr>
          <p:cNvPr id="5" name="TextBox 4"/>
          <p:cNvSpPr txBox="1"/>
          <p:nvPr/>
        </p:nvSpPr>
        <p:spPr>
          <a:xfrm>
            <a:off x="202827" y="1057403"/>
            <a:ext cx="1688212" cy="1200329"/>
          </a:xfrm>
          <a:prstGeom prst="rect">
            <a:avLst/>
          </a:prstGeom>
          <a:noFill/>
        </p:spPr>
        <p:txBody>
          <a:bodyPr wrap="square" rtlCol="0">
            <a:spAutoFit/>
          </a:bodyPr>
          <a:lstStyle/>
          <a:p>
            <a:r>
              <a:rPr lang="en-US" dirty="0" smtClean="0">
                <a:solidFill>
                  <a:srgbClr val="FF0000"/>
                </a:solidFill>
              </a:rPr>
              <a:t>Watercolor pigment (only a tiny bit!) goes towards the top</a:t>
            </a:r>
            <a:endParaRPr lang="en-US" dirty="0">
              <a:solidFill>
                <a:srgbClr val="FF0000"/>
              </a:solidFill>
            </a:endParaRPr>
          </a:p>
        </p:txBody>
      </p:sp>
      <p:sp>
        <p:nvSpPr>
          <p:cNvPr id="6" name="TextBox 5"/>
          <p:cNvSpPr txBox="1"/>
          <p:nvPr/>
        </p:nvSpPr>
        <p:spPr>
          <a:xfrm>
            <a:off x="202827" y="4453782"/>
            <a:ext cx="1566953" cy="1754327"/>
          </a:xfrm>
          <a:prstGeom prst="rect">
            <a:avLst/>
          </a:prstGeom>
          <a:noFill/>
        </p:spPr>
        <p:txBody>
          <a:bodyPr wrap="square" rtlCol="0">
            <a:spAutoFit/>
          </a:bodyPr>
          <a:lstStyle/>
          <a:p>
            <a:r>
              <a:rPr lang="en-US" dirty="0" smtClean="0">
                <a:solidFill>
                  <a:srgbClr val="FF0000"/>
                </a:solidFill>
              </a:rPr>
              <a:t>Each well is filled with a few drops of water (not all the way to the top)</a:t>
            </a:r>
            <a:endParaRPr lang="en-US" dirty="0">
              <a:solidFill>
                <a:srgbClr val="FF0000"/>
              </a:solidFill>
            </a:endParaRPr>
          </a:p>
        </p:txBody>
      </p:sp>
      <p:sp>
        <p:nvSpPr>
          <p:cNvPr id="7" name="TextBox 6"/>
          <p:cNvSpPr txBox="1"/>
          <p:nvPr/>
        </p:nvSpPr>
        <p:spPr>
          <a:xfrm>
            <a:off x="7610035" y="2778614"/>
            <a:ext cx="1517471" cy="2308324"/>
          </a:xfrm>
          <a:prstGeom prst="rect">
            <a:avLst/>
          </a:prstGeom>
          <a:noFill/>
        </p:spPr>
        <p:txBody>
          <a:bodyPr wrap="square" rtlCol="0">
            <a:spAutoFit/>
          </a:bodyPr>
          <a:lstStyle/>
          <a:p>
            <a:r>
              <a:rPr lang="en-US" dirty="0" smtClean="0">
                <a:solidFill>
                  <a:srgbClr val="FF0000"/>
                </a:solidFill>
              </a:rPr>
              <a:t>This is where you mix the pigment and water, creating the paint you’ll be working with. </a:t>
            </a:r>
            <a:endParaRPr lang="en-US" dirty="0">
              <a:solidFill>
                <a:srgbClr val="FF0000"/>
              </a:solidFill>
            </a:endParaRPr>
          </a:p>
        </p:txBody>
      </p:sp>
      <p:cxnSp>
        <p:nvCxnSpPr>
          <p:cNvPr id="19" name="Straight Connector 18"/>
          <p:cNvCxnSpPr/>
          <p:nvPr/>
        </p:nvCxnSpPr>
        <p:spPr>
          <a:xfrm>
            <a:off x="1088621" y="2257732"/>
            <a:ext cx="1517471" cy="480519"/>
          </a:xfrm>
          <a:prstGeom prst="line">
            <a:avLst/>
          </a:prstGeom>
          <a:ln>
            <a:tailEnd type="triangle" w="lg"/>
          </a:ln>
        </p:spPr>
        <p:style>
          <a:lnRef idx="2">
            <a:schemeClr val="accent2"/>
          </a:lnRef>
          <a:fillRef idx="0">
            <a:schemeClr val="accent2"/>
          </a:fillRef>
          <a:effectRef idx="1">
            <a:schemeClr val="accent2"/>
          </a:effectRef>
          <a:fontRef idx="minor">
            <a:schemeClr val="tx1"/>
          </a:fontRef>
        </p:style>
      </p:cxnSp>
      <p:cxnSp>
        <p:nvCxnSpPr>
          <p:cNvPr id="21" name="Straight Arrow Connector 20"/>
          <p:cNvCxnSpPr/>
          <p:nvPr/>
        </p:nvCxnSpPr>
        <p:spPr>
          <a:xfrm flipV="1">
            <a:off x="1088621" y="4767198"/>
            <a:ext cx="1517471" cy="144091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Straight Arrow Connector 25"/>
          <p:cNvCxnSpPr/>
          <p:nvPr/>
        </p:nvCxnSpPr>
        <p:spPr>
          <a:xfrm flipH="1">
            <a:off x="6350288" y="3645503"/>
            <a:ext cx="1303044" cy="28727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81622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Your Work Area</a:t>
            </a:r>
            <a:endParaRPr lang="en-US" dirty="0"/>
          </a:p>
        </p:txBody>
      </p:sp>
      <p:pic>
        <p:nvPicPr>
          <p:cNvPr id="4" name="Content Placeholder 3" descr="DSCN0355.JPG"/>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p:cNvSpPr txBox="1"/>
          <p:nvPr/>
        </p:nvSpPr>
        <p:spPr>
          <a:xfrm>
            <a:off x="5261666" y="2566865"/>
            <a:ext cx="1649425" cy="369332"/>
          </a:xfrm>
          <a:prstGeom prst="rect">
            <a:avLst/>
          </a:prstGeom>
          <a:noFill/>
        </p:spPr>
        <p:txBody>
          <a:bodyPr wrap="square" rtlCol="0">
            <a:spAutoFit/>
          </a:bodyPr>
          <a:lstStyle/>
          <a:p>
            <a:r>
              <a:rPr lang="en-US" b="1" dirty="0" smtClean="0">
                <a:solidFill>
                  <a:srgbClr val="0000FF"/>
                </a:solidFill>
              </a:rPr>
              <a:t>Paper Towel</a:t>
            </a:r>
            <a:endParaRPr lang="en-US" b="1" dirty="0">
              <a:solidFill>
                <a:srgbClr val="0000FF"/>
              </a:solidFill>
            </a:endParaRPr>
          </a:p>
        </p:txBody>
      </p:sp>
      <p:sp>
        <p:nvSpPr>
          <p:cNvPr id="6" name="TextBox 5"/>
          <p:cNvSpPr txBox="1"/>
          <p:nvPr/>
        </p:nvSpPr>
        <p:spPr>
          <a:xfrm>
            <a:off x="6911091" y="5146593"/>
            <a:ext cx="1661409" cy="646331"/>
          </a:xfrm>
          <a:prstGeom prst="rect">
            <a:avLst/>
          </a:prstGeom>
          <a:noFill/>
        </p:spPr>
        <p:txBody>
          <a:bodyPr wrap="square" rtlCol="0">
            <a:spAutoFit/>
          </a:bodyPr>
          <a:lstStyle/>
          <a:p>
            <a:r>
              <a:rPr lang="en-US" b="1" dirty="0" smtClean="0">
                <a:solidFill>
                  <a:srgbClr val="0000FF"/>
                </a:solidFill>
              </a:rPr>
              <a:t>Sketchbook/Scratch paper</a:t>
            </a:r>
            <a:endParaRPr lang="en-US" b="1" dirty="0">
              <a:solidFill>
                <a:srgbClr val="0000FF"/>
              </a:solidFill>
            </a:endParaRPr>
          </a:p>
        </p:txBody>
      </p:sp>
      <p:sp>
        <p:nvSpPr>
          <p:cNvPr id="7" name="TextBox 6"/>
          <p:cNvSpPr txBox="1"/>
          <p:nvPr/>
        </p:nvSpPr>
        <p:spPr>
          <a:xfrm>
            <a:off x="4684367" y="5443512"/>
            <a:ext cx="1979310" cy="369332"/>
          </a:xfrm>
          <a:prstGeom prst="rect">
            <a:avLst/>
          </a:prstGeom>
          <a:noFill/>
        </p:spPr>
        <p:txBody>
          <a:bodyPr wrap="square" rtlCol="0">
            <a:spAutoFit/>
          </a:bodyPr>
          <a:lstStyle/>
          <a:p>
            <a:r>
              <a:rPr lang="en-US" b="1" dirty="0" smtClean="0">
                <a:solidFill>
                  <a:srgbClr val="0000FF"/>
                </a:solidFill>
              </a:rPr>
              <a:t>Work in progress</a:t>
            </a:r>
            <a:endParaRPr lang="en-US" b="1" dirty="0">
              <a:solidFill>
                <a:srgbClr val="0000FF"/>
              </a:solidFill>
            </a:endParaRPr>
          </a:p>
        </p:txBody>
      </p:sp>
      <p:sp>
        <p:nvSpPr>
          <p:cNvPr id="8" name="TextBox 7"/>
          <p:cNvSpPr txBox="1"/>
          <p:nvPr/>
        </p:nvSpPr>
        <p:spPr>
          <a:xfrm>
            <a:off x="7109021" y="3120863"/>
            <a:ext cx="1781379" cy="646331"/>
          </a:xfrm>
          <a:prstGeom prst="rect">
            <a:avLst/>
          </a:prstGeom>
          <a:noFill/>
        </p:spPr>
        <p:txBody>
          <a:bodyPr wrap="square" rtlCol="0">
            <a:spAutoFit/>
          </a:bodyPr>
          <a:lstStyle/>
          <a:p>
            <a:r>
              <a:rPr lang="en-US" b="1" dirty="0" smtClean="0">
                <a:solidFill>
                  <a:srgbClr val="0000FF"/>
                </a:solidFill>
              </a:rPr>
              <a:t>Water cup with 2+ brushes</a:t>
            </a:r>
            <a:endParaRPr lang="en-US" b="1" dirty="0">
              <a:solidFill>
                <a:srgbClr val="0000FF"/>
              </a:solidFill>
            </a:endParaRPr>
          </a:p>
        </p:txBody>
      </p:sp>
      <p:sp>
        <p:nvSpPr>
          <p:cNvPr id="9" name="TextBox 8"/>
          <p:cNvSpPr txBox="1"/>
          <p:nvPr/>
        </p:nvSpPr>
        <p:spPr>
          <a:xfrm>
            <a:off x="3975114" y="3398071"/>
            <a:ext cx="2325690" cy="369332"/>
          </a:xfrm>
          <a:prstGeom prst="rect">
            <a:avLst/>
          </a:prstGeom>
          <a:noFill/>
        </p:spPr>
        <p:txBody>
          <a:bodyPr wrap="square" rtlCol="0">
            <a:spAutoFit/>
          </a:bodyPr>
          <a:lstStyle/>
          <a:p>
            <a:r>
              <a:rPr lang="en-US" b="1" dirty="0" smtClean="0">
                <a:solidFill>
                  <a:srgbClr val="0000FF"/>
                </a:solidFill>
              </a:rPr>
              <a:t>Tubes of pigment</a:t>
            </a:r>
            <a:endParaRPr lang="en-US" b="1" dirty="0">
              <a:solidFill>
                <a:srgbClr val="0000FF"/>
              </a:solidFill>
            </a:endParaRPr>
          </a:p>
        </p:txBody>
      </p:sp>
      <p:sp>
        <p:nvSpPr>
          <p:cNvPr id="10" name="TextBox 9"/>
          <p:cNvSpPr txBox="1"/>
          <p:nvPr/>
        </p:nvSpPr>
        <p:spPr>
          <a:xfrm>
            <a:off x="923678" y="5328043"/>
            <a:ext cx="1748391" cy="369332"/>
          </a:xfrm>
          <a:prstGeom prst="rect">
            <a:avLst/>
          </a:prstGeom>
          <a:noFill/>
        </p:spPr>
        <p:txBody>
          <a:bodyPr wrap="square" rtlCol="0">
            <a:spAutoFit/>
          </a:bodyPr>
          <a:lstStyle/>
          <a:p>
            <a:r>
              <a:rPr lang="en-US" b="1" dirty="0" smtClean="0">
                <a:solidFill>
                  <a:srgbClr val="0000FF"/>
                </a:solidFill>
              </a:rPr>
              <a:t>Prepped palette</a:t>
            </a:r>
            <a:endParaRPr lang="en-US" b="1" dirty="0">
              <a:solidFill>
                <a:srgbClr val="0000FF"/>
              </a:solidFill>
            </a:endParaRPr>
          </a:p>
        </p:txBody>
      </p:sp>
      <p:sp>
        <p:nvSpPr>
          <p:cNvPr id="11" name="TextBox 10"/>
          <p:cNvSpPr txBox="1"/>
          <p:nvPr/>
        </p:nvSpPr>
        <p:spPr>
          <a:xfrm>
            <a:off x="1748390" y="1581834"/>
            <a:ext cx="2441150" cy="646331"/>
          </a:xfrm>
          <a:prstGeom prst="rect">
            <a:avLst/>
          </a:prstGeom>
          <a:noFill/>
        </p:spPr>
        <p:txBody>
          <a:bodyPr wrap="square" rtlCol="0">
            <a:spAutoFit/>
          </a:bodyPr>
          <a:lstStyle/>
          <a:p>
            <a:r>
              <a:rPr lang="en-US" b="1" dirty="0" smtClean="0">
                <a:solidFill>
                  <a:srgbClr val="0000FF"/>
                </a:solidFill>
              </a:rPr>
              <a:t>Objects (if observing from life)</a:t>
            </a:r>
            <a:endParaRPr lang="en-US" b="1" dirty="0">
              <a:solidFill>
                <a:srgbClr val="0000FF"/>
              </a:solidFill>
            </a:endParaRPr>
          </a:p>
        </p:txBody>
      </p:sp>
      <p:sp>
        <p:nvSpPr>
          <p:cNvPr id="12" name="TextBox 11"/>
          <p:cNvSpPr txBox="1"/>
          <p:nvPr/>
        </p:nvSpPr>
        <p:spPr>
          <a:xfrm>
            <a:off x="247414" y="2441750"/>
            <a:ext cx="1352528" cy="923330"/>
          </a:xfrm>
          <a:prstGeom prst="rect">
            <a:avLst/>
          </a:prstGeom>
          <a:noFill/>
        </p:spPr>
        <p:txBody>
          <a:bodyPr wrap="square" rtlCol="0">
            <a:spAutoFit/>
          </a:bodyPr>
          <a:lstStyle/>
          <a:p>
            <a:r>
              <a:rPr lang="en-US" b="1" dirty="0" smtClean="0">
                <a:solidFill>
                  <a:srgbClr val="0000FF"/>
                </a:solidFill>
              </a:rPr>
              <a:t>Reference book/material</a:t>
            </a:r>
            <a:endParaRPr lang="en-US" b="1" dirty="0">
              <a:solidFill>
                <a:srgbClr val="0000FF"/>
              </a:solidFill>
            </a:endParaRPr>
          </a:p>
        </p:txBody>
      </p:sp>
      <p:sp>
        <p:nvSpPr>
          <p:cNvPr id="13" name="TextBox 12"/>
          <p:cNvSpPr txBox="1"/>
          <p:nvPr/>
        </p:nvSpPr>
        <p:spPr>
          <a:xfrm>
            <a:off x="571500" y="6019800"/>
            <a:ext cx="8137464" cy="646331"/>
          </a:xfrm>
          <a:prstGeom prst="rect">
            <a:avLst/>
          </a:prstGeom>
          <a:noFill/>
        </p:spPr>
        <p:txBody>
          <a:bodyPr wrap="square" rtlCol="0">
            <a:spAutoFit/>
          </a:bodyPr>
          <a:lstStyle/>
          <a:p>
            <a:r>
              <a:rPr lang="en-US" b="1" dirty="0" smtClean="0">
                <a:solidFill>
                  <a:srgbClr val="0000FF"/>
                </a:solidFill>
              </a:rPr>
              <a:t>You’ll also want to have a pencil and eraser nearby, especially when sketching out your work. A piece of tape or dust brush cleans up eraser shavings nicely. </a:t>
            </a:r>
            <a:endParaRPr lang="en-US" b="1" dirty="0">
              <a:solidFill>
                <a:srgbClr val="0000FF"/>
              </a:solidFill>
            </a:endParaRPr>
          </a:p>
        </p:txBody>
      </p:sp>
    </p:spTree>
    <p:extLst>
      <p:ext uri="{BB962C8B-B14F-4D97-AF65-F5344CB8AC3E}">
        <p14:creationId xmlns:p14="http://schemas.microsoft.com/office/powerpoint/2010/main" val="186537470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Prepping Your Paper</a:t>
            </a:r>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29647" r="-29647"/>
          <a:stretch>
            <a:fillRect/>
          </a:stretch>
        </p:blipFill>
        <p:spPr/>
      </p:pic>
      <p:sp>
        <p:nvSpPr>
          <p:cNvPr id="5" name="TextBox 4"/>
          <p:cNvSpPr txBox="1"/>
          <p:nvPr/>
        </p:nvSpPr>
        <p:spPr>
          <a:xfrm>
            <a:off x="3925631" y="4816682"/>
            <a:ext cx="4646869" cy="1754327"/>
          </a:xfrm>
          <a:prstGeom prst="rect">
            <a:avLst/>
          </a:prstGeom>
          <a:noFill/>
        </p:spPr>
        <p:txBody>
          <a:bodyPr wrap="square" rtlCol="0">
            <a:spAutoFit/>
          </a:bodyPr>
          <a:lstStyle/>
          <a:p>
            <a:r>
              <a:rPr lang="en-US" b="1" dirty="0" smtClean="0"/>
              <a:t>Mask off about a two inch border with masking tape. Often, watercolor pieces are very neat and precise, and a clean border helps further that effect. We’ll be working into our border eventually, and sometimes we will not use a border at all. </a:t>
            </a:r>
            <a:endParaRPr lang="en-US" b="1" dirty="0"/>
          </a:p>
        </p:txBody>
      </p:sp>
    </p:spTree>
    <p:extLst>
      <p:ext uri="{BB962C8B-B14F-4D97-AF65-F5344CB8AC3E}">
        <p14:creationId xmlns:p14="http://schemas.microsoft.com/office/powerpoint/2010/main" val="386158314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(*write this down*) </a:t>
            </a:r>
            <a:endParaRPr lang="en-US" dirty="0"/>
          </a:p>
        </p:txBody>
      </p:sp>
      <p:sp>
        <p:nvSpPr>
          <p:cNvPr id="3" name="Content Placeholder 2"/>
          <p:cNvSpPr>
            <a:spLocks noGrp="1"/>
          </p:cNvSpPr>
          <p:nvPr>
            <p:ph idx="1"/>
          </p:nvPr>
        </p:nvSpPr>
        <p:spPr/>
        <p:txBody>
          <a:bodyPr>
            <a:normAutofit fontScale="92500"/>
          </a:bodyPr>
          <a:lstStyle/>
          <a:p>
            <a:r>
              <a:rPr lang="en-US" dirty="0" smtClean="0"/>
              <a:t>Mask off the two inch border using the masking tape. </a:t>
            </a:r>
          </a:p>
          <a:p>
            <a:r>
              <a:rPr lang="en-US" dirty="0" smtClean="0"/>
              <a:t>Do this part LIGHTLY in pencil. You don’t want the pencil lines to show through in the final painting.</a:t>
            </a:r>
          </a:p>
          <a:p>
            <a:r>
              <a:rPr lang="en-US" dirty="0" smtClean="0"/>
              <a:t>Make a series of ¼ inch stripes. Use a ruler. Make tick marks at the top and bottom and connect the tick marks to get even, straight stripes. </a:t>
            </a:r>
          </a:p>
          <a:p>
            <a:r>
              <a:rPr lang="en-US" dirty="0" smtClean="0"/>
              <a:t>Make </a:t>
            </a:r>
            <a:r>
              <a:rPr lang="en-US" b="1" u="sng" dirty="0" smtClean="0"/>
              <a:t>five</a:t>
            </a:r>
            <a:r>
              <a:rPr lang="en-US" dirty="0" smtClean="0"/>
              <a:t> or more organic shapes in the composition (not too big, not too small). Some should go right up to the edge of the border.  Erase the stripe lines thoroughly inside these shapes. </a:t>
            </a:r>
            <a:endParaRPr lang="en-US" dirty="0"/>
          </a:p>
        </p:txBody>
      </p:sp>
    </p:spTree>
    <p:extLst>
      <p:ext uri="{BB962C8B-B14F-4D97-AF65-F5344CB8AC3E}">
        <p14:creationId xmlns:p14="http://schemas.microsoft.com/office/powerpoint/2010/main" val="13333234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437" y="268853"/>
            <a:ext cx="8962563" cy="1143000"/>
          </a:xfrm>
        </p:spPr>
        <p:txBody>
          <a:bodyPr/>
          <a:lstStyle/>
          <a:p>
            <a:r>
              <a:rPr lang="en-US" sz="4800" dirty="0" smtClean="0"/>
              <a:t>Your Assignment </a:t>
            </a:r>
            <a:br>
              <a:rPr lang="en-US" sz="4800" dirty="0" smtClean="0"/>
            </a:br>
            <a:r>
              <a:rPr lang="en-US" sz="4800" dirty="0" smtClean="0"/>
              <a:t>(*write this down*)</a:t>
            </a:r>
            <a:endParaRPr lang="en-US" sz="4800" dirty="0"/>
          </a:p>
        </p:txBody>
      </p:sp>
      <p:sp>
        <p:nvSpPr>
          <p:cNvPr id="3" name="Content Placeholder 2"/>
          <p:cNvSpPr>
            <a:spLocks noGrp="1"/>
          </p:cNvSpPr>
          <p:nvPr>
            <p:ph idx="1"/>
          </p:nvPr>
        </p:nvSpPr>
        <p:spPr/>
        <p:txBody>
          <a:bodyPr>
            <a:normAutofit fontScale="92500" lnSpcReduction="20000"/>
          </a:bodyPr>
          <a:lstStyle/>
          <a:p>
            <a:r>
              <a:rPr lang="en-US" dirty="0" smtClean="0"/>
              <a:t>The stripe lines will use the HARD EDGE technique. You will create a repeating pattern of eight colors. </a:t>
            </a:r>
          </a:p>
          <a:p>
            <a:r>
              <a:rPr lang="en-US" dirty="0" smtClean="0"/>
              <a:t>The organic shapes will use the WET ON DRY technique. You will start light and get darker creating a “stepped in” effect. </a:t>
            </a:r>
          </a:p>
          <a:p>
            <a:r>
              <a:rPr lang="en-US" dirty="0" smtClean="0"/>
              <a:t>The border (after you’ve finished the inside and peeled off the tape) will use the WET ON WET technique to carry out the colors used inside into the border. </a:t>
            </a:r>
          </a:p>
          <a:p>
            <a:r>
              <a:rPr lang="en-US" dirty="0" smtClean="0"/>
              <a:t>You will create a color scheme to your liking, but the piece should ultimately be unified and balanced. Additionally, some of your colors should be straight from the tube, while others will be mixed.  </a:t>
            </a:r>
            <a:endParaRPr lang="en-US" dirty="0"/>
          </a:p>
        </p:txBody>
      </p:sp>
    </p:spTree>
    <p:extLst>
      <p:ext uri="{BB962C8B-B14F-4D97-AF65-F5344CB8AC3E}">
        <p14:creationId xmlns:p14="http://schemas.microsoft.com/office/powerpoint/2010/main" val="10152517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N0198.JPG"/>
          <p:cNvPicPr>
            <a:picLocks noGrp="1" noChangeAspect="1"/>
          </p:cNvPicPr>
          <p:nvPr>
            <p:ph idx="1"/>
          </p:nvPr>
        </p:nvPicPr>
        <p:blipFill>
          <a:blip r:embed="rId2" cstate="screen">
            <a:extLst>
              <a:ext uri="{28A0092B-C50C-407E-A947-70E740481C1C}">
                <a14:useLocalDpi xmlns:a14="http://schemas.microsoft.com/office/drawing/2010/main"/>
              </a:ext>
            </a:extLst>
          </a:blip>
          <a:srcRect l="-20441" r="-20441"/>
          <a:stretch>
            <a:fillRect/>
          </a:stretch>
        </p:blipFill>
        <p:spPr/>
      </p:pic>
    </p:spTree>
    <p:extLst>
      <p:ext uri="{BB962C8B-B14F-4D97-AF65-F5344CB8AC3E}">
        <p14:creationId xmlns:p14="http://schemas.microsoft.com/office/powerpoint/2010/main" val="91025907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119</TotalTime>
  <Words>927</Words>
  <Application>Microsoft Macintosh PowerPoint</Application>
  <PresentationFormat>On-screen Show (4:3)</PresentationFormat>
  <Paragraphs>47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Travelogue</vt:lpstr>
      <vt:lpstr>Watercolor Abstract Painting </vt:lpstr>
      <vt:lpstr>PowerPoint Presentation</vt:lpstr>
      <vt:lpstr>Watercolor- the Basics</vt:lpstr>
      <vt:lpstr>Prepping Your Palette</vt:lpstr>
      <vt:lpstr>Prepping Your Work Area</vt:lpstr>
      <vt:lpstr>Prepping Your Paper</vt:lpstr>
      <vt:lpstr>Set-Up (*write this down*) </vt:lpstr>
      <vt:lpstr>Your Assignment  (*write this down*)</vt:lpstr>
      <vt:lpstr>PowerPoint Presentation</vt:lpstr>
      <vt:lpstr>PowerPoint Presentation</vt:lpstr>
      <vt:lpstr>PowerPoint Presentation</vt:lpstr>
      <vt:lpstr>Three Techniques</vt:lpstr>
      <vt:lpstr>Tips</vt:lpstr>
      <vt:lpstr>Due Date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Watercolor Abstract Painting </dc:title>
  <dc:creator>LHS Art 2</dc:creator>
  <cp:lastModifiedBy>LHS Art 2</cp:lastModifiedBy>
  <cp:revision>9</cp:revision>
  <dcterms:created xsi:type="dcterms:W3CDTF">2015-10-20T13:55:32Z</dcterms:created>
  <dcterms:modified xsi:type="dcterms:W3CDTF">2016-11-29T13:47:24Z</dcterms:modified>
</cp:coreProperties>
</file>