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6" r:id="rId9"/>
    <p:sldId id="265" r:id="rId10"/>
    <p:sldId id="268" r:id="rId11"/>
    <p:sldId id="267" r:id="rId12"/>
    <p:sldId id="269" r:id="rId13"/>
    <p:sldId id="270" r:id="rId14"/>
    <p:sldId id="271" r:id="rId15"/>
    <p:sldId id="272" r:id="rId16"/>
    <p:sldId id="273" r:id="rId17"/>
    <p:sldId id="274"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7" d="100"/>
          <a:sy n="77" d="100"/>
        </p:scale>
        <p:origin x="-11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11/30/15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11/30/15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11/30/15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11/30/15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11/30/15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11/30/15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11/30/15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11/30/15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11/30/15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11/30/15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11/30/15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11/30/15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11/30/15</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G"/><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Watercolor Landscape Painting</a:t>
            </a:r>
            <a:endParaRPr lang="en-US" dirty="0"/>
          </a:p>
        </p:txBody>
      </p:sp>
      <p:sp>
        <p:nvSpPr>
          <p:cNvPr id="3" name="Subtitle 2"/>
          <p:cNvSpPr>
            <a:spLocks noGrp="1"/>
          </p:cNvSpPr>
          <p:nvPr>
            <p:ph type="subTitle" idx="1"/>
          </p:nvPr>
        </p:nvSpPr>
        <p:spPr/>
        <p:txBody>
          <a:bodyPr/>
          <a:lstStyle/>
          <a:p>
            <a:r>
              <a:rPr lang="en-US" dirty="0" smtClean="0"/>
              <a:t>Painting Studio</a:t>
            </a:r>
            <a:endParaRPr lang="en-US" dirty="0"/>
          </a:p>
        </p:txBody>
      </p:sp>
    </p:spTree>
    <p:extLst>
      <p:ext uri="{BB962C8B-B14F-4D97-AF65-F5344CB8AC3E}">
        <p14:creationId xmlns:p14="http://schemas.microsoft.com/office/powerpoint/2010/main" val="30356468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Cloud_Illusions_I_Recall_for_dwsel.JPG"/>
          <p:cNvPicPr>
            <a:picLocks noGrp="1" noChangeAspect="1"/>
          </p:cNvPicPr>
          <p:nvPr>
            <p:ph sz="half" idx="1"/>
          </p:nvPr>
        </p:nvPicPr>
        <p:blipFill>
          <a:blip r:embed="rId2">
            <a:extLst>
              <a:ext uri="{28A0092B-C50C-407E-A947-70E740481C1C}">
                <a14:useLocalDpi xmlns:a14="http://schemas.microsoft.com/office/drawing/2010/main" val="0"/>
              </a:ext>
            </a:extLst>
          </a:blip>
          <a:srcRect t="-31784" b="-31784"/>
          <a:stretch>
            <a:fillRect/>
          </a:stretch>
        </p:blipFill>
        <p:spPr>
          <a:xfrm>
            <a:off x="318355" y="-313276"/>
            <a:ext cx="3840480" cy="4343400"/>
          </a:xfrm>
        </p:spPr>
      </p:pic>
      <p:pic>
        <p:nvPicPr>
          <p:cNvPr id="7" name="Content Placeholder 6" descr="Finishing-the-red-sunset-sky-and-the-foreground-watercolor-painting.jpg"/>
          <p:cNvPicPr>
            <a:picLocks noGrp="1" noChangeAspect="1"/>
          </p:cNvPicPr>
          <p:nvPr>
            <p:ph sz="half" idx="2"/>
          </p:nvPr>
        </p:nvPicPr>
        <p:blipFill>
          <a:blip r:embed="rId3">
            <a:extLst>
              <a:ext uri="{28A0092B-C50C-407E-A947-70E740481C1C}">
                <a14:useLocalDpi xmlns:a14="http://schemas.microsoft.com/office/drawing/2010/main" val="0"/>
              </a:ext>
            </a:extLst>
          </a:blip>
          <a:srcRect t="-26158" b="-26158"/>
          <a:stretch>
            <a:fillRect/>
          </a:stretch>
        </p:blipFill>
        <p:spPr>
          <a:xfrm>
            <a:off x="3447298" y="1444532"/>
            <a:ext cx="5144253" cy="5817905"/>
          </a:xfrm>
        </p:spPr>
      </p:pic>
    </p:spTree>
    <p:extLst>
      <p:ext uri="{BB962C8B-B14F-4D97-AF65-F5344CB8AC3E}">
        <p14:creationId xmlns:p14="http://schemas.microsoft.com/office/powerpoint/2010/main" val="207666514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Painting Foliage- </a:t>
            </a:r>
            <a:br>
              <a:rPr lang="en-US" dirty="0" smtClean="0"/>
            </a:br>
            <a:r>
              <a:rPr lang="en-US" dirty="0" smtClean="0"/>
              <a:t>General Tips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Trees and bushes are typically a mass with an overall dark side and light side (including tree trunks)</a:t>
            </a:r>
          </a:p>
          <a:p>
            <a:r>
              <a:rPr lang="en-US" dirty="0" smtClean="0"/>
              <a:t>Use the wet on wet technique first to show the overall form. </a:t>
            </a:r>
          </a:p>
          <a:p>
            <a:r>
              <a:rPr lang="en-US" dirty="0" smtClean="0"/>
              <a:t>When that has dried, use a smaller brush or a stiff bristle brush and “stipple” or “hatch” textures (repeatedly dab or make lines)</a:t>
            </a:r>
          </a:p>
          <a:p>
            <a:r>
              <a:rPr lang="en-US" dirty="0" smtClean="0"/>
              <a:t>Sometimes, I like to use a crumpled paper towel or sponge to help me create an implied texture.  </a:t>
            </a:r>
          </a:p>
          <a:p>
            <a:r>
              <a:rPr lang="en-US" dirty="0" smtClean="0"/>
              <a:t>If your tree has branches and leaves, you will be able to see those through the clumps of leaves. </a:t>
            </a:r>
          </a:p>
          <a:p>
            <a:endParaRPr lang="en-US" dirty="0"/>
          </a:p>
        </p:txBody>
      </p:sp>
    </p:spTree>
    <p:extLst>
      <p:ext uri="{BB962C8B-B14F-4D97-AF65-F5344CB8AC3E}">
        <p14:creationId xmlns:p14="http://schemas.microsoft.com/office/powerpoint/2010/main" val="22117674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9282f949e24da786d113ca7b06dbf34c.jpg"/>
          <p:cNvPicPr>
            <a:picLocks noGrp="1" noChangeAspect="1"/>
          </p:cNvPicPr>
          <p:nvPr>
            <p:ph idx="1"/>
          </p:nvPr>
        </p:nvPicPr>
        <p:blipFill>
          <a:blip r:embed="rId2">
            <a:extLst>
              <a:ext uri="{28A0092B-C50C-407E-A947-70E740481C1C}">
                <a14:useLocalDpi xmlns:a14="http://schemas.microsoft.com/office/drawing/2010/main" val="0"/>
              </a:ext>
            </a:extLst>
          </a:blip>
          <a:srcRect l="-48394" r="-48394"/>
          <a:stretch>
            <a:fillRect/>
          </a:stretch>
        </p:blipFill>
        <p:spPr>
          <a:xfrm>
            <a:off x="-1842391" y="0"/>
            <a:ext cx="8042276" cy="4343400"/>
          </a:xfrm>
        </p:spPr>
      </p:pic>
      <p:pic>
        <p:nvPicPr>
          <p:cNvPr id="5" name="Picture 4" descr="water-color-tree-sample-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54" y="3760971"/>
            <a:ext cx="8763000" cy="3097029"/>
          </a:xfrm>
          <a:prstGeom prst="rect">
            <a:avLst/>
          </a:prstGeom>
        </p:spPr>
      </p:pic>
      <p:pic>
        <p:nvPicPr>
          <p:cNvPr id="6" name="Picture 5" descr="p316391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9863" y="479900"/>
            <a:ext cx="4231688" cy="2637747"/>
          </a:xfrm>
          <a:prstGeom prst="rect">
            <a:avLst/>
          </a:prstGeom>
        </p:spPr>
      </p:pic>
    </p:spTree>
    <p:extLst>
      <p:ext uri="{BB962C8B-B14F-4D97-AF65-F5344CB8AC3E}">
        <p14:creationId xmlns:p14="http://schemas.microsoft.com/office/powerpoint/2010/main" val="123149731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Painting Water- </a:t>
            </a:r>
            <a:br>
              <a:rPr lang="en-US" dirty="0" smtClean="0"/>
            </a:br>
            <a:r>
              <a:rPr lang="en-US" dirty="0" smtClean="0"/>
              <a:t>General Tips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Water tends to have ripples and reflections that go in a horizontal direction. The lines will get closer together and smaller as you move farther back in space. </a:t>
            </a:r>
          </a:p>
          <a:p>
            <a:r>
              <a:rPr lang="en-US" dirty="0" smtClean="0"/>
              <a:t>You might want to start with a wet-on-wet technique, but don’t let the colors blend too much, or you’ll lose the watery effect. </a:t>
            </a:r>
          </a:p>
          <a:p>
            <a:r>
              <a:rPr lang="en-US" dirty="0" smtClean="0"/>
              <a:t>The more rough the water is, the more “wobbly” the lines and shapes in the water will be. </a:t>
            </a:r>
          </a:p>
          <a:p>
            <a:r>
              <a:rPr lang="en-US" dirty="0" smtClean="0"/>
              <a:t>A fun technique is to drop salt onto wet watercolor and let it dry, creating a crystal effect (this works really well for snow and ice)</a:t>
            </a:r>
          </a:p>
          <a:p>
            <a:r>
              <a:rPr lang="en-US" dirty="0" smtClean="0"/>
              <a:t>Another technique is to dab, splatter or spray white tempera over dry watercolor to show foam or froth (in a really choppy sea or crashing wave) </a:t>
            </a:r>
            <a:endParaRPr lang="en-US" dirty="0"/>
          </a:p>
        </p:txBody>
      </p:sp>
    </p:spTree>
    <p:extLst>
      <p:ext uri="{BB962C8B-B14F-4D97-AF65-F5344CB8AC3E}">
        <p14:creationId xmlns:p14="http://schemas.microsoft.com/office/powerpoint/2010/main" val="296422220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atercolor-and-salt-for-kids.jpeg"/>
          <p:cNvPicPr>
            <a:picLocks noGrp="1" noChangeAspect="1"/>
          </p:cNvPicPr>
          <p:nvPr>
            <p:ph idx="1"/>
          </p:nvPr>
        </p:nvPicPr>
        <p:blipFill>
          <a:blip r:embed="rId2">
            <a:extLst>
              <a:ext uri="{28A0092B-C50C-407E-A947-70E740481C1C}">
                <a14:useLocalDpi xmlns:a14="http://schemas.microsoft.com/office/drawing/2010/main" val="0"/>
              </a:ext>
            </a:extLst>
          </a:blip>
          <a:srcRect l="-42580" r="-42580"/>
          <a:stretch>
            <a:fillRect/>
          </a:stretch>
        </p:blipFill>
        <p:spPr>
          <a:xfrm>
            <a:off x="4194504" y="3381575"/>
            <a:ext cx="6062164" cy="3273999"/>
          </a:xfrm>
        </p:spPr>
      </p:pic>
      <p:sp>
        <p:nvSpPr>
          <p:cNvPr id="5" name="TextBox 4"/>
          <p:cNvSpPr txBox="1"/>
          <p:nvPr/>
        </p:nvSpPr>
        <p:spPr>
          <a:xfrm>
            <a:off x="6432758" y="3559811"/>
            <a:ext cx="1995804" cy="369332"/>
          </a:xfrm>
          <a:prstGeom prst="rect">
            <a:avLst/>
          </a:prstGeom>
          <a:noFill/>
        </p:spPr>
        <p:txBody>
          <a:bodyPr wrap="square" rtlCol="0">
            <a:spAutoFit/>
          </a:bodyPr>
          <a:lstStyle/>
          <a:p>
            <a:r>
              <a:rPr lang="en-US" b="1" dirty="0" smtClean="0"/>
              <a:t>Salt Technique</a:t>
            </a:r>
            <a:endParaRPr lang="en-US" b="1" dirty="0"/>
          </a:p>
        </p:txBody>
      </p:sp>
      <p:pic>
        <p:nvPicPr>
          <p:cNvPr id="6" name="Picture 5" descr="6a00e553d7e72c883401157056ebc3970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896" y="452718"/>
            <a:ext cx="3897607" cy="3055142"/>
          </a:xfrm>
          <a:prstGeom prst="rect">
            <a:avLst/>
          </a:prstGeom>
        </p:spPr>
      </p:pic>
      <p:pic>
        <p:nvPicPr>
          <p:cNvPr id="7" name="Picture 6" descr="lake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7133" y="452718"/>
            <a:ext cx="3734418" cy="2791459"/>
          </a:xfrm>
          <a:prstGeom prst="rect">
            <a:avLst/>
          </a:prstGeom>
        </p:spPr>
      </p:pic>
      <p:pic>
        <p:nvPicPr>
          <p:cNvPr id="8" name="Picture 7" descr="StillWat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8706" y="3559811"/>
            <a:ext cx="3117413" cy="3117413"/>
          </a:xfrm>
          <a:prstGeom prst="rect">
            <a:avLst/>
          </a:prstGeom>
        </p:spPr>
      </p:pic>
    </p:spTree>
    <p:extLst>
      <p:ext uri="{BB962C8B-B14F-4D97-AF65-F5344CB8AC3E}">
        <p14:creationId xmlns:p14="http://schemas.microsoft.com/office/powerpoint/2010/main" val="28829114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Stones and Rocks- </a:t>
            </a:r>
            <a:br>
              <a:rPr lang="en-US" dirty="0" smtClean="0"/>
            </a:br>
            <a:r>
              <a:rPr lang="en-US" dirty="0" smtClean="0"/>
              <a:t>General Tips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Rocks are typically pretty box-like masses; the light source will really show up on them with a light side/dark side etc. Depending on how worn-down the rocks are, they might begin to get more spherical. </a:t>
            </a:r>
          </a:p>
          <a:p>
            <a:r>
              <a:rPr lang="en-US" dirty="0" smtClean="0"/>
              <a:t>For boxy rocks, use more of a wet-on-dry(</a:t>
            </a:r>
            <a:r>
              <a:rPr lang="en-US" dirty="0" err="1" smtClean="0"/>
              <a:t>ish</a:t>
            </a:r>
            <a:r>
              <a:rPr lang="en-US" dirty="0" smtClean="0"/>
              <a:t>) technique, so you get pretty </a:t>
            </a:r>
            <a:r>
              <a:rPr lang="en-US" smtClean="0"/>
              <a:t>hard edges. </a:t>
            </a:r>
            <a:endParaRPr lang="en-US" dirty="0" smtClean="0"/>
          </a:p>
          <a:p>
            <a:r>
              <a:rPr lang="en-US" dirty="0" smtClean="0"/>
              <a:t>You might want to use a stiff brush and hold it straight up and down to “stipple” texture on the rocks. </a:t>
            </a:r>
          </a:p>
          <a:p>
            <a:r>
              <a:rPr lang="en-US" dirty="0" smtClean="0"/>
              <a:t>If you’re seeing several rocks together in a clump, the rocks on the top will cast a shadow onto the rocks below. </a:t>
            </a:r>
          </a:p>
          <a:p>
            <a:endParaRPr lang="en-US" dirty="0"/>
          </a:p>
        </p:txBody>
      </p:sp>
    </p:spTree>
    <p:extLst>
      <p:ext uri="{BB962C8B-B14F-4D97-AF65-F5344CB8AC3E}">
        <p14:creationId xmlns:p14="http://schemas.microsoft.com/office/powerpoint/2010/main" val="10251364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res.jpg"/>
          <p:cNvPicPr>
            <a:picLocks noGrp="1" noChangeAspect="1"/>
          </p:cNvPicPr>
          <p:nvPr>
            <p:ph idx="1"/>
          </p:nvPr>
        </p:nvPicPr>
        <p:blipFill>
          <a:blip r:embed="rId2">
            <a:extLst>
              <a:ext uri="{28A0092B-C50C-407E-A947-70E740481C1C}">
                <a14:useLocalDpi xmlns:a14="http://schemas.microsoft.com/office/drawing/2010/main" val="0"/>
              </a:ext>
            </a:extLst>
          </a:blip>
          <a:srcRect l="-19079" r="-19079"/>
          <a:stretch>
            <a:fillRect/>
          </a:stretch>
        </p:blipFill>
        <p:spPr>
          <a:xfrm>
            <a:off x="-506357" y="296052"/>
            <a:ext cx="5804811" cy="3135010"/>
          </a:xfrm>
        </p:spPr>
      </p:pic>
      <p:pic>
        <p:nvPicPr>
          <p:cNvPr id="5" name="Picture 4" descr="Slanted-Rock-near-Bents-20013-15x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5401" y="296052"/>
            <a:ext cx="4228713" cy="2900632"/>
          </a:xfrm>
          <a:prstGeom prst="rect">
            <a:avLst/>
          </a:prstGeom>
        </p:spPr>
      </p:pic>
      <p:pic>
        <p:nvPicPr>
          <p:cNvPr id="6" name="Picture 5" descr="rock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413" y="3718386"/>
            <a:ext cx="4024598" cy="2837280"/>
          </a:xfrm>
          <a:prstGeom prst="rect">
            <a:avLst/>
          </a:prstGeom>
        </p:spPr>
      </p:pic>
      <p:pic>
        <p:nvPicPr>
          <p:cNvPr id="7" name="Picture 6" descr="IMG_3832.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9000" y="3718386"/>
            <a:ext cx="3975114" cy="2649540"/>
          </a:xfrm>
          <a:prstGeom prst="rect">
            <a:avLst/>
          </a:prstGeom>
        </p:spPr>
      </p:pic>
    </p:spTree>
    <p:extLst>
      <p:ext uri="{BB962C8B-B14F-4D97-AF65-F5344CB8AC3E}">
        <p14:creationId xmlns:p14="http://schemas.microsoft.com/office/powerpoint/2010/main" val="4941107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Tips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Color unity- you want the colors in your painting to look unified. Use a little bit of every color throughout your work (even if it seems counter-intuitive or unexpected)</a:t>
            </a:r>
          </a:p>
          <a:p>
            <a:r>
              <a:rPr lang="en-US" dirty="0" smtClean="0"/>
              <a:t>Practice in your sketchbook (smaller studies) if you need to before committing in your final piece. </a:t>
            </a:r>
          </a:p>
          <a:p>
            <a:r>
              <a:rPr lang="en-US" dirty="0" smtClean="0"/>
              <a:t>Use resources; I have a few good watercolor landscape books and there are TONS of tutorials online for how to paint specific features. </a:t>
            </a:r>
          </a:p>
          <a:p>
            <a:r>
              <a:rPr lang="en-US" dirty="0" smtClean="0"/>
              <a:t>For this project, you may “graduate” from the student-grade watercolors to the more professional Windsor-Newton’s. These have richer pigment and tend to have a “fresher” look. If you’re unsure, play around with them a little in your sketchbook first! </a:t>
            </a:r>
            <a:endParaRPr lang="en-US" dirty="0"/>
          </a:p>
        </p:txBody>
      </p:sp>
    </p:spTree>
    <p:extLst>
      <p:ext uri="{BB962C8B-B14F-4D97-AF65-F5344CB8AC3E}">
        <p14:creationId xmlns:p14="http://schemas.microsoft.com/office/powerpoint/2010/main" val="100257483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Due Date Information</a:t>
            </a:r>
            <a:endParaRPr lang="en-US" dirty="0"/>
          </a:p>
        </p:txBody>
      </p:sp>
      <p:sp>
        <p:nvSpPr>
          <p:cNvPr id="3" name="Content Placeholder 2"/>
          <p:cNvSpPr>
            <a:spLocks noGrp="1"/>
          </p:cNvSpPr>
          <p:nvPr>
            <p:ph idx="1"/>
          </p:nvPr>
        </p:nvSpPr>
        <p:spPr/>
        <p:txBody>
          <a:bodyPr/>
          <a:lstStyle/>
          <a:p>
            <a:r>
              <a:rPr lang="en-US" dirty="0" smtClean="0"/>
              <a:t>Work will be due with completed rubric on December 17</a:t>
            </a:r>
            <a:r>
              <a:rPr lang="en-US" baseline="30000" dirty="0" smtClean="0"/>
              <a:t>th</a:t>
            </a:r>
            <a:r>
              <a:rPr lang="en-US" dirty="0" smtClean="0"/>
              <a:t>, 2015. </a:t>
            </a:r>
          </a:p>
          <a:p>
            <a:r>
              <a:rPr lang="en-US" dirty="0" smtClean="0"/>
              <a:t>You will have approximately </a:t>
            </a:r>
            <a:r>
              <a:rPr lang="en-US" b="1" u="sng" dirty="0" smtClean="0"/>
              <a:t>six</a:t>
            </a:r>
            <a:r>
              <a:rPr lang="en-US" dirty="0" smtClean="0"/>
              <a:t> classes to work on this project (about 1-2 classes for intro/set up, one class for initial pencil drawing, then 3-4 for painting). </a:t>
            </a:r>
            <a:endParaRPr lang="en-US" dirty="0"/>
          </a:p>
        </p:txBody>
      </p:sp>
    </p:spTree>
    <p:extLst>
      <p:ext uri="{BB962C8B-B14F-4D97-AF65-F5344CB8AC3E}">
        <p14:creationId xmlns:p14="http://schemas.microsoft.com/office/powerpoint/2010/main" val="28792194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Will…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You will create a landscape painting working from a photo that you have taken. Hopefully, the place you depict has a special meaning to you. Your landscape painting will:</a:t>
            </a:r>
          </a:p>
          <a:p>
            <a:r>
              <a:rPr lang="en-US" dirty="0" smtClean="0"/>
              <a:t>Demonstrate clear foreground/middle-ground/background</a:t>
            </a:r>
          </a:p>
          <a:p>
            <a:r>
              <a:rPr lang="en-US" dirty="0" smtClean="0"/>
              <a:t>Demonstrate clear and consistent light source as well as contrast to show form shadow and cast shadow</a:t>
            </a:r>
          </a:p>
          <a:p>
            <a:r>
              <a:rPr lang="en-US" dirty="0" smtClean="0"/>
              <a:t>Demonstrate color mixing to show local color and value color</a:t>
            </a:r>
          </a:p>
          <a:p>
            <a:r>
              <a:rPr lang="en-US" dirty="0" smtClean="0"/>
              <a:t>Use techniques to show textures and details</a:t>
            </a:r>
          </a:p>
          <a:p>
            <a:endParaRPr lang="en-US" dirty="0"/>
          </a:p>
        </p:txBody>
      </p:sp>
    </p:spTree>
    <p:extLst>
      <p:ext uri="{BB962C8B-B14F-4D97-AF65-F5344CB8AC3E}">
        <p14:creationId xmlns:p14="http://schemas.microsoft.com/office/powerpoint/2010/main" val="280809470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Up</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Make a thumbnail sketch using pencil in your sketchbook. Work out the major shapes and forms as well as any major shadow shapes you see. Don’t get overly focused on detail, but, rather, look for major outlines (suggest detail, if anything). </a:t>
            </a:r>
          </a:p>
          <a:p>
            <a:r>
              <a:rPr lang="en-US" dirty="0" smtClean="0"/>
              <a:t>When you are ready, use a well-sharpened #2 pencil and lightly transfer your </a:t>
            </a:r>
            <a:r>
              <a:rPr lang="en-US" u="sng" dirty="0" smtClean="0"/>
              <a:t>outlines</a:t>
            </a:r>
            <a:r>
              <a:rPr lang="en-US" dirty="0" smtClean="0"/>
              <a:t> </a:t>
            </a:r>
            <a:r>
              <a:rPr lang="en-US" u="sng" dirty="0" smtClean="0"/>
              <a:t>only</a:t>
            </a:r>
            <a:r>
              <a:rPr lang="en-US" dirty="0" smtClean="0"/>
              <a:t> onto the final paper. Lighten up dark lines and wipe away eraser shavings with tape or brush. </a:t>
            </a:r>
          </a:p>
          <a:p>
            <a:r>
              <a:rPr lang="en-US" dirty="0" smtClean="0"/>
              <a:t>You may create a border, if you wish but keep it less than one inch</a:t>
            </a:r>
          </a:p>
          <a:p>
            <a:r>
              <a:rPr lang="en-US" dirty="0" smtClean="0"/>
              <a:t>See next slide for easy transferring method</a:t>
            </a:r>
          </a:p>
          <a:p>
            <a:r>
              <a:rPr lang="en-US" dirty="0" smtClean="0"/>
              <a:t>I like to put in the major things first (sky/land) then the pretty major things (big trees, rock walls, buildings etc.) then save small things for the end. T</a:t>
            </a:r>
          </a:p>
          <a:p>
            <a:r>
              <a:rPr lang="en-US" dirty="0" smtClean="0"/>
              <a:t>Think of working background </a:t>
            </a:r>
            <a:r>
              <a:rPr lang="en-US" dirty="0" smtClean="0">
                <a:sym typeface="Wingdings"/>
              </a:rPr>
              <a:t> foreground; general  specific, not left to right. </a:t>
            </a:r>
            <a:endParaRPr lang="en-US" dirty="0"/>
          </a:p>
        </p:txBody>
      </p:sp>
    </p:spTree>
    <p:extLst>
      <p:ext uri="{BB962C8B-B14F-4D97-AF65-F5344CB8AC3E}">
        <p14:creationId xmlns:p14="http://schemas.microsoft.com/office/powerpoint/2010/main" val="13825031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16171"/>
          </a:xfrm>
        </p:spPr>
        <p:txBody>
          <a:bodyPr/>
          <a:lstStyle/>
          <a:p>
            <a:r>
              <a:rPr lang="en-US" dirty="0" smtClean="0"/>
              <a:t>Easy Transfer Method</a:t>
            </a:r>
            <a:endParaRPr lang="en-US" dirty="0"/>
          </a:p>
        </p:txBody>
      </p:sp>
      <p:pic>
        <p:nvPicPr>
          <p:cNvPr id="4" name="Content Placeholder 3" descr="living_landscapes_ebook-65.jpg"/>
          <p:cNvPicPr>
            <a:picLocks noGrp="1" noChangeAspect="1"/>
          </p:cNvPicPr>
          <p:nvPr>
            <p:ph idx="1"/>
          </p:nvPr>
        </p:nvPicPr>
        <p:blipFill>
          <a:blip r:embed="rId2">
            <a:extLst>
              <a:ext uri="{28A0092B-C50C-407E-A947-70E740481C1C}">
                <a14:useLocalDpi xmlns:a14="http://schemas.microsoft.com/office/drawing/2010/main" val="0"/>
              </a:ext>
            </a:extLst>
          </a:blip>
          <a:srcRect l="-8915" r="-8915"/>
          <a:stretch>
            <a:fillRect/>
          </a:stretch>
        </p:blipFill>
        <p:spPr>
          <a:xfrm>
            <a:off x="1006149" y="1600201"/>
            <a:ext cx="7436953" cy="4343400"/>
          </a:xfrm>
        </p:spPr>
      </p:pic>
      <p:cxnSp>
        <p:nvCxnSpPr>
          <p:cNvPr id="6" name="Straight Connector 5"/>
          <p:cNvCxnSpPr/>
          <p:nvPr/>
        </p:nvCxnSpPr>
        <p:spPr>
          <a:xfrm>
            <a:off x="4724626" y="1246655"/>
            <a:ext cx="9224" cy="395753"/>
          </a:xfrm>
          <a:prstGeom prst="line">
            <a:avLst/>
          </a:prstGeom>
        </p:spPr>
        <p:style>
          <a:lnRef idx="1">
            <a:schemeClr val="accent6"/>
          </a:lnRef>
          <a:fillRef idx="0">
            <a:schemeClr val="accent6"/>
          </a:fillRef>
          <a:effectRef idx="0">
            <a:schemeClr val="accent6"/>
          </a:effectRef>
          <a:fontRef idx="minor">
            <a:schemeClr val="tx1"/>
          </a:fontRef>
        </p:style>
      </p:cxnSp>
      <p:cxnSp>
        <p:nvCxnSpPr>
          <p:cNvPr id="7" name="Straight Connector 6"/>
          <p:cNvCxnSpPr/>
          <p:nvPr/>
        </p:nvCxnSpPr>
        <p:spPr>
          <a:xfrm>
            <a:off x="4877026" y="5943601"/>
            <a:ext cx="9224" cy="395753"/>
          </a:xfrm>
          <a:prstGeom prst="line">
            <a:avLst/>
          </a:prstGeom>
        </p:spPr>
        <p:style>
          <a:lnRef idx="1">
            <a:schemeClr val="accent6"/>
          </a:lnRef>
          <a:fillRef idx="0">
            <a:schemeClr val="accent6"/>
          </a:fillRef>
          <a:effectRef idx="0">
            <a:schemeClr val="accent6"/>
          </a:effectRef>
          <a:fontRef idx="minor">
            <a:schemeClr val="tx1"/>
          </a:fontRef>
        </p:style>
      </p:cxnSp>
      <p:cxnSp>
        <p:nvCxnSpPr>
          <p:cNvPr id="8" name="Straight Connector 7"/>
          <p:cNvCxnSpPr/>
          <p:nvPr/>
        </p:nvCxnSpPr>
        <p:spPr>
          <a:xfrm>
            <a:off x="7681049" y="3823892"/>
            <a:ext cx="417628"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0" name="Straight Connector 9"/>
          <p:cNvCxnSpPr/>
          <p:nvPr/>
        </p:nvCxnSpPr>
        <p:spPr>
          <a:xfrm>
            <a:off x="1204419" y="3812074"/>
            <a:ext cx="483605" cy="23636"/>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2277885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3629611" y="2178312"/>
            <a:ext cx="822960" cy="822960"/>
          </a:xfrm>
          <a:prstGeom prst="rect">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Rectangle 4"/>
          <p:cNvSpPr/>
          <p:nvPr/>
        </p:nvSpPr>
        <p:spPr>
          <a:xfrm>
            <a:off x="1632932" y="1600201"/>
            <a:ext cx="6300802" cy="440415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6" name="Straight Connector 5"/>
          <p:cNvCxnSpPr/>
          <p:nvPr/>
        </p:nvCxnSpPr>
        <p:spPr>
          <a:xfrm>
            <a:off x="4715402" y="1470452"/>
            <a:ext cx="9224" cy="395753"/>
          </a:xfrm>
          <a:prstGeom prst="line">
            <a:avLst/>
          </a:prstGeom>
        </p:spPr>
        <p:style>
          <a:lnRef idx="1">
            <a:schemeClr val="accent6"/>
          </a:lnRef>
          <a:fillRef idx="0">
            <a:schemeClr val="accent6"/>
          </a:fillRef>
          <a:effectRef idx="0">
            <a:schemeClr val="accent6"/>
          </a:effectRef>
          <a:fontRef idx="minor">
            <a:schemeClr val="tx1"/>
          </a:fontRef>
        </p:style>
      </p:cxnSp>
      <p:cxnSp>
        <p:nvCxnSpPr>
          <p:cNvPr id="7" name="Straight Connector 6"/>
          <p:cNvCxnSpPr/>
          <p:nvPr/>
        </p:nvCxnSpPr>
        <p:spPr>
          <a:xfrm>
            <a:off x="4733850" y="5806482"/>
            <a:ext cx="9224" cy="395753"/>
          </a:xfrm>
          <a:prstGeom prst="line">
            <a:avLst/>
          </a:prstGeom>
        </p:spPr>
        <p:style>
          <a:lnRef idx="1">
            <a:schemeClr val="accent6"/>
          </a:lnRef>
          <a:fillRef idx="0">
            <a:schemeClr val="accent6"/>
          </a:fillRef>
          <a:effectRef idx="0">
            <a:schemeClr val="accent6"/>
          </a:effectRef>
          <a:fontRef idx="minor">
            <a:schemeClr val="tx1"/>
          </a:fontRef>
        </p:style>
      </p:cxnSp>
      <p:cxnSp>
        <p:nvCxnSpPr>
          <p:cNvPr id="8" name="Straight Connector 7"/>
          <p:cNvCxnSpPr/>
          <p:nvPr/>
        </p:nvCxnSpPr>
        <p:spPr>
          <a:xfrm flipH="1">
            <a:off x="7628590" y="3869299"/>
            <a:ext cx="610287"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0" name="Straight Connector 9"/>
          <p:cNvCxnSpPr/>
          <p:nvPr/>
        </p:nvCxnSpPr>
        <p:spPr>
          <a:xfrm>
            <a:off x="1418506" y="3869299"/>
            <a:ext cx="478333"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55880870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Transfer</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Make sure the dimensions of the photo and the paper are relatively proportional; hold in the same orientation. </a:t>
            </a:r>
          </a:p>
          <a:p>
            <a:r>
              <a:rPr lang="en-US" dirty="0" smtClean="0"/>
              <a:t>Make tick marks on the photo (halfway side to side, and halfway up and down). </a:t>
            </a:r>
          </a:p>
          <a:p>
            <a:r>
              <a:rPr lang="en-US" dirty="0" smtClean="0"/>
              <a:t>Make equivalent tick marks on the paper. </a:t>
            </a:r>
          </a:p>
          <a:p>
            <a:r>
              <a:rPr lang="en-US" dirty="0" smtClean="0"/>
              <a:t>Use the tick marks to determine where major objects and forms sit in relation to the picture plane in your photo. Sketch them accordingly. Think of it in terms of halves or quadrants. </a:t>
            </a:r>
          </a:p>
          <a:p>
            <a:r>
              <a:rPr lang="en-US" dirty="0" smtClean="0"/>
              <a:t>If you need to break up a quadrant (if there’s a lot going on in one spot) you can; do so on the photo and on the paper. </a:t>
            </a:r>
          </a:p>
          <a:p>
            <a:r>
              <a:rPr lang="en-US" dirty="0" smtClean="0"/>
              <a:t>This is a modified grid technique (it does basically the same thing, but won’t mess up your paper with lots of lines)</a:t>
            </a:r>
            <a:endParaRPr lang="en-US" dirty="0"/>
          </a:p>
          <a:p>
            <a:r>
              <a:rPr lang="en-US" dirty="0" smtClean="0"/>
              <a:t>Do</a:t>
            </a:r>
            <a:r>
              <a:rPr lang="fr-FR" dirty="0" smtClean="0"/>
              <a:t>n’</a:t>
            </a:r>
            <a:r>
              <a:rPr lang="en-US" dirty="0" smtClean="0"/>
              <a:t>t fall into the “trap” of making the thing that is most interesting/important too big!</a:t>
            </a:r>
            <a:endParaRPr lang="en-US" dirty="0"/>
          </a:p>
        </p:txBody>
      </p:sp>
    </p:spTree>
    <p:extLst>
      <p:ext uri="{BB962C8B-B14F-4D97-AF65-F5344CB8AC3E}">
        <p14:creationId xmlns:p14="http://schemas.microsoft.com/office/powerpoint/2010/main" val="1838457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Painting Procedure</a:t>
            </a:r>
            <a:endParaRPr lang="en-US" dirty="0"/>
          </a:p>
        </p:txBody>
      </p:sp>
      <p:sp>
        <p:nvSpPr>
          <p:cNvPr id="3" name="Content Placeholder 2"/>
          <p:cNvSpPr>
            <a:spLocks noGrp="1"/>
          </p:cNvSpPr>
          <p:nvPr>
            <p:ph idx="1"/>
          </p:nvPr>
        </p:nvSpPr>
        <p:spPr>
          <a:xfrm>
            <a:off x="549275" y="1600200"/>
            <a:ext cx="8042276" cy="4189717"/>
          </a:xfrm>
        </p:spPr>
        <p:txBody>
          <a:bodyPr>
            <a:normAutofit fontScale="40000" lnSpcReduction="20000"/>
          </a:bodyPr>
          <a:lstStyle/>
          <a:p>
            <a:r>
              <a:rPr lang="en-US" sz="3300" dirty="0" smtClean="0"/>
              <a:t>Begin with the sky. Paint sky in all the negative space. If you have dark forms like trees that will cover the sky, you can paint right into them, let them dry, and paint over them after. </a:t>
            </a:r>
          </a:p>
          <a:p>
            <a:r>
              <a:rPr lang="en-US" sz="3300" dirty="0" smtClean="0"/>
              <a:t>Work starting in the background and move forward in space. Establish general, overall color and shadow first, then leave textures and details for later. </a:t>
            </a:r>
          </a:p>
          <a:p>
            <a:r>
              <a:rPr lang="en-US" sz="3300" b="1" u="sng" dirty="0" smtClean="0"/>
              <a:t>Atmospheric perspective- </a:t>
            </a:r>
            <a:r>
              <a:rPr lang="en-US" sz="3300" dirty="0" smtClean="0"/>
              <a:t>Making the background (very far distance) lighter, hazier and less defined; the foreground should gradually get more defined moving forward</a:t>
            </a:r>
          </a:p>
          <a:p>
            <a:r>
              <a:rPr lang="en-US" sz="3300" dirty="0" smtClean="0"/>
              <a:t>I tend to start with the local color first, then do a wash of blue (or the local color mixed with blue) afterwards. </a:t>
            </a:r>
          </a:p>
          <a:p>
            <a:r>
              <a:rPr lang="en-US" sz="3300" dirty="0" smtClean="0"/>
              <a:t>Remember: More water= lighter values (don’t lighten with white)</a:t>
            </a:r>
          </a:p>
          <a:p>
            <a:r>
              <a:rPr lang="en-US" sz="3300" dirty="0" smtClean="0"/>
              <a:t>I use a smaller brush and/or a harder bristle brush to create my details and textures.</a:t>
            </a:r>
          </a:p>
          <a:p>
            <a:r>
              <a:rPr lang="en-US" sz="3300" b="1" dirty="0" smtClean="0"/>
              <a:t>Important Note- Remember, you’re dealing with natural subject matter. Most of the color available to you are very man-made and un-natural. In order to achieve a realistic landscape painting, most of the colors will need to be mixed. You’ll definitely want to have a paper out next to you to test your colors and saturation on a regular basis.   </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2666220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Atmospheric Perspective</a:t>
            </a:r>
            <a:endParaRPr lang="en-US" dirty="0"/>
          </a:p>
        </p:txBody>
      </p:sp>
      <p:pic>
        <p:nvPicPr>
          <p:cNvPr id="4" name="Content Placeholder 3" descr="hb_07.123.jpg"/>
          <p:cNvPicPr>
            <a:picLocks noGrp="1" noChangeAspect="1"/>
          </p:cNvPicPr>
          <p:nvPr>
            <p:ph idx="1"/>
          </p:nvPr>
        </p:nvPicPr>
        <p:blipFill>
          <a:blip r:embed="rId2">
            <a:extLst>
              <a:ext uri="{28A0092B-C50C-407E-A947-70E740481C1C}">
                <a14:useLocalDpi xmlns:a14="http://schemas.microsoft.com/office/drawing/2010/main" val="0"/>
              </a:ext>
            </a:extLst>
          </a:blip>
          <a:srcRect t="4878" b="4878"/>
          <a:stretch>
            <a:fillRect/>
          </a:stretch>
        </p:blipFill>
        <p:spPr/>
      </p:pic>
    </p:spTree>
    <p:extLst>
      <p:ext uri="{BB962C8B-B14F-4D97-AF65-F5344CB8AC3E}">
        <p14:creationId xmlns:p14="http://schemas.microsoft.com/office/powerpoint/2010/main" val="29712899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Painting Sky-</a:t>
            </a:r>
            <a:br>
              <a:rPr lang="en-US" dirty="0" smtClean="0"/>
            </a:br>
            <a:r>
              <a:rPr lang="en-US" dirty="0" smtClean="0"/>
              <a:t> General Tips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Use a large brush with soft bristles. </a:t>
            </a:r>
          </a:p>
          <a:p>
            <a:r>
              <a:rPr lang="en-US" dirty="0" smtClean="0"/>
              <a:t>Use a wet-on-wet technique to get the bleeding/blending effect of the sky. You could also dampen or mist the whole area with plain water first, then work in your colors. </a:t>
            </a:r>
          </a:p>
          <a:p>
            <a:r>
              <a:rPr lang="en-US" dirty="0" smtClean="0"/>
              <a:t>Sunsets/sunrises have LOTS of colors in them. </a:t>
            </a:r>
          </a:p>
          <a:p>
            <a:r>
              <a:rPr lang="en-US" dirty="0" smtClean="0"/>
              <a:t>Typically, the sky is lighter towards the horizon and gets gradually darker as you go up. </a:t>
            </a:r>
          </a:p>
          <a:p>
            <a:r>
              <a:rPr lang="en-US" dirty="0" smtClean="0"/>
              <a:t>Clouds- typically have several fluffy masses compiled together with shadow on the bottom (think of the light source as coming from the top; they are really just a bunch of bumpy spheres stuck together); I would use wet on wet technique first, then refine if needed</a:t>
            </a:r>
            <a:endParaRPr lang="en-US" dirty="0"/>
          </a:p>
        </p:txBody>
      </p:sp>
    </p:spTree>
    <p:extLst>
      <p:ext uri="{BB962C8B-B14F-4D97-AF65-F5344CB8AC3E}">
        <p14:creationId xmlns:p14="http://schemas.microsoft.com/office/powerpoint/2010/main" val="161947383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171</TotalTime>
  <Words>1341</Words>
  <Application>Microsoft Macintosh PowerPoint</Application>
  <PresentationFormat>On-screen Show (4:3)</PresentationFormat>
  <Paragraphs>67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Breeze</vt:lpstr>
      <vt:lpstr>Watercolor Landscape Painting</vt:lpstr>
      <vt:lpstr>You Will…</vt:lpstr>
      <vt:lpstr>Set Up</vt:lpstr>
      <vt:lpstr>Easy Transfer Method</vt:lpstr>
      <vt:lpstr>PowerPoint Presentation</vt:lpstr>
      <vt:lpstr>Steps to Transfer</vt:lpstr>
      <vt:lpstr>General Painting Procedure</vt:lpstr>
      <vt:lpstr>Atmospheric Perspective</vt:lpstr>
      <vt:lpstr>Painting Sky-  General Tips</vt:lpstr>
      <vt:lpstr>PowerPoint Presentation</vt:lpstr>
      <vt:lpstr>Painting Foliage-  General Tips</vt:lpstr>
      <vt:lpstr>PowerPoint Presentation</vt:lpstr>
      <vt:lpstr>Painting Water-  General Tips</vt:lpstr>
      <vt:lpstr>PowerPoint Presentation</vt:lpstr>
      <vt:lpstr>Stones and Rocks-  General Tips</vt:lpstr>
      <vt:lpstr>PowerPoint Presentation</vt:lpstr>
      <vt:lpstr>Overall Tips</vt:lpstr>
      <vt:lpstr>Due Date Information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Watercolor Landscape Painting</dc:title>
  <dc:creator>LHS Art 2</dc:creator>
  <cp:lastModifiedBy>LHS Art 2</cp:lastModifiedBy>
  <cp:revision>11</cp:revision>
  <dcterms:created xsi:type="dcterms:W3CDTF">2015-11-30T17:36:28Z</dcterms:created>
  <dcterms:modified xsi:type="dcterms:W3CDTF">2015-11-30T20:28:26Z</dcterms:modified>
</cp:coreProperties>
</file>