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5"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3" d="100"/>
          <a:sy n="73" d="100"/>
        </p:scale>
        <p:origin x="-119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16" name="Group 15"/>
          <p:cNvGrpSpPr/>
          <p:nvPr/>
        </p:nvGrpSpPr>
        <p:grpSpPr>
          <a:xfrm rot="20533676">
            <a:off x="618027" y="3923015"/>
            <a:ext cx="2508736"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stickie-shadow.png"/>
            <p:cNvPicPr>
              <a:picLocks noChangeAspect="1"/>
            </p:cNvPicPr>
            <p:nvPr/>
          </p:nvPicPr>
          <p:blipFill>
            <a:blip r:embed="rId3"/>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3"/>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4"/>
          <a:stretch>
            <a:fillRect/>
          </a:stretch>
        </p:blipFill>
        <p:spPr>
          <a:xfrm rot="343346">
            <a:off x="2856203" y="2587842"/>
            <a:ext cx="5773084" cy="3850817"/>
          </a:xfrm>
          <a:prstGeom prst="rect">
            <a:avLst/>
          </a:prstGeom>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20520000">
            <a:off x="963292" y="5061539"/>
            <a:ext cx="1968535" cy="534991"/>
          </a:xfrm>
        </p:spPr>
        <p:txBody>
          <a:bodyPr anchor="t"/>
          <a:lstStyle>
            <a:lvl1pPr algn="ctr">
              <a:defRPr sz="2200">
                <a:solidFill>
                  <a:schemeClr val="accent1"/>
                </a:solidFill>
              </a:defRPr>
            </a:lvl1pPr>
          </a:lstStyle>
          <a:p>
            <a:fld id="{B1B0130E-531D-DB49-AFCE-05D5CD0E95C9}" type="datetimeFigureOut">
              <a:rPr lang="en-US" smtClean="0"/>
              <a:t>8/25/15</a:t>
            </a:fld>
            <a:endParaRPr lang="en-US"/>
          </a:p>
        </p:txBody>
      </p:sp>
      <p:sp>
        <p:nvSpPr>
          <p:cNvPr id="5" name="Footer Placeholder 4"/>
          <p:cNvSpPr>
            <a:spLocks noGrp="1"/>
          </p:cNvSpPr>
          <p:nvPr>
            <p:ph type="ftr" sz="quarter" idx="11"/>
          </p:nvPr>
        </p:nvSpPr>
        <p:spPr>
          <a:xfrm rot="20520000">
            <a:off x="647592" y="4135346"/>
            <a:ext cx="2085881" cy="835010"/>
          </a:xfrm>
        </p:spPr>
        <p:txBody>
          <a:bodyPr anchor="ctr"/>
          <a:lstStyle>
            <a:lvl1pPr algn="l">
              <a:defRPr sz="1600">
                <a:solidFill>
                  <a:schemeClr val="accent5">
                    <a:lumMod val="50000"/>
                  </a:schemeClr>
                </a:solidFill>
              </a:defRPr>
            </a:lvl1pPr>
          </a:lstStyle>
          <a:p>
            <a:endParaRPr lang="en-US"/>
          </a:p>
        </p:txBody>
      </p:sp>
      <p:sp>
        <p:nvSpPr>
          <p:cNvPr id="6" name="Slide Number Placeholder 5"/>
          <p:cNvSpPr>
            <a:spLocks noGrp="1"/>
          </p:cNvSpPr>
          <p:nvPr>
            <p:ph type="sldNum" sz="quarter" idx="12"/>
          </p:nvPr>
        </p:nvSpPr>
        <p:spPr>
          <a:xfrm rot="20520000">
            <a:off x="1981439" y="5509808"/>
            <a:ext cx="738180" cy="426607"/>
          </a:xfrm>
        </p:spPr>
        <p:txBody>
          <a:bodyPr/>
          <a:lstStyle>
            <a:lvl1pPr algn="r">
              <a:defRPr>
                <a:solidFill>
                  <a:schemeClr val="accent1">
                    <a:lumMod val="75000"/>
                  </a:schemeClr>
                </a:solidFill>
              </a:defRPr>
            </a:lvl1pPr>
          </a:lstStyle>
          <a:p>
            <a:fld id="{1B70FFDC-1779-3E4C-8157-D23D33A40A14}" type="slidenum">
              <a:rPr lang="en-US" smtClean="0"/>
              <a:t>‹#›</a:t>
            </a:fld>
            <a:endParaRPr lang="en-US"/>
          </a:p>
        </p:txBody>
      </p:sp>
      <p:pic>
        <p:nvPicPr>
          <p:cNvPr id="9" name="Picture 8" descr="coverBand.png"/>
          <p:cNvPicPr>
            <a:picLocks noChangeAspect="1"/>
          </p:cNvPicPr>
          <p:nvPr/>
        </p:nvPicPr>
        <p:blipFill>
          <a:blip r:embed="rId5"/>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B0130E-531D-DB49-AFCE-05D5CD0E95C9}" type="datetimeFigureOut">
              <a:rPr lang="en-US" smtClean="0"/>
              <a:t>8/25/15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70FFDC-1779-3E4C-8157-D23D33A40A1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B0130E-531D-DB49-AFCE-05D5CD0E95C9}" type="datetimeFigureOut">
              <a:rPr lang="en-US" smtClean="0"/>
              <a:t>8/25/15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70FFDC-1779-3E4C-8157-D23D33A40A1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B0130E-531D-DB49-AFCE-05D5CD0E95C9}" type="datetimeFigureOut">
              <a:rPr lang="en-US" smtClean="0"/>
              <a:t>8/25/15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70FFDC-1779-3E4C-8157-D23D33A40A1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38199" y="3754402"/>
            <a:ext cx="74676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B0130E-531D-DB49-AFCE-05D5CD0E95C9}" type="datetimeFigureOut">
              <a:rPr lang="en-US" smtClean="0"/>
              <a:t>8/25/15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70FFDC-1779-3E4C-8157-D23D33A40A1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B1B0130E-531D-DB49-AFCE-05D5CD0E95C9}" type="datetimeFigureOut">
              <a:rPr lang="en-US" smtClean="0"/>
              <a:t>8/25/15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70FFDC-1779-3E4C-8157-D23D33A40A14}" type="slidenum">
              <a:rPr lang="en-US" smtClean="0"/>
              <a:t>‹#›</a:t>
            </a:fld>
            <a:endParaRPr lang="en-US"/>
          </a:p>
        </p:txBody>
      </p:sp>
      <p:sp>
        <p:nvSpPr>
          <p:cNvPr id="9" name="Content Placeholder 8"/>
          <p:cNvSpPr>
            <a:spLocks noGrp="1"/>
          </p:cNvSpPr>
          <p:nvPr>
            <p:ph sz="quarter" idx="13"/>
          </p:nvPr>
        </p:nvSpPr>
        <p:spPr>
          <a:xfrm>
            <a:off x="841248"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B1B0130E-531D-DB49-AFCE-05D5CD0E95C9}" type="datetimeFigureOut">
              <a:rPr lang="en-US" smtClean="0"/>
              <a:t>8/25/15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70FFDC-1779-3E4C-8157-D23D33A40A14}" type="slidenum">
              <a:rPr lang="en-US" smtClean="0"/>
              <a:t>‹#›</a:t>
            </a:fld>
            <a:endParaRPr lang="en-US"/>
          </a:p>
        </p:txBody>
      </p:sp>
      <p:sp>
        <p:nvSpPr>
          <p:cNvPr id="16" name="Freeform 22"/>
          <p:cNvSpPr>
            <a:spLocks/>
          </p:cNvSpPr>
          <p:nvPr/>
        </p:nvSpPr>
        <p:spPr bwMode="auto">
          <a:xfrm rot="20274567">
            <a:off x="3933637" y="4281002"/>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3"/>
          <p:cNvSpPr>
            <a:spLocks/>
          </p:cNvSpPr>
          <p:nvPr/>
        </p:nvSpPr>
        <p:spPr bwMode="auto">
          <a:xfrm rot="9377604">
            <a:off x="3925861" y="3316840"/>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Content Placeholder 12"/>
          <p:cNvSpPr>
            <a:spLocks noGrp="1"/>
          </p:cNvSpPr>
          <p:nvPr>
            <p:ph sz="quarter" idx="13"/>
          </p:nvPr>
        </p:nvSpPr>
        <p:spPr>
          <a:xfrm>
            <a:off x="841248" y="2743199"/>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B0130E-531D-DB49-AFCE-05D5CD0E95C9}" type="datetimeFigureOut">
              <a:rPr lang="en-US" smtClean="0"/>
              <a:t>8/25/15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70FFDC-1779-3E4C-8157-D23D33A40A1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B0130E-531D-DB49-AFCE-05D5CD0E95C9}" type="datetimeFigureOut">
              <a:rPr lang="en-US" smtClean="0"/>
              <a:t>8/25/15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70FFDC-1779-3E4C-8157-D23D33A40A1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B0130E-531D-DB49-AFCE-05D5CD0E95C9}" type="datetimeFigureOut">
              <a:rPr lang="en-US" smtClean="0"/>
              <a:t>8/25/15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70FFDC-1779-3E4C-8157-D23D33A40A1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a:stretch>
            <a:fillRect/>
          </a:stretch>
        </p:blipFill>
        <p:spPr>
          <a:xfrm>
            <a:off x="3124200" y="191206"/>
            <a:ext cx="2781300" cy="819150"/>
          </a:xfrm>
          <a:prstGeom prst="rect">
            <a:avLst/>
          </a:prstGeom>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B0130E-531D-DB49-AFCE-05D5CD0E95C9}" type="datetimeFigureOut">
              <a:rPr lang="en-US" smtClean="0"/>
              <a:t>8/25/15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70FFDC-1779-3E4C-8157-D23D33A40A1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3">
            <a:lum brigh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51280" y="436563"/>
            <a:ext cx="8041440" cy="144267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2038388"/>
            <a:ext cx="7467600" cy="39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51280" y="6148875"/>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B1B0130E-531D-DB49-AFCE-05D5CD0E95C9}" type="datetimeFigureOut">
              <a:rPr lang="en-US" smtClean="0"/>
              <a:t>8/25/15</a:t>
            </a:fld>
            <a:endParaRPr lang="en-US"/>
          </a:p>
        </p:txBody>
      </p:sp>
      <p:sp>
        <p:nvSpPr>
          <p:cNvPr id="5" name="Footer Placeholder 4"/>
          <p:cNvSpPr>
            <a:spLocks noGrp="1"/>
          </p:cNvSpPr>
          <p:nvPr>
            <p:ph type="ftr" sz="quarter" idx="3"/>
          </p:nvPr>
        </p:nvSpPr>
        <p:spPr>
          <a:xfrm>
            <a:off x="3124200" y="6148875"/>
            <a:ext cx="28956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endParaRPr lang="en-US"/>
          </a:p>
        </p:txBody>
      </p:sp>
      <p:sp>
        <p:nvSpPr>
          <p:cNvPr id="6" name="Slide Number Placeholder 5"/>
          <p:cNvSpPr>
            <a:spLocks noGrp="1"/>
          </p:cNvSpPr>
          <p:nvPr>
            <p:ph type="sldNum" sz="quarter" idx="4"/>
          </p:nvPr>
        </p:nvSpPr>
        <p:spPr>
          <a:xfrm>
            <a:off x="6459120" y="6148875"/>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1B70FFDC-1779-3E4C-8157-D23D33A40A1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Art 2</a:t>
            </a:r>
            <a:endParaRPr lang="en-US" dirty="0"/>
          </a:p>
        </p:txBody>
      </p:sp>
      <p:sp>
        <p:nvSpPr>
          <p:cNvPr id="3" name="Subtitle 2"/>
          <p:cNvSpPr>
            <a:spLocks noGrp="1"/>
          </p:cNvSpPr>
          <p:nvPr>
            <p:ph type="subTitle" idx="1"/>
          </p:nvPr>
        </p:nvSpPr>
        <p:spPr/>
        <p:txBody>
          <a:bodyPr/>
          <a:lstStyle/>
          <a:p>
            <a:r>
              <a:rPr lang="en-US" dirty="0" smtClean="0"/>
              <a:t>Abstract Value Negative Drawing</a:t>
            </a:r>
            <a:endParaRPr lang="en-US" dirty="0"/>
          </a:p>
        </p:txBody>
      </p:sp>
    </p:spTree>
    <p:extLst>
      <p:ext uri="{BB962C8B-B14F-4D97-AF65-F5344CB8AC3E}">
        <p14:creationId xmlns:p14="http://schemas.microsoft.com/office/powerpoint/2010/main" val="9435144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Due Date Information</a:t>
            </a:r>
            <a:endParaRPr lang="en-US" dirty="0"/>
          </a:p>
        </p:txBody>
      </p:sp>
      <p:sp>
        <p:nvSpPr>
          <p:cNvPr id="3" name="Content Placeholder 2"/>
          <p:cNvSpPr>
            <a:spLocks noGrp="1"/>
          </p:cNvSpPr>
          <p:nvPr>
            <p:ph idx="1"/>
          </p:nvPr>
        </p:nvSpPr>
        <p:spPr/>
        <p:txBody>
          <a:bodyPr>
            <a:normAutofit lnSpcReduction="10000"/>
          </a:bodyPr>
          <a:lstStyle/>
          <a:p>
            <a:r>
              <a:rPr lang="en-US" dirty="0">
                <a:latin typeface="Candara"/>
                <a:cs typeface="Candara"/>
              </a:rPr>
              <a:t>This project needs to be handed in with a completed rubric (front and back) on September ______________. </a:t>
            </a:r>
          </a:p>
          <a:p>
            <a:r>
              <a:rPr lang="en-US" dirty="0">
                <a:latin typeface="Candara"/>
                <a:cs typeface="Candara"/>
              </a:rPr>
              <a:t>If I see that the entire class needs extra time, it will be given. However, extra time is given ONLY if I see the entire class working consistently. </a:t>
            </a:r>
          </a:p>
          <a:p>
            <a:r>
              <a:rPr lang="en-US" dirty="0">
                <a:latin typeface="Candara"/>
                <a:cs typeface="Candara"/>
              </a:rPr>
              <a:t>Every day the project is turned in late, it’s 5 points off. </a:t>
            </a:r>
          </a:p>
          <a:p>
            <a:r>
              <a:rPr lang="en-US" dirty="0">
                <a:latin typeface="Candara"/>
                <a:cs typeface="Candara"/>
              </a:rPr>
              <a:t>If a project is turned in without a name on it and/or the project isn’t turned in with a completed rubric, it’s 10 points off.</a:t>
            </a:r>
          </a:p>
          <a:p>
            <a:endParaRPr lang="en-US" dirty="0"/>
          </a:p>
        </p:txBody>
      </p:sp>
    </p:spTree>
    <p:extLst>
      <p:ext uri="{BB962C8B-B14F-4D97-AF65-F5344CB8AC3E}">
        <p14:creationId xmlns:p14="http://schemas.microsoft.com/office/powerpoint/2010/main" val="2465129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Value?</a:t>
            </a:r>
            <a:endParaRPr lang="en-US" dirty="0"/>
          </a:p>
        </p:txBody>
      </p:sp>
      <p:sp>
        <p:nvSpPr>
          <p:cNvPr id="3" name="Content Placeholder 2"/>
          <p:cNvSpPr>
            <a:spLocks noGrp="1"/>
          </p:cNvSpPr>
          <p:nvPr>
            <p:ph idx="1"/>
          </p:nvPr>
        </p:nvSpPr>
        <p:spPr/>
        <p:txBody>
          <a:bodyPr/>
          <a:lstStyle/>
          <a:p>
            <a:r>
              <a:rPr lang="en-US" b="1" dirty="0" smtClean="0"/>
              <a:t>Value</a:t>
            </a:r>
            <a:r>
              <a:rPr lang="en-US" dirty="0" smtClean="0"/>
              <a:t> refers to how light or how dark something is.</a:t>
            </a:r>
          </a:p>
          <a:p>
            <a:pPr marL="0" indent="0">
              <a:buNone/>
            </a:pPr>
            <a:r>
              <a:rPr lang="en-US" dirty="0" smtClean="0"/>
              <a:t>You can refer to value in general terms (“dark,” “medium,” “light” etc.) or think of value in terms of a value scale. Our eye can perceive 260 + shades of gray, but for the purposes of this class, think of a value scale with roughly TEN different values </a:t>
            </a:r>
            <a:endParaRPr lang="en-US" dirty="0"/>
          </a:p>
          <a:p>
            <a:endParaRPr lang="en-US" dirty="0"/>
          </a:p>
        </p:txBody>
      </p:sp>
      <p:pic>
        <p:nvPicPr>
          <p:cNvPr id="4" name="Picture 3"/>
          <p:cNvPicPr>
            <a:picLocks noChangeAspect="1"/>
          </p:cNvPicPr>
          <p:nvPr/>
        </p:nvPicPr>
        <p:blipFill>
          <a:blip r:embed="rId2"/>
          <a:stretch>
            <a:fillRect/>
          </a:stretch>
        </p:blipFill>
        <p:spPr>
          <a:xfrm>
            <a:off x="838200" y="4589747"/>
            <a:ext cx="7567448" cy="1399978"/>
          </a:xfrm>
          <a:prstGeom prst="rect">
            <a:avLst/>
          </a:prstGeom>
        </p:spPr>
      </p:pic>
    </p:spTree>
    <p:extLst>
      <p:ext uri="{BB962C8B-B14F-4D97-AF65-F5344CB8AC3E}">
        <p14:creationId xmlns:p14="http://schemas.microsoft.com/office/powerpoint/2010/main" val="937211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Contrast and Tonality</a:t>
            </a:r>
            <a:endParaRPr lang="en-US" dirty="0"/>
          </a:p>
        </p:txBody>
      </p:sp>
      <p:sp>
        <p:nvSpPr>
          <p:cNvPr id="3" name="Content Placeholder 2"/>
          <p:cNvSpPr>
            <a:spLocks noGrp="1"/>
          </p:cNvSpPr>
          <p:nvPr>
            <p:ph idx="1"/>
          </p:nvPr>
        </p:nvSpPr>
        <p:spPr/>
        <p:txBody>
          <a:bodyPr/>
          <a:lstStyle/>
          <a:p>
            <a:r>
              <a:rPr lang="en-US" dirty="0" smtClean="0"/>
              <a:t/>
            </a:r>
            <a:r>
              <a:rPr lang="en-US" b="1" dirty="0" smtClean="0"/>
              <a:t>Contrast </a:t>
            </a:r>
            <a:r>
              <a:rPr lang="en-US" dirty="0" smtClean="0"/>
              <a:t>refers to a drastic change </a:t>
            </a:r>
            <a:r>
              <a:rPr lang="en-US" dirty="0" err="1" smtClean="0"/>
              <a:t>beween</a:t>
            </a:r>
            <a:r>
              <a:rPr lang="en-US" dirty="0" smtClean="0"/>
              <a:t> dark and light value (so going from a 0 to a 10, or a 1 to a 9, for example. Contrast gives your piece drama and interest. It will also give your work volume, form and </a:t>
            </a:r>
            <a:r>
              <a:rPr lang="en-US" b="1" dirty="0" smtClean="0"/>
              <a:t>three-dimensionality. </a:t>
            </a:r>
          </a:p>
          <a:p>
            <a:r>
              <a:rPr lang="en-US" b="1" dirty="0" smtClean="0"/>
              <a:t>Tonality</a:t>
            </a:r>
            <a:r>
              <a:rPr lang="en-US" dirty="0" smtClean="0"/>
              <a:t> still can utilize contrast, but the values change </a:t>
            </a:r>
            <a:r>
              <a:rPr lang="en-US" i="1" dirty="0" smtClean="0"/>
              <a:t>gradually</a:t>
            </a:r>
            <a:r>
              <a:rPr lang="en-US" dirty="0" smtClean="0"/>
              <a:t> from dark to light, or vice versa. (so, if you go from a 0 to a 10, you would hit most of the values in between on the way). </a:t>
            </a:r>
            <a:endParaRPr lang="en-US" b="1" i="1" dirty="0"/>
          </a:p>
        </p:txBody>
      </p:sp>
    </p:spTree>
    <p:extLst>
      <p:ext uri="{BB962C8B-B14F-4D97-AF65-F5344CB8AC3E}">
        <p14:creationId xmlns:p14="http://schemas.microsoft.com/office/powerpoint/2010/main" val="1351789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Gradation</a:t>
            </a:r>
            <a:endParaRPr lang="en-US" dirty="0"/>
          </a:p>
        </p:txBody>
      </p:sp>
      <p:sp>
        <p:nvSpPr>
          <p:cNvPr id="3" name="Content Placeholder 2"/>
          <p:cNvSpPr>
            <a:spLocks noGrp="1"/>
          </p:cNvSpPr>
          <p:nvPr>
            <p:ph idx="1"/>
          </p:nvPr>
        </p:nvSpPr>
        <p:spPr/>
        <p:txBody>
          <a:bodyPr/>
          <a:lstStyle/>
          <a:p>
            <a:r>
              <a:rPr lang="en-US" dirty="0" smtClean="0"/>
              <a:t>Here, the transitions have been blended between the values to create </a:t>
            </a:r>
            <a:r>
              <a:rPr lang="en-US" b="1" dirty="0" smtClean="0"/>
              <a:t>tonality</a:t>
            </a:r>
            <a:r>
              <a:rPr lang="en-US" dirty="0" smtClean="0"/>
              <a:t> or </a:t>
            </a:r>
            <a:r>
              <a:rPr lang="en-US" b="1" dirty="0" smtClean="0"/>
              <a:t>gradation</a:t>
            </a:r>
            <a:r>
              <a:rPr lang="en-US" dirty="0" smtClean="0"/>
              <a:t> (a gradual change). As you can see, the different values are still there, but the change between them happens less dramatically.  </a:t>
            </a:r>
            <a:endParaRPr lang="en-US" dirty="0"/>
          </a:p>
        </p:txBody>
      </p:sp>
      <p:pic>
        <p:nvPicPr>
          <p:cNvPr id="4" name="Picture 3"/>
          <p:cNvPicPr>
            <a:picLocks noChangeAspect="1"/>
          </p:cNvPicPr>
          <p:nvPr/>
        </p:nvPicPr>
        <p:blipFill>
          <a:blip r:embed="rId2"/>
          <a:stretch>
            <a:fillRect/>
          </a:stretch>
        </p:blipFill>
        <p:spPr>
          <a:xfrm>
            <a:off x="838201" y="4286368"/>
            <a:ext cx="7467600" cy="1703357"/>
          </a:xfrm>
          <a:prstGeom prst="rect">
            <a:avLst/>
          </a:prstGeom>
        </p:spPr>
      </p:pic>
    </p:spTree>
    <p:extLst>
      <p:ext uri="{BB962C8B-B14F-4D97-AF65-F5344CB8AC3E}">
        <p14:creationId xmlns:p14="http://schemas.microsoft.com/office/powerpoint/2010/main" val="2222200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Assignment</a:t>
            </a:r>
            <a:endParaRPr lang="en-US" dirty="0"/>
          </a:p>
        </p:txBody>
      </p:sp>
      <p:sp>
        <p:nvSpPr>
          <p:cNvPr id="3" name="Content Placeholder 2"/>
          <p:cNvSpPr>
            <a:spLocks noGrp="1"/>
          </p:cNvSpPr>
          <p:nvPr>
            <p:ph idx="1"/>
          </p:nvPr>
        </p:nvSpPr>
        <p:spPr/>
        <p:txBody>
          <a:bodyPr/>
          <a:lstStyle/>
          <a:p>
            <a:r>
              <a:rPr lang="en-US" dirty="0" smtClean="0"/>
              <a:t>You will create two drawings with the same abstract composition. Each composition will have 20 or more shapes. Each shape will demonstrate a range in value, using both contrast and gradation/tonality. </a:t>
            </a:r>
          </a:p>
          <a:p>
            <a:r>
              <a:rPr lang="en-US" dirty="0" smtClean="0"/>
              <a:t>In the second drawing, the criteria is the same, but you will REVERSE your values (so, wherever there was a light value in the first drawing, there will be a dark value in the second drawing). If you’ve ever seen a negative photograph, this is similar to that idea. </a:t>
            </a:r>
            <a:endParaRPr lang="en-US" dirty="0"/>
          </a:p>
        </p:txBody>
      </p:sp>
    </p:spTree>
    <p:extLst>
      <p:ext uri="{BB962C8B-B14F-4D97-AF65-F5344CB8AC3E}">
        <p14:creationId xmlns:p14="http://schemas.microsoft.com/office/powerpoint/2010/main" val="35322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l="-56780" r="-56780"/>
          <a:stretch>
            <a:fillRect/>
          </a:stretch>
        </p:blipFill>
        <p:spPr>
          <a:xfrm>
            <a:off x="-309965" y="436563"/>
            <a:ext cx="10494842" cy="5553075"/>
          </a:xfrm>
        </p:spPr>
      </p:pic>
    </p:spTree>
    <p:extLst>
      <p:ext uri="{BB962C8B-B14F-4D97-AF65-F5344CB8AC3E}">
        <p14:creationId xmlns:p14="http://schemas.microsoft.com/office/powerpoint/2010/main" val="394406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 Up</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Make a series of intersecting lines across your paper to form 20 or more shapes. </a:t>
            </a:r>
          </a:p>
          <a:p>
            <a:r>
              <a:rPr lang="en-US" dirty="0" smtClean="0"/>
              <a:t>Hold your paper up to the window or use the light table (or you may just be able to see the original lines, depending on how dark you made them). Trace the outlines onto the second paper. You should now have two of the exact same designs. </a:t>
            </a:r>
          </a:p>
          <a:p>
            <a:r>
              <a:rPr lang="en-US" dirty="0" smtClean="0"/>
              <a:t>Begin to shade the first design, establishing a range of value. Utilize pencil pressure variety to achieve different dark and light values. Use your finger or a </a:t>
            </a:r>
            <a:r>
              <a:rPr lang="en-US" dirty="0" err="1" smtClean="0"/>
              <a:t>tortillon</a:t>
            </a:r>
            <a:r>
              <a:rPr lang="en-US" dirty="0" smtClean="0"/>
              <a:t> to smudge. Remember- contrast AND tonality! Also, try to minimize your outlines by bringing the values right up to the edge of each shape. </a:t>
            </a:r>
            <a:endParaRPr lang="en-US" dirty="0"/>
          </a:p>
        </p:txBody>
      </p:sp>
    </p:spTree>
    <p:extLst>
      <p:ext uri="{BB962C8B-B14F-4D97-AF65-F5344CB8AC3E}">
        <p14:creationId xmlns:p14="http://schemas.microsoft.com/office/powerpoint/2010/main" val="3450129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Second Part…</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The first piece should be a fairly straightforward review of value, contrast, and gradation. The second piece will present a little more of a challenge! </a:t>
            </a:r>
          </a:p>
          <a:p>
            <a:r>
              <a:rPr lang="en-US" dirty="0" smtClean="0"/>
              <a:t>Remember, you want to utilize </a:t>
            </a:r>
            <a:r>
              <a:rPr lang="en-US" i="1" dirty="0" smtClean="0"/>
              <a:t>opposite</a:t>
            </a:r>
            <a:r>
              <a:rPr lang="en-US" dirty="0" smtClean="0"/>
              <a:t> values of what you used in the first piece. You can use value scales to determine the value you originally used and the negative value that corresponds to it. </a:t>
            </a:r>
          </a:p>
          <a:p>
            <a:r>
              <a:rPr lang="en-US" dirty="0" smtClean="0"/>
              <a:t>Everything else is the same (gradual transitions, contrast etc.).</a:t>
            </a:r>
          </a:p>
          <a:p>
            <a:r>
              <a:rPr lang="en-US" dirty="0"/>
              <a:t>T</a:t>
            </a:r>
            <a:r>
              <a:rPr lang="en-US" dirty="0" smtClean="0"/>
              <a:t>his assignment is intended to make you to think about the values you’re using in terms of darkness and lightness. It will come into play in our next assignment when we create a tonal still life drawing and attempt to observe values in real life</a:t>
            </a:r>
            <a:endParaRPr lang="en-US" dirty="0"/>
          </a:p>
        </p:txBody>
      </p:sp>
    </p:spTree>
    <p:extLst>
      <p:ext uri="{BB962C8B-B14F-4D97-AF65-F5344CB8AC3E}">
        <p14:creationId xmlns:p14="http://schemas.microsoft.com/office/powerpoint/2010/main" val="36140133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 Scale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Figure out what value you have, and what value it corresponds to (use the posted chart and your individual value finder)</a:t>
            </a:r>
          </a:p>
          <a:p>
            <a:pPr marL="0" indent="0">
              <a:buNone/>
            </a:pPr>
            <a:r>
              <a:rPr lang="en-US" dirty="0" smtClean="0"/>
              <a:t>1 goes to 10</a:t>
            </a:r>
          </a:p>
          <a:p>
            <a:pPr marL="0" indent="0">
              <a:buNone/>
            </a:pPr>
            <a:r>
              <a:rPr lang="en-US" dirty="0" smtClean="0"/>
              <a:t>2 goes to 9</a:t>
            </a:r>
          </a:p>
          <a:p>
            <a:pPr marL="0" indent="0">
              <a:buNone/>
            </a:pPr>
            <a:r>
              <a:rPr lang="en-US" dirty="0" smtClean="0"/>
              <a:t>3 goes to 8</a:t>
            </a:r>
          </a:p>
          <a:p>
            <a:pPr marL="0" indent="0">
              <a:buNone/>
            </a:pPr>
            <a:r>
              <a:rPr lang="en-US" dirty="0" smtClean="0"/>
              <a:t>4 goes to 7</a:t>
            </a:r>
          </a:p>
          <a:p>
            <a:pPr marL="0" indent="0">
              <a:buNone/>
            </a:pPr>
            <a:r>
              <a:rPr lang="en-US" dirty="0" smtClean="0"/>
              <a:t>5 goes to 6</a:t>
            </a:r>
          </a:p>
          <a:p>
            <a:pPr marL="0" indent="0">
              <a:buNone/>
            </a:pPr>
            <a:r>
              <a:rPr lang="en-US" dirty="0" smtClean="0"/>
              <a:t>6 goes to 5</a:t>
            </a:r>
          </a:p>
          <a:p>
            <a:pPr marL="0" indent="0">
              <a:buNone/>
            </a:pPr>
            <a:r>
              <a:rPr lang="en-US" dirty="0" smtClean="0"/>
              <a:t>7 goes to 4</a:t>
            </a:r>
          </a:p>
          <a:p>
            <a:pPr marL="0" indent="0">
              <a:buNone/>
            </a:pPr>
            <a:r>
              <a:rPr lang="en-US" dirty="0" smtClean="0"/>
              <a:t>8 goes to 3</a:t>
            </a:r>
          </a:p>
          <a:p>
            <a:pPr marL="0" indent="0">
              <a:buNone/>
            </a:pPr>
            <a:r>
              <a:rPr lang="en-US" dirty="0" smtClean="0"/>
              <a:t>9 goes to 2</a:t>
            </a:r>
          </a:p>
          <a:p>
            <a:pPr marL="0" indent="0">
              <a:buNone/>
            </a:pPr>
            <a:r>
              <a:rPr lang="en-US" dirty="0" smtClean="0"/>
              <a:t>10 goes to 1</a:t>
            </a:r>
          </a:p>
        </p:txBody>
      </p:sp>
    </p:spTree>
    <p:extLst>
      <p:ext uri="{BB962C8B-B14F-4D97-AF65-F5344CB8AC3E}">
        <p14:creationId xmlns:p14="http://schemas.microsoft.com/office/powerpoint/2010/main" val="324071074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Sketchbook.thmx</Template>
  <TotalTime>1209</TotalTime>
  <Words>753</Words>
  <Application>Microsoft Macintosh PowerPoint</Application>
  <PresentationFormat>On-screen Show (4:3)</PresentationFormat>
  <Paragraphs>39</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Sketchbook</vt:lpstr>
      <vt:lpstr>Art 2</vt:lpstr>
      <vt:lpstr>What is Value?</vt:lpstr>
      <vt:lpstr>Contrast and Tonality</vt:lpstr>
      <vt:lpstr>Gradation</vt:lpstr>
      <vt:lpstr>Your Assignment</vt:lpstr>
      <vt:lpstr>PowerPoint Presentation</vt:lpstr>
      <vt:lpstr>Set Up</vt:lpstr>
      <vt:lpstr>The Second Part…</vt:lpstr>
      <vt:lpstr>Value Scale</vt:lpstr>
      <vt:lpstr>Due Date Information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 2</dc:title>
  <dc:creator>LHS Art 2</dc:creator>
  <cp:lastModifiedBy>LHS Art 2</cp:lastModifiedBy>
  <cp:revision>9</cp:revision>
  <dcterms:created xsi:type="dcterms:W3CDTF">2015-08-25T20:01:29Z</dcterms:created>
  <dcterms:modified xsi:type="dcterms:W3CDTF">2015-08-26T16:11:19Z</dcterms:modified>
</cp:coreProperties>
</file>