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91" r:id="rId20"/>
    <p:sldId id="274" r:id="rId21"/>
    <p:sldId id="275" r:id="rId22"/>
    <p:sldId id="280" r:id="rId23"/>
    <p:sldId id="281" r:id="rId24"/>
    <p:sldId id="276" r:id="rId25"/>
    <p:sldId id="283" r:id="rId26"/>
    <p:sldId id="282" r:id="rId27"/>
    <p:sldId id="277" r:id="rId28"/>
    <p:sldId id="284" r:id="rId29"/>
    <p:sldId id="285" r:id="rId30"/>
    <p:sldId id="278" r:id="rId31"/>
    <p:sldId id="286" r:id="rId32"/>
    <p:sldId id="287" r:id="rId33"/>
    <p:sldId id="279" r:id="rId34"/>
    <p:sldId id="289" r:id="rId35"/>
    <p:sldId id="288" r:id="rId36"/>
    <p:sldId id="27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5F76EE14-2CBB-C142-818C-09B5239092E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2C21E01-DBBD-CA48-BD4E-5E7BA653D26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g"/><Relationship Id="rId10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Package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1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derJoesAppleJuiceBox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59" r="-22659"/>
          <a:stretch>
            <a:fillRect/>
          </a:stretch>
        </p:blipFill>
        <p:spPr>
          <a:xfrm>
            <a:off x="-1008994" y="1443789"/>
            <a:ext cx="11286199" cy="4957011"/>
          </a:xfrm>
        </p:spPr>
      </p:pic>
    </p:spTree>
    <p:extLst>
      <p:ext uri="{BB962C8B-B14F-4D97-AF65-F5344CB8AC3E}">
        <p14:creationId xmlns:p14="http://schemas.microsoft.com/office/powerpoint/2010/main" val="42565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martwater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946" r="-86946"/>
          <a:stretch>
            <a:fillRect/>
          </a:stretch>
        </p:blipFill>
        <p:spPr>
          <a:xfrm>
            <a:off x="-1115598" y="1572377"/>
            <a:ext cx="11563436" cy="5078776"/>
          </a:xfrm>
        </p:spPr>
      </p:pic>
    </p:spTree>
    <p:extLst>
      <p:ext uri="{BB962C8B-B14F-4D97-AF65-F5344CB8AC3E}">
        <p14:creationId xmlns:p14="http://schemas.microsoft.com/office/powerpoint/2010/main" val="149050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e_mencare_product_fa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7225"/>
            <a:ext cx="3105755" cy="2470775"/>
          </a:xfrm>
          <a:prstGeom prst="rect">
            <a:avLst/>
          </a:prstGeom>
        </p:spPr>
      </p:pic>
      <p:pic>
        <p:nvPicPr>
          <p:cNvPr id="3" name="Picture 2" descr="clinique_for_men_s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57" y="2079735"/>
            <a:ext cx="2771736" cy="2213429"/>
          </a:xfrm>
          <a:prstGeom prst="rect">
            <a:avLst/>
          </a:prstGeom>
        </p:spPr>
      </p:pic>
      <p:pic>
        <p:nvPicPr>
          <p:cNvPr id="8" name="Picture 7" descr="bath-and-body-works-mens-collect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43300" cy="1905000"/>
          </a:xfrm>
          <a:prstGeom prst="rect">
            <a:avLst/>
          </a:prstGeom>
        </p:spPr>
      </p:pic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9038"/>
            <a:ext cx="1505857" cy="3133811"/>
          </a:xfrm>
          <a:prstGeom prst="rect">
            <a:avLst/>
          </a:prstGeom>
        </p:spPr>
      </p:pic>
      <p:pic>
        <p:nvPicPr>
          <p:cNvPr id="5" name="Picture 4" descr="22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082" y="3576864"/>
            <a:ext cx="2514918" cy="2029279"/>
          </a:xfrm>
          <a:prstGeom prst="rect">
            <a:avLst/>
          </a:prstGeom>
        </p:spPr>
      </p:pic>
      <p:pic>
        <p:nvPicPr>
          <p:cNvPr id="6" name="Picture 5" descr="29302-hi-haircare_products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04" y="5606143"/>
            <a:ext cx="4511196" cy="1251857"/>
          </a:xfrm>
          <a:prstGeom prst="rect">
            <a:avLst/>
          </a:prstGeom>
        </p:spPr>
      </p:pic>
      <p:pic>
        <p:nvPicPr>
          <p:cNvPr id="7" name="Picture 6" descr="set-3step-skin-care-system3-by-clinique-for-women-cosmetic-180ml-910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74" y="1589038"/>
            <a:ext cx="1987826" cy="1987826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89" y="3778250"/>
            <a:ext cx="1827893" cy="1827893"/>
          </a:xfrm>
          <a:prstGeom prst="rect">
            <a:avLst/>
          </a:prstGeom>
        </p:spPr>
      </p:pic>
      <p:pic>
        <p:nvPicPr>
          <p:cNvPr id="10" name="Picture 9" descr="s-l22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628" y="1365431"/>
            <a:ext cx="2687546" cy="2412819"/>
          </a:xfrm>
          <a:prstGeom prst="rect">
            <a:avLst/>
          </a:prstGeom>
        </p:spPr>
      </p:pic>
      <p:pic>
        <p:nvPicPr>
          <p:cNvPr id="11" name="Picture 10" descr="screen-shot-2013-10-31-at-11-33-08-a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71" y="4293164"/>
            <a:ext cx="2857500" cy="1905000"/>
          </a:xfrm>
          <a:prstGeom prst="rect">
            <a:avLst/>
          </a:prstGeom>
        </p:spPr>
      </p:pic>
      <p:pic>
        <p:nvPicPr>
          <p:cNvPr id="12" name="Picture 11" descr="axeanarchyforher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80" y="0"/>
            <a:ext cx="2971820" cy="13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will come up with a product and create a package design for it. These can be a little silly of more serious. Have fun with it! </a:t>
            </a:r>
          </a:p>
          <a:p>
            <a:r>
              <a:rPr lang="en-US" dirty="0" smtClean="0"/>
              <a:t>Think about what message/associations you want people to have with your product. </a:t>
            </a:r>
            <a:endParaRPr lang="en-US" dirty="0"/>
          </a:p>
          <a:p>
            <a:r>
              <a:rPr lang="en-US" dirty="0" smtClean="0"/>
              <a:t>How are you going to get people to associate those things with your product in a non-verbal way?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2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Brainstorm/Sketch to address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Shape of package</a:t>
            </a:r>
          </a:p>
          <a:p>
            <a:r>
              <a:rPr lang="en-US" dirty="0"/>
              <a:t>Material of package</a:t>
            </a:r>
          </a:p>
          <a:p>
            <a:r>
              <a:rPr lang="en-US" dirty="0"/>
              <a:t>Color Scheme</a:t>
            </a:r>
          </a:p>
          <a:p>
            <a:r>
              <a:rPr lang="en-US" dirty="0"/>
              <a:t>Shapes/designs</a:t>
            </a:r>
          </a:p>
          <a:p>
            <a:r>
              <a:rPr lang="en-US" dirty="0"/>
              <a:t>Logo/graphic/imagery</a:t>
            </a:r>
          </a:p>
          <a:p>
            <a:r>
              <a:rPr lang="en-US" dirty="0"/>
              <a:t>Text/Font</a:t>
            </a:r>
          </a:p>
          <a:p>
            <a:r>
              <a:rPr lang="en-US" dirty="0"/>
              <a:t>Composition (how everything is laid out and compares to other elements on the package)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517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Packages will be created out of cardstock, unless you have another material you would specifically prefer</a:t>
            </a:r>
          </a:p>
          <a:p>
            <a:r>
              <a:rPr lang="en-US" dirty="0" smtClean="0"/>
              <a:t>Sketch your ideas; remember to show all sides.</a:t>
            </a:r>
          </a:p>
          <a:p>
            <a:r>
              <a:rPr lang="en-US" dirty="0" smtClean="0"/>
              <a:t>Create a template (or use one of mine) and create a mock-up in paper. Figure out where the design will have to go and what way it will be facing.  (</a:t>
            </a:r>
            <a:r>
              <a:rPr lang="en-US" i="1" dirty="0" err="1" smtClean="0"/>
              <a:t>www.boxtemplatesstore.com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When you’ve figured out the shapes you will need to cut, and where you will fold and glue, you can move onto the final material. </a:t>
            </a:r>
          </a:p>
        </p:txBody>
      </p:sp>
    </p:spTree>
    <p:extLst>
      <p:ext uri="{BB962C8B-B14F-4D97-AF65-F5344CB8AC3E}">
        <p14:creationId xmlns:p14="http://schemas.microsoft.com/office/powerpoint/2010/main" val="416896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and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Draw out the shape of the package in pencil. Use a ruler. Draw out the design in pencil. </a:t>
            </a:r>
          </a:p>
          <a:p>
            <a:r>
              <a:rPr lang="en-US" dirty="0"/>
              <a:t>These will be painted with tempera paint. You may use a marker for details. </a:t>
            </a:r>
            <a:endParaRPr lang="en-US" dirty="0" smtClean="0"/>
          </a:p>
          <a:p>
            <a:r>
              <a:rPr lang="en-US" dirty="0" smtClean="0"/>
              <a:t>Your work should be neat, careful and precise. You want it to look like if could be an actual package!</a:t>
            </a:r>
          </a:p>
          <a:p>
            <a:r>
              <a:rPr lang="en-US" dirty="0" smtClean="0"/>
              <a:t>Be clever and have fun with your product!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4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37971"/>
            <a:ext cx="7716838" cy="384585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 larger than 6 inches in any direction; no smaller than 3 inches in any direction</a:t>
            </a:r>
          </a:p>
          <a:p>
            <a:r>
              <a:rPr lang="en-US" dirty="0" smtClean="0"/>
              <a:t>Shape of package must suit intended purpose of product</a:t>
            </a:r>
          </a:p>
          <a:p>
            <a:r>
              <a:rPr lang="en-US" dirty="0" smtClean="0"/>
              <a:t>Package design must create a message/effect</a:t>
            </a:r>
          </a:p>
          <a:p>
            <a:r>
              <a:rPr lang="en-US" dirty="0" smtClean="0"/>
              <a:t>Must have some logo/graphic</a:t>
            </a:r>
          </a:p>
          <a:p>
            <a:r>
              <a:rPr lang="en-US" dirty="0" smtClean="0"/>
              <a:t>Must have some font/text</a:t>
            </a:r>
          </a:p>
          <a:p>
            <a:r>
              <a:rPr lang="en-US" dirty="0" smtClean="0"/>
              <a:t>Must have some descriptive text</a:t>
            </a:r>
          </a:p>
          <a:p>
            <a:r>
              <a:rPr lang="en-US" dirty="0" smtClean="0"/>
              <a:t>Product name must appear on package</a:t>
            </a:r>
          </a:p>
          <a:p>
            <a:r>
              <a:rPr lang="en-US" dirty="0" smtClean="0"/>
              <a:t>It should be clear from the package what the product is for and WHO it is for</a:t>
            </a:r>
          </a:p>
          <a:p>
            <a:r>
              <a:rPr lang="en-US" dirty="0" smtClean="0"/>
              <a:t>Package must be sturdy and well-built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94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</a:t>
            </a:r>
            <a:r>
              <a:rPr lang="en-US" dirty="0" smtClean="0"/>
              <a:t>ifferent colors often tend to be associated with different qualities. </a:t>
            </a:r>
          </a:p>
          <a:p>
            <a:r>
              <a:rPr lang="en-US" dirty="0" smtClean="0"/>
              <a:t>Using color schemes and color associations are tools applied by marketing and designers on a regular basis to sell their products to certain people.   </a:t>
            </a:r>
          </a:p>
          <a:p>
            <a:r>
              <a:rPr lang="en-US" dirty="0" smtClean="0"/>
              <a:t>Color associations are also known as color psychology because our brain recognizes color and has a certain reaction to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5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lor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10" y="229055"/>
            <a:ext cx="682210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8" y="1371600"/>
            <a:ext cx="8987432" cy="1447800"/>
          </a:xfrm>
        </p:spPr>
        <p:txBody>
          <a:bodyPr/>
          <a:lstStyle/>
          <a:p>
            <a:r>
              <a:rPr lang="en-US" dirty="0" smtClean="0"/>
              <a:t>Which of these products would you be more likely to buy? </a:t>
            </a:r>
            <a:endParaRPr lang="en-US" dirty="0"/>
          </a:p>
        </p:txBody>
      </p:sp>
      <p:pic>
        <p:nvPicPr>
          <p:cNvPr id="4" name="Content Placeholder 3" descr="540_293_resize_20130101_2287c98518631cab9b5b1a52745b3fea_jp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355" r="-61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118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schemes are the combination and arrangement of colors used in a piece. </a:t>
            </a:r>
          </a:p>
          <a:p>
            <a:r>
              <a:rPr lang="en-US" dirty="0" smtClean="0"/>
              <a:t>Color schemes can create a specific effect, feeling or mood.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2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Monochromatic Color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Tints and shades of a single color are used. </a:t>
            </a:r>
          </a:p>
          <a:p>
            <a:r>
              <a:rPr lang="en-US" dirty="0" smtClean="0"/>
              <a:t>Hint- you can remember this because “mono” means “one.” (a monorail has one rail; a monopoly refers to a single company having control of something;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Monochromatic color schemes tend to look calm and stable.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2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nochromatic-p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793" y="1496883"/>
            <a:ext cx="5179193" cy="47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isom-SleepGels-Nighttime-Sleep-Aid-0411670013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130" r="-61130"/>
          <a:stretch>
            <a:fillRect/>
          </a:stretch>
        </p:blipFill>
        <p:spPr>
          <a:xfrm>
            <a:off x="-1085085" y="2472993"/>
            <a:ext cx="6163592" cy="2706589"/>
          </a:xfrm>
        </p:spPr>
      </p:pic>
      <p:pic>
        <p:nvPicPr>
          <p:cNvPr id="5" name="Picture 4" descr="static1.squarespa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40" y="538156"/>
            <a:ext cx="4057585" cy="3613183"/>
          </a:xfrm>
          <a:prstGeom prst="rect">
            <a:avLst/>
          </a:prstGeom>
        </p:spPr>
      </p:pic>
      <p:pic>
        <p:nvPicPr>
          <p:cNvPr id="6" name="Picture 5" descr="Sephor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510" y="4478578"/>
            <a:ext cx="3942011" cy="19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Color Scheme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Complementary Colors are opposite one another on the color wheel. </a:t>
            </a:r>
          </a:p>
          <a:p>
            <a:r>
              <a:rPr lang="en-US" dirty="0" smtClean="0"/>
              <a:t>Hint- It’s not “complimentary” with an “I.” </a:t>
            </a:r>
          </a:p>
          <a:p>
            <a:r>
              <a:rPr lang="en-US" dirty="0" smtClean="0"/>
              <a:t>Complementary colors make each other stand out, creating a sense of tension or action in a piece.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1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666" y="1781665"/>
            <a:ext cx="4387648" cy="43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ge_0_14107916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328" r="-92328"/>
          <a:stretch>
            <a:fillRect/>
          </a:stretch>
        </p:blipFill>
        <p:spPr>
          <a:xfrm>
            <a:off x="-2553074" y="140437"/>
            <a:ext cx="8504438" cy="3734513"/>
          </a:xfrm>
        </p:spPr>
      </p:pic>
      <p:pic>
        <p:nvPicPr>
          <p:cNvPr id="5" name="Picture 4" descr="rave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371" y="242116"/>
            <a:ext cx="4008103" cy="3006077"/>
          </a:xfrm>
          <a:prstGeom prst="rect">
            <a:avLst/>
          </a:prstGeom>
        </p:spPr>
      </p:pic>
      <p:pic>
        <p:nvPicPr>
          <p:cNvPr id="6" name="Picture 5" descr="Miami_Dolphin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512" y="3558380"/>
            <a:ext cx="3886488" cy="2915578"/>
          </a:xfrm>
          <a:prstGeom prst="rect">
            <a:avLst/>
          </a:prstGeom>
        </p:spPr>
      </p:pic>
      <p:pic>
        <p:nvPicPr>
          <p:cNvPr id="7" name="Picture 6" descr="displa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8" y="4482229"/>
            <a:ext cx="3235765" cy="18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5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Color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Analogous colors are next to each other on the color wheel. </a:t>
            </a:r>
          </a:p>
          <a:p>
            <a:r>
              <a:rPr lang="en-US" dirty="0" smtClean="0"/>
              <a:t>Hint- analogous means “similar.”  </a:t>
            </a:r>
            <a:endParaRPr lang="en-US" dirty="0"/>
          </a:p>
          <a:p>
            <a:r>
              <a:rPr lang="en-US" dirty="0" smtClean="0"/>
              <a:t>Analogous colors create a sense of stability when used together, but are a little more fun and vibrant than the monochromatic color scheme.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4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orwheel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38" r="-53538"/>
          <a:stretch>
            <a:fillRect/>
          </a:stretch>
        </p:blipFill>
        <p:spPr>
          <a:xfrm>
            <a:off x="-1106573" y="1082046"/>
            <a:ext cx="11721357" cy="5147143"/>
          </a:xfrm>
        </p:spPr>
      </p:pic>
    </p:spTree>
    <p:extLst>
      <p:ext uri="{BB962C8B-B14F-4D97-AF65-F5344CB8AC3E}">
        <p14:creationId xmlns:p14="http://schemas.microsoft.com/office/powerpoint/2010/main" val="58933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roduct_chews_origin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9914" y="544606"/>
            <a:ext cx="5439567" cy="2388651"/>
          </a:xfrm>
        </p:spPr>
      </p:pic>
      <p:pic>
        <p:nvPicPr>
          <p:cNvPr id="4" name="Picture 3" descr="76e688049ab2828d116396c777bb62c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93" y="598879"/>
            <a:ext cx="2408161" cy="4826526"/>
          </a:xfrm>
          <a:prstGeom prst="rect">
            <a:avLst/>
          </a:prstGeom>
        </p:spPr>
      </p:pic>
      <p:pic>
        <p:nvPicPr>
          <p:cNvPr id="6" name="Picture 5" descr="welch-420x4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11" y="2688754"/>
            <a:ext cx="3711207" cy="37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069" y="1708560"/>
            <a:ext cx="5889379" cy="44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Color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Triadic colors are </a:t>
            </a:r>
            <a:r>
              <a:rPr lang="en-US" b="1" u="sng" dirty="0" smtClean="0"/>
              <a:t>three</a:t>
            </a:r>
            <a:r>
              <a:rPr lang="en-US" dirty="0" smtClean="0"/>
              <a:t> evenly-spaced colors on the color wheel. </a:t>
            </a:r>
          </a:p>
          <a:p>
            <a:r>
              <a:rPr lang="en-US" dirty="0" smtClean="0"/>
              <a:t>Hint- “tri” means three. (as in a tricycle has three wheels; a tripod has three legs; triangle has three sides etc.) </a:t>
            </a:r>
          </a:p>
          <a:p>
            <a:r>
              <a:rPr lang="en-US" dirty="0" smtClean="0"/>
              <a:t>Triadic schemes are fun and vibrant.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1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de00812b419b660d3df4de07dfcdfe9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58" r="-18858"/>
          <a:stretch>
            <a:fillRect/>
          </a:stretch>
        </p:blipFill>
        <p:spPr>
          <a:xfrm>
            <a:off x="-280402" y="1371600"/>
            <a:ext cx="9805570" cy="4305873"/>
          </a:xfrm>
        </p:spPr>
      </p:pic>
    </p:spTree>
    <p:extLst>
      <p:ext uri="{BB962C8B-B14F-4D97-AF65-F5344CB8AC3E}">
        <p14:creationId xmlns:p14="http://schemas.microsoft.com/office/powerpoint/2010/main" val="380262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693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190" y="3735324"/>
            <a:ext cx="5769452" cy="2533512"/>
          </a:xfrm>
        </p:spPr>
      </p:pic>
      <p:pic>
        <p:nvPicPr>
          <p:cNvPr id="4" name="Picture 3" descr="Swedish-Fish-Wrapper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8" y="787400"/>
            <a:ext cx="4449484" cy="2224742"/>
          </a:xfrm>
          <a:prstGeom prst="rect">
            <a:avLst/>
          </a:prstGeom>
        </p:spPr>
      </p:pic>
      <p:pic>
        <p:nvPicPr>
          <p:cNvPr id="6" name="Picture 5" descr="ToyStory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912" y="193728"/>
            <a:ext cx="4020088" cy="35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Tetradic</a:t>
            </a:r>
            <a:r>
              <a:rPr lang="en-US" dirty="0" smtClean="0"/>
              <a:t> Color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Tetradic</a:t>
            </a:r>
            <a:r>
              <a:rPr lang="en-US" dirty="0" smtClean="0"/>
              <a:t> colors </a:t>
            </a:r>
            <a:r>
              <a:rPr lang="en-US" dirty="0"/>
              <a:t>are </a:t>
            </a:r>
            <a:r>
              <a:rPr lang="en-US" b="1" u="sng" dirty="0" smtClean="0"/>
              <a:t>four </a:t>
            </a:r>
            <a:r>
              <a:rPr lang="en-US" dirty="0" smtClean="0"/>
              <a:t>evenly</a:t>
            </a:r>
            <a:r>
              <a:rPr lang="en-US" dirty="0"/>
              <a:t>-spaced colors on the color wheel. </a:t>
            </a:r>
          </a:p>
          <a:p>
            <a:r>
              <a:rPr lang="en-US" dirty="0" smtClean="0"/>
              <a:t>Hint- “Tetra” means  four. (a “tetrad” in music theory has four notes.)</a:t>
            </a:r>
          </a:p>
          <a:p>
            <a:r>
              <a:rPr lang="en-US" dirty="0" err="1" smtClean="0"/>
              <a:t>Tetradic</a:t>
            </a:r>
            <a:r>
              <a:rPr lang="en-US" dirty="0" smtClean="0"/>
              <a:t> colors are also very fun and vibrant.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f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689" r="-110689"/>
          <a:stretch>
            <a:fillRect/>
          </a:stretch>
        </p:blipFill>
        <p:spPr>
          <a:xfrm>
            <a:off x="-1550457" y="686444"/>
            <a:ext cx="12348683" cy="5422618"/>
          </a:xfrm>
        </p:spPr>
      </p:pic>
    </p:spTree>
    <p:extLst>
      <p:ext uri="{BB962C8B-B14F-4D97-AF65-F5344CB8AC3E}">
        <p14:creationId xmlns:p14="http://schemas.microsoft.com/office/powerpoint/2010/main" val="189823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1LvZouHX8L._SX425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863" r="-63863"/>
          <a:stretch>
            <a:fillRect/>
          </a:stretch>
        </p:blipFill>
        <p:spPr>
          <a:xfrm>
            <a:off x="1427162" y="295092"/>
            <a:ext cx="7716838" cy="3388658"/>
          </a:xfrm>
        </p:spPr>
      </p:pic>
      <p:pic>
        <p:nvPicPr>
          <p:cNvPr id="5" name="Picture 4" descr="64oz_Chilled_FruitPun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122" y="1333795"/>
            <a:ext cx="3067857" cy="4798882"/>
          </a:xfrm>
          <a:prstGeom prst="rect">
            <a:avLst/>
          </a:prstGeom>
        </p:spPr>
      </p:pic>
      <p:pic>
        <p:nvPicPr>
          <p:cNvPr id="6" name="Picture 5" descr="crayola-markers-164895a8e3f12fa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8" y="3381574"/>
            <a:ext cx="3454150" cy="3146515"/>
          </a:xfrm>
          <a:prstGeom prst="rect">
            <a:avLst/>
          </a:prstGeom>
        </p:spPr>
      </p:pic>
      <p:pic>
        <p:nvPicPr>
          <p:cNvPr id="8" name="Picture 7" descr="Fun-Dip-Wrapper-Smal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08" y="1128887"/>
            <a:ext cx="3744195" cy="14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1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Due November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/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, 2015 (you have roughly eight classes to complete this project. 1-2 days will be spent coming up with idea/sketching. 2-</a:t>
            </a:r>
            <a:r>
              <a:rPr lang="en-US" dirty="0"/>
              <a:t>3</a:t>
            </a:r>
            <a:r>
              <a:rPr lang="en-US" dirty="0" smtClean="0"/>
              <a:t> days will be spent assembling the package. 3-4 days will be spent painting the package.)</a:t>
            </a:r>
          </a:p>
          <a:p>
            <a:r>
              <a:rPr lang="en-US" dirty="0" smtClean="0"/>
              <a:t>Hand in rubric with self assessment to receive full credit for your work. </a:t>
            </a:r>
          </a:p>
          <a:p>
            <a:r>
              <a:rPr lang="en-US" dirty="0" smtClean="0"/>
              <a:t>Work loses 5 points for every day it is turned in late. </a:t>
            </a:r>
          </a:p>
          <a:p>
            <a:r>
              <a:rPr lang="en-US" dirty="0" smtClean="0"/>
              <a:t>Late work not accepted after 2 weeks unless in extreme circumstances with prior approval from teacher.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5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_20120224144614_320_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40" y="1850639"/>
            <a:ext cx="5824423" cy="43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-intro-240cs071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56" y="1428427"/>
            <a:ext cx="6221037" cy="45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dy_lauer_brands_100907.stand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508" y="1525324"/>
            <a:ext cx="6488869" cy="48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Tropicana Orange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=Ny3kKNf1faU</a:t>
            </a:r>
          </a:p>
        </p:txBody>
      </p:sp>
    </p:spTree>
    <p:extLst>
      <p:ext uri="{BB962C8B-B14F-4D97-AF65-F5344CB8AC3E}">
        <p14:creationId xmlns:p14="http://schemas.microsoft.com/office/powerpoint/2010/main" val="376102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Companies know that there is a lot of competition out there for similar products. They can sell more by a) making a better product OR b) making you </a:t>
            </a:r>
            <a:r>
              <a:rPr lang="en-US" i="1" dirty="0" smtClean="0"/>
              <a:t>think </a:t>
            </a:r>
            <a:r>
              <a:rPr lang="en-US" dirty="0" smtClean="0"/>
              <a:t>a product is better because you associate it with certain ideas or feelings. </a:t>
            </a:r>
          </a:p>
          <a:p>
            <a:r>
              <a:rPr lang="en-US" dirty="0" smtClean="0"/>
              <a:t>The packaging that the product comes in is just as important, of not more important, than the product itself. </a:t>
            </a:r>
          </a:p>
          <a:p>
            <a:r>
              <a:rPr lang="en-US" dirty="0" smtClean="0"/>
              <a:t>Companies spend millions of dollars to try to make it so that their packaging/design makes customers choose their product over another. They want to send a visual message with their product’s packaging.</a:t>
            </a:r>
          </a:p>
          <a:p>
            <a:r>
              <a:rPr lang="en-US" dirty="0" smtClean="0"/>
              <a:t>Package design is a HUGE area of graphic design and a diverse career field in the arts.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Package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Shape of package</a:t>
            </a:r>
          </a:p>
          <a:p>
            <a:r>
              <a:rPr lang="en-US" dirty="0" smtClean="0"/>
              <a:t>Material of package</a:t>
            </a:r>
          </a:p>
          <a:p>
            <a:r>
              <a:rPr lang="en-US" dirty="0" smtClean="0"/>
              <a:t>Color Scheme</a:t>
            </a:r>
          </a:p>
          <a:p>
            <a:r>
              <a:rPr lang="en-US" dirty="0" smtClean="0"/>
              <a:t>Shapes/designs</a:t>
            </a:r>
          </a:p>
          <a:p>
            <a:r>
              <a:rPr lang="en-US" dirty="0" smtClean="0"/>
              <a:t>Logo/graphic/imagery</a:t>
            </a:r>
          </a:p>
          <a:p>
            <a:r>
              <a:rPr lang="en-US" dirty="0" smtClean="0"/>
              <a:t>Text/Font</a:t>
            </a:r>
          </a:p>
          <a:p>
            <a:r>
              <a:rPr lang="en-US" dirty="0" smtClean="0"/>
              <a:t>Composition (how everything is laid out and compares to other elements on the package)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3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5683</TotalTime>
  <Words>997</Words>
  <Application>Microsoft Macintosh PowerPoint</Application>
  <PresentationFormat>On-screen Show (4:3)</PresentationFormat>
  <Paragraphs>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Sky</vt:lpstr>
      <vt:lpstr>Package Design</vt:lpstr>
      <vt:lpstr>Which of these products would you be more likely to buy? </vt:lpstr>
      <vt:lpstr>PowerPoint Presentation</vt:lpstr>
      <vt:lpstr>PowerPoint Presentation</vt:lpstr>
      <vt:lpstr>PowerPoint Presentation</vt:lpstr>
      <vt:lpstr>PowerPoint Presentation</vt:lpstr>
      <vt:lpstr>Tropicana Orange Juice</vt:lpstr>
      <vt:lpstr>Package Design</vt:lpstr>
      <vt:lpstr>Factors of Package Design</vt:lpstr>
      <vt:lpstr>PowerPoint Presentation</vt:lpstr>
      <vt:lpstr>PowerPoint Presentation</vt:lpstr>
      <vt:lpstr>PowerPoint Presentation</vt:lpstr>
      <vt:lpstr>Your Assignment</vt:lpstr>
      <vt:lpstr>Brainstorm/Sketch to address the following:</vt:lpstr>
      <vt:lpstr>Creating the package</vt:lpstr>
      <vt:lpstr>Assembling and Painting</vt:lpstr>
      <vt:lpstr>Requirements</vt:lpstr>
      <vt:lpstr>Color Associations</vt:lpstr>
      <vt:lpstr>PowerPoint Presentation</vt:lpstr>
      <vt:lpstr>Color Schemes</vt:lpstr>
      <vt:lpstr>Monochromatic Color Scheme</vt:lpstr>
      <vt:lpstr>PowerPoint Presentation</vt:lpstr>
      <vt:lpstr>PowerPoint Presentation</vt:lpstr>
      <vt:lpstr>Complementary Color Scheme </vt:lpstr>
      <vt:lpstr>PowerPoint Presentation</vt:lpstr>
      <vt:lpstr>PowerPoint Presentation</vt:lpstr>
      <vt:lpstr>Analogous Color Scheme</vt:lpstr>
      <vt:lpstr>PowerPoint Presentation</vt:lpstr>
      <vt:lpstr>PowerPoint Presentation</vt:lpstr>
      <vt:lpstr>Triadic Color Scheme</vt:lpstr>
      <vt:lpstr>PowerPoint Presentation</vt:lpstr>
      <vt:lpstr>PowerPoint Presentation</vt:lpstr>
      <vt:lpstr>Tetradic Color Scheme</vt:lpstr>
      <vt:lpstr>PowerPoint Presentation</vt:lpstr>
      <vt:lpstr>PowerPoint Presentation</vt:lpstr>
      <vt:lpstr>Due Date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Package Design</dc:title>
  <dc:creator>LHS Art 2</dc:creator>
  <cp:lastModifiedBy>LHS Art 2</cp:lastModifiedBy>
  <cp:revision>17</cp:revision>
  <dcterms:created xsi:type="dcterms:W3CDTF">2015-10-22T15:46:12Z</dcterms:created>
  <dcterms:modified xsi:type="dcterms:W3CDTF">2015-11-13T16:41:02Z</dcterms:modified>
</cp:coreProperties>
</file>