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75" r:id="rId4"/>
    <p:sldId id="276" r:id="rId5"/>
    <p:sldId id="277" r:id="rId6"/>
    <p:sldId id="278" r:id="rId7"/>
    <p:sldId id="258" r:id="rId8"/>
    <p:sldId id="259" r:id="rId9"/>
    <p:sldId id="260" r:id="rId10"/>
    <p:sldId id="261" r:id="rId11"/>
    <p:sldId id="262" r:id="rId12"/>
    <p:sldId id="263" r:id="rId13"/>
    <p:sldId id="264" r:id="rId14"/>
    <p:sldId id="265" r:id="rId15"/>
    <p:sldId id="267" r:id="rId16"/>
    <p:sldId id="266" r:id="rId17"/>
    <p:sldId id="268" r:id="rId18"/>
    <p:sldId id="269" r:id="rId19"/>
    <p:sldId id="270" r:id="rId20"/>
    <p:sldId id="271" r:id="rId21"/>
    <p:sldId id="273" r:id="rId22"/>
    <p:sldId id="274" r:id="rId23"/>
    <p:sldId id="281" r:id="rId24"/>
    <p:sldId id="279" r:id="rId25"/>
    <p:sldId id="280"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2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ECC49A3C-1E5A-4BB3-82E4-CC09447DD878}" type="datetime1">
              <a:rPr lang="en-US"/>
              <a:pPr/>
              <a:t>4/27/16</a:t>
            </a:fld>
            <a:endParaRPr lang="en-US"/>
          </a:p>
        </p:txBody>
      </p:sp>
      <p:sp>
        <p:nvSpPr>
          <p:cNvPr id="53252"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9C83D8B-1E43-4FFE-A504-CCF2EDAC571C}" type="slidenum">
              <a:rPr lang="en-US"/>
              <a:pPr/>
              <a:t>‹#›</a:t>
            </a:fld>
            <a:endParaRPr lang="en-US"/>
          </a:p>
        </p:txBody>
      </p:sp>
    </p:spTree>
    <p:extLst>
      <p:ext uri="{BB962C8B-B14F-4D97-AF65-F5344CB8AC3E}">
        <p14:creationId xmlns:p14="http://schemas.microsoft.com/office/powerpoint/2010/main" val="295325234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ＭＳ Ｐゴシック" pitchFamily="-72" charset="-128"/>
      </a:defRPr>
    </a:lvl1pPr>
    <a:lvl2pPr marL="4572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2pPr>
    <a:lvl3pPr marL="9144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3pPr>
    <a:lvl4pPr marL="13716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4pPr>
    <a:lvl5pPr marL="1828800" algn="l" defTabSz="457200" rtl="0" fontAlgn="base">
      <a:spcBef>
        <a:spcPct val="30000"/>
      </a:spcBef>
      <a:spcAft>
        <a:spcPct val="0"/>
      </a:spcAft>
      <a:defRPr sz="1200" kern="1200">
        <a:solidFill>
          <a:schemeClr val="tx1"/>
        </a:solidFill>
        <a:latin typeface="Calibri" pitchFamily="-72" charset="0"/>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ceholder 2"/>
          <p:cNvSpPr>
            <a:spLocks noGrp="1" noRot="1" noChangeAspect="1" noChangeArrowheads="1" noTextEdit="1"/>
          </p:cNvSpPr>
          <p:nvPr>
            <p:ph type="sldImg"/>
          </p:nvPr>
        </p:nvSpPr>
        <p:spPr>
          <a:ln/>
        </p:spPr>
      </p:sp>
      <p:sp>
        <p:nvSpPr>
          <p:cNvPr id="5427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noChangeArrowheads="1" noTextEdit="1"/>
          </p:cNvSpPr>
          <p:nvPr>
            <p:ph type="sldImg"/>
          </p:nvPr>
        </p:nvSpPr>
        <p:spPr>
          <a:ln/>
        </p:spPr>
      </p:sp>
      <p:sp>
        <p:nvSpPr>
          <p:cNvPr id="6349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ceholder 2"/>
          <p:cNvSpPr>
            <a:spLocks noGrp="1" noRot="1" noChangeAspect="1" noChangeArrowheads="1" noTextEdit="1"/>
          </p:cNvSpPr>
          <p:nvPr>
            <p:ph type="sldImg"/>
          </p:nvPr>
        </p:nvSpPr>
        <p:spPr>
          <a:ln/>
        </p:spPr>
      </p:sp>
      <p:sp>
        <p:nvSpPr>
          <p:cNvPr id="6451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noChangeArrowheads="1" noTextEdit="1"/>
          </p:cNvSpPr>
          <p:nvPr>
            <p:ph type="sldImg"/>
          </p:nvPr>
        </p:nvSpPr>
        <p:spPr>
          <a:ln/>
        </p:spPr>
      </p:sp>
      <p:sp>
        <p:nvSpPr>
          <p:cNvPr id="655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noRot="1" noChangeAspect="1" noChangeArrowheads="1" noTextEdit="1"/>
          </p:cNvSpPr>
          <p:nvPr>
            <p:ph type="sldImg"/>
          </p:nvPr>
        </p:nvSpPr>
        <p:spPr>
          <a:ln/>
        </p:spPr>
      </p:sp>
      <p:sp>
        <p:nvSpPr>
          <p:cNvPr id="6656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ceholder 2"/>
          <p:cNvSpPr>
            <a:spLocks noGrp="1" noRot="1" noChangeAspect="1" noChangeArrowheads="1" noTextEdit="1"/>
          </p:cNvSpPr>
          <p:nvPr>
            <p:ph type="sldImg"/>
          </p:nvPr>
        </p:nvSpPr>
        <p:spPr>
          <a:ln/>
        </p:spPr>
      </p:sp>
      <p:sp>
        <p:nvSpPr>
          <p:cNvPr id="675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noChangeArrowheads="1" noTextEdit="1"/>
          </p:cNvSpPr>
          <p:nvPr>
            <p:ph type="sldImg"/>
          </p:nvPr>
        </p:nvSpPr>
        <p:spPr>
          <a:ln/>
        </p:spPr>
      </p:sp>
      <p:sp>
        <p:nvSpPr>
          <p:cNvPr id="686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ceholder 2"/>
          <p:cNvSpPr>
            <a:spLocks noGrp="1" noRot="1" noChangeAspect="1" noChangeArrowheads="1" noTextEdit="1"/>
          </p:cNvSpPr>
          <p:nvPr>
            <p:ph type="sldImg"/>
          </p:nvPr>
        </p:nvSpPr>
        <p:spPr>
          <a:ln/>
        </p:spPr>
      </p:sp>
      <p:sp>
        <p:nvSpPr>
          <p:cNvPr id="696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ceholder 2"/>
          <p:cNvSpPr>
            <a:spLocks noGrp="1" noRot="1" noChangeAspect="1" noChangeArrowheads="1" noTextEdit="1"/>
          </p:cNvSpPr>
          <p:nvPr>
            <p:ph type="sldImg"/>
          </p:nvPr>
        </p:nvSpPr>
        <p:spPr>
          <a:ln/>
        </p:spPr>
      </p:sp>
      <p:sp>
        <p:nvSpPr>
          <p:cNvPr id="7168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laceholder 2"/>
          <p:cNvSpPr>
            <a:spLocks noGrp="1" noRot="1" noChangeAspect="1"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noChangeArrowheads="1" noTextEdit="1"/>
          </p:cNvSpPr>
          <p:nvPr>
            <p:ph type="sldImg"/>
          </p:nvPr>
        </p:nvSpPr>
        <p:spPr>
          <a:ln/>
        </p:spPr>
      </p:sp>
      <p:sp>
        <p:nvSpPr>
          <p:cNvPr id="5529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ceholder 2"/>
          <p:cNvSpPr>
            <a:spLocks noGrp="1" noRot="1" noChangeAspect="1" noChangeArrowheads="1" noTextEdit="1"/>
          </p:cNvSpPr>
          <p:nvPr>
            <p:ph type="sldImg"/>
          </p:nvPr>
        </p:nvSpPr>
        <p:spPr>
          <a:ln/>
        </p:spPr>
      </p:sp>
      <p:sp>
        <p:nvSpPr>
          <p:cNvPr id="5632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2"/>
          <p:cNvSpPr>
            <a:spLocks noGrp="1" noRot="1" noChangeAspect="1" noChangeArrowheads="1" noTextEdit="1"/>
          </p:cNvSpPr>
          <p:nvPr>
            <p:ph type="sldImg"/>
          </p:nvPr>
        </p:nvSpPr>
        <p:spPr>
          <a:ln/>
        </p:spPr>
      </p:sp>
      <p:sp>
        <p:nvSpPr>
          <p:cNvPr id="5734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spect="1" noChangeArrowheads="1" noTextEdit="1"/>
          </p:cNvSpPr>
          <p:nvPr>
            <p:ph type="sldImg"/>
          </p:nvPr>
        </p:nvSpPr>
        <p:spPr>
          <a:ln/>
        </p:spPr>
      </p:sp>
      <p:sp>
        <p:nvSpPr>
          <p:cNvPr id="5837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noChangeArrowheads="1" noTextEdit="1"/>
          </p:cNvSpPr>
          <p:nvPr>
            <p:ph type="sldImg"/>
          </p:nvPr>
        </p:nvSpPr>
        <p:spPr>
          <a:ln/>
        </p:spPr>
      </p:sp>
      <p:sp>
        <p:nvSpPr>
          <p:cNvPr id="5939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noChangeArrowheads="1" noTextEdit="1"/>
          </p:cNvSpPr>
          <p:nvPr>
            <p:ph type="sldImg"/>
          </p:nvPr>
        </p:nvSpPr>
        <p:spPr>
          <a:ln/>
        </p:spPr>
      </p:sp>
      <p:sp>
        <p:nvSpPr>
          <p:cNvPr id="6041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noChangeArrowheads="1" noTextEdit="1"/>
          </p:cNvSpPr>
          <p:nvPr>
            <p:ph type="sldImg"/>
          </p:nvPr>
        </p:nvSpPr>
        <p:spPr>
          <a:ln/>
        </p:spPr>
      </p:sp>
      <p:sp>
        <p:nvSpPr>
          <p:cNvPr id="6144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noChangeArrowheads="1" noTextEdit="1"/>
          </p:cNvSpPr>
          <p:nvPr>
            <p:ph type="sldImg"/>
          </p:nvPr>
        </p:nvSpPr>
        <p:spPr>
          <a:ln/>
        </p:spPr>
      </p:sp>
      <p:sp>
        <p:nvSpPr>
          <p:cNvPr id="62467"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 descr="TitleSlideOverla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grpSp>
        <p:nvGrpSpPr>
          <p:cNvPr id="5" name="Group 32"/>
          <p:cNvGrpSpPr>
            <a:grpSpLocks/>
          </p:cNvGrpSpPr>
          <p:nvPr/>
        </p:nvGrpSpPr>
        <p:grpSpPr bwMode="auto">
          <a:xfrm>
            <a:off x="103188" y="1997075"/>
            <a:ext cx="9264650" cy="3670300"/>
            <a:chOff x="103644" y="1997845"/>
            <a:chExt cx="9264100" cy="3669157"/>
          </a:xfrm>
        </p:grpSpPr>
        <p:sp>
          <p:nvSpPr>
            <p:cNvPr id="6" name="Freeform 5"/>
            <p:cNvSpPr/>
            <p:nvPr/>
          </p:nvSpPr>
          <p:spPr>
            <a:xfrm rot="15669120">
              <a:off x="3703347" y="-841681"/>
              <a:ext cx="2064694"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Freeform 6"/>
            <p:cNvSpPr/>
            <p:nvPr/>
          </p:nvSpPr>
          <p:spPr>
            <a:xfrm rot="15660000">
              <a:off x="5179505" y="1578770"/>
              <a:ext cx="1041076" cy="7135388"/>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Freeform 7"/>
            <p:cNvSpPr/>
            <p:nvPr/>
          </p:nvSpPr>
          <p:spPr>
            <a:xfrm rot="15660000">
              <a:off x="6127967" y="-69104"/>
              <a:ext cx="931572" cy="5297173"/>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Freeform 8"/>
            <p:cNvSpPr/>
            <p:nvPr/>
          </p:nvSpPr>
          <p:spPr>
            <a:xfrm rot="15660000">
              <a:off x="5623969" y="-611195"/>
              <a:ext cx="963313" cy="632105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Freeform 9"/>
            <p:cNvSpPr/>
            <p:nvPr/>
          </p:nvSpPr>
          <p:spPr>
            <a:xfrm rot="15660000">
              <a:off x="6394602" y="-278564"/>
              <a:ext cx="552278" cy="510509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Freeform 10"/>
            <p:cNvSpPr/>
            <p:nvPr/>
          </p:nvSpPr>
          <p:spPr>
            <a:xfrm rot="15660000">
              <a:off x="7468480" y="1179374"/>
              <a:ext cx="536408" cy="2935113"/>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2" name="Freeform 11"/>
          <p:cNvSpPr/>
          <p:nvPr/>
        </p:nvSpPr>
        <p:spPr>
          <a:xfrm rot="15660000">
            <a:off x="5750719" y="-642144"/>
            <a:ext cx="985838" cy="604837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13" name="Group 40"/>
          <p:cNvGrpSpPr>
            <a:grpSpLocks/>
          </p:cNvGrpSpPr>
          <p:nvPr/>
        </p:nvGrpSpPr>
        <p:grpSpPr bwMode="auto">
          <a:xfrm>
            <a:off x="787400" y="-969963"/>
            <a:ext cx="5637213" cy="2701926"/>
            <a:chOff x="787878" y="-970104"/>
            <a:chExt cx="5636587" cy="2701922"/>
          </a:xfrm>
        </p:grpSpPr>
        <p:sp>
          <p:nvSpPr>
            <p:cNvPr id="14" name="Oval 13"/>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Oval 14"/>
            <p:cNvSpPr/>
            <p:nvPr userDrawn="1"/>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Oval 15"/>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Pie 16"/>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Arc 18"/>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Pie 19"/>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1" name="Arc 20"/>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Oval 21"/>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Oval 22"/>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 name="Arc 23"/>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 name="Oval 24"/>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6" name="Oval 25"/>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rot="21042312">
            <a:off x="1022823" y="2961459"/>
            <a:ext cx="7551601" cy="1612607"/>
          </a:xfrm>
        </p:spPr>
        <p:txBody>
          <a:bodyPr anchor="b">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9525" y="2476500"/>
            <a:ext cx="9124950"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6" name="Straight Connector 5"/>
          <p:cNvCxnSpPr/>
          <p:nvPr/>
        </p:nvCxnSpPr>
        <p:spPr>
          <a:xfrm>
            <a:off x="9525" y="2476500"/>
            <a:ext cx="9124950"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477870" y="2547938"/>
            <a:ext cx="3951755" cy="3700462"/>
          </a:xfrm>
        </p:spPr>
        <p:txBody>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96954B5B-5C20-4F77-B537-A8EB77AE8EDE}" type="datetimeFigureOut">
              <a:rPr lang="en-US"/>
              <a:pPr>
                <a:defRPr/>
              </a:pPr>
              <a:t>4/27/16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69AF9CD-D092-4769-953E-C6F70D4086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31"/>
          <p:cNvGrpSpPr>
            <a:grpSpLocks/>
          </p:cNvGrpSpPr>
          <p:nvPr/>
        </p:nvGrpSpPr>
        <p:grpSpPr bwMode="auto">
          <a:xfrm>
            <a:off x="9525" y="3810000"/>
            <a:ext cx="9124950" cy="3035300"/>
            <a:chOff x="9144" y="3810000"/>
            <a:chExt cx="9125712" cy="3035300"/>
          </a:xfrm>
        </p:grpSpPr>
        <p:sp>
          <p:nvSpPr>
            <p:cNvPr id="6" name="Rectangle 5"/>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6"/>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8" name="Date Placeholder 4"/>
          <p:cNvSpPr>
            <a:spLocks noGrp="1"/>
          </p:cNvSpPr>
          <p:nvPr>
            <p:ph type="dt" sz="half" idx="10"/>
          </p:nvPr>
        </p:nvSpPr>
        <p:spPr/>
        <p:txBody>
          <a:bodyPr/>
          <a:lstStyle>
            <a:lvl1pPr>
              <a:defRPr/>
            </a:lvl1pPr>
          </a:lstStyle>
          <a:p>
            <a:pPr>
              <a:defRPr/>
            </a:pPr>
            <a:fld id="{FCF763B5-AC0A-4F8D-900C-E018778759D1}" type="datetimeFigureOut">
              <a:rPr lang="en-US"/>
              <a:pPr>
                <a:defRPr/>
              </a:pPr>
              <a:t>4/27/16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4D9710B8-A308-4149-BA62-83A3D344F2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6" name="Group 31"/>
          <p:cNvGrpSpPr>
            <a:grpSpLocks/>
          </p:cNvGrpSpPr>
          <p:nvPr/>
        </p:nvGrpSpPr>
        <p:grpSpPr bwMode="auto">
          <a:xfrm>
            <a:off x="9525" y="3810000"/>
            <a:ext cx="9124950"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713232" y="5105399"/>
            <a:ext cx="7717536" cy="1281953"/>
          </a:xfrm>
        </p:spPr>
        <p:txBody>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9" name="Date Placeholder 4"/>
          <p:cNvSpPr>
            <a:spLocks noGrp="1"/>
          </p:cNvSpPr>
          <p:nvPr>
            <p:ph type="dt" sz="half" idx="14"/>
          </p:nvPr>
        </p:nvSpPr>
        <p:spPr/>
        <p:txBody>
          <a:bodyPr/>
          <a:lstStyle>
            <a:lvl1pPr>
              <a:defRPr/>
            </a:lvl1pPr>
          </a:lstStyle>
          <a:p>
            <a:pPr>
              <a:defRPr/>
            </a:pPr>
            <a:fld id="{DFE97429-B453-423A-A201-6D214149FA95}" type="datetimeFigureOut">
              <a:rPr lang="en-US"/>
              <a:pPr>
                <a:defRPr/>
              </a:pPr>
              <a:t>4/27/16</a:t>
            </a:fld>
            <a:endParaRPr lang="en-US"/>
          </a:p>
        </p:txBody>
      </p:sp>
      <p:sp>
        <p:nvSpPr>
          <p:cNvPr id="10" name="Footer Placeholder 5"/>
          <p:cNvSpPr>
            <a:spLocks noGrp="1"/>
          </p:cNvSpPr>
          <p:nvPr>
            <p:ph type="ftr" sz="quarter" idx="15"/>
          </p:nvPr>
        </p:nvSpPr>
        <p:spPr/>
        <p:txBody>
          <a:bodyPr/>
          <a:lstStyle>
            <a:lvl1pPr>
              <a:defRPr/>
            </a:lvl1pPr>
          </a:lstStyle>
          <a:p>
            <a:pPr>
              <a:defRPr/>
            </a:pPr>
            <a:endParaRPr lang="en-US"/>
          </a:p>
        </p:txBody>
      </p:sp>
      <p:sp>
        <p:nvSpPr>
          <p:cNvPr id="11" name="Slide Number Placeholder 6"/>
          <p:cNvSpPr>
            <a:spLocks noGrp="1"/>
          </p:cNvSpPr>
          <p:nvPr>
            <p:ph type="sldNum" sz="quarter" idx="16"/>
          </p:nvPr>
        </p:nvSpPr>
        <p:spPr/>
        <p:txBody>
          <a:bodyPr/>
          <a:lstStyle>
            <a:lvl1pPr>
              <a:defRPr/>
            </a:lvl1pPr>
          </a:lstStyle>
          <a:p>
            <a:pPr>
              <a:defRPr/>
            </a:pPr>
            <a:fld id="{7A4E4FEF-ECF6-4F90-B5E4-F68CDB4C12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C744C325-3895-4124-96DD-E2C0DF9C7120}" type="datetimeFigureOut">
              <a:rPr lang="en-US"/>
              <a:pPr>
                <a:defRPr/>
              </a:pPr>
              <a:t>4/27/16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A9E429-59CA-4857-AE54-CAEBE7641FA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 Same Side Corner Rectangle 3"/>
          <p:cNvSpPr/>
          <p:nvPr/>
        </p:nvSpPr>
        <p:spPr>
          <a:xfrm>
            <a:off x="7299325" y="444500"/>
            <a:ext cx="1535113"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49962ADC-E0CA-47C6-BAAF-F6914F17DCD1}" type="datetimeFigureOut">
              <a:rPr lang="en-US"/>
              <a:pPr>
                <a:defRPr/>
              </a:pPr>
              <a:t>4/27/16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C3FF48-D45A-49CC-BBF0-C22CD02802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 Same Side Corner Rectangle 3"/>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43CC9E3C-FC99-41C7-8B44-C1C4E8560C44}" type="datetimeFigureOut">
              <a:rPr lang="en-US"/>
              <a:pPr>
                <a:defRPr/>
              </a:pPr>
              <a:t>4/27/16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8E59C2-EAC1-4096-A849-FFE59EE746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5" name="Freeform 4"/>
          <p:cNvSpPr/>
          <p:nvPr/>
        </p:nvSpPr>
        <p:spPr>
          <a:xfrm rot="15660000">
            <a:off x="5180013" y="1836738"/>
            <a:ext cx="1039812" cy="7135812"/>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pic>
        <p:nvPicPr>
          <p:cNvPr id="6" name="Picture 32" descr="TitleSlideOverla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grpSp>
        <p:nvGrpSpPr>
          <p:cNvPr id="7" name="Group 33"/>
          <p:cNvGrpSpPr>
            <a:grpSpLocks/>
          </p:cNvGrpSpPr>
          <p:nvPr/>
        </p:nvGrpSpPr>
        <p:grpSpPr bwMode="auto">
          <a:xfrm>
            <a:off x="787400" y="-969963"/>
            <a:ext cx="5637213" cy="2701926"/>
            <a:chOff x="787878" y="-970104"/>
            <a:chExt cx="5636587" cy="2701922"/>
          </a:xfrm>
        </p:grpSpPr>
        <p:sp>
          <p:nvSpPr>
            <p:cNvPr id="8" name="Oval 7"/>
            <p:cNvSpPr/>
            <p:nvPr/>
          </p:nvSpPr>
          <p:spPr>
            <a:xfrm>
              <a:off x="2383139" y="1122219"/>
              <a:ext cx="609532" cy="6095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8"/>
            <p:cNvSpPr/>
            <p:nvPr/>
          </p:nvSpPr>
          <p:spPr>
            <a:xfrm>
              <a:off x="2856161" y="76057"/>
              <a:ext cx="1023823" cy="83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1948212" y="45895"/>
              <a:ext cx="1023823" cy="868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Pie 10"/>
            <p:cNvSpPr/>
            <p:nvPr/>
          </p:nvSpPr>
          <p:spPr>
            <a:xfrm>
              <a:off x="1219630" y="-765316"/>
              <a:ext cx="3504811" cy="1520823"/>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2345043" y="141145"/>
              <a:ext cx="1023823" cy="952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Arc 12"/>
            <p:cNvSpPr/>
            <p:nvPr/>
          </p:nvSpPr>
          <p:spPr>
            <a:xfrm rot="12469977">
              <a:off x="1178360" y="-177942"/>
              <a:ext cx="1133349" cy="831849"/>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Pie 13"/>
            <p:cNvSpPr/>
            <p:nvPr/>
          </p:nvSpPr>
          <p:spPr>
            <a:xfrm rot="60000">
              <a:off x="787878" y="-198580"/>
              <a:ext cx="380958"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Arc 14"/>
            <p:cNvSpPr/>
            <p:nvPr/>
          </p:nvSpPr>
          <p:spPr>
            <a:xfrm rot="6387309">
              <a:off x="4862458" y="-839837"/>
              <a:ext cx="1452561" cy="1671452"/>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Oval 15"/>
            <p:cNvSpPr/>
            <p:nvPr/>
          </p:nvSpPr>
          <p:spPr>
            <a:xfrm>
              <a:off x="5362545" y="461820"/>
              <a:ext cx="757154" cy="642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Oval 16"/>
            <p:cNvSpPr/>
            <p:nvPr/>
          </p:nvSpPr>
          <p:spPr>
            <a:xfrm>
              <a:off x="4800632" y="152257"/>
              <a:ext cx="757154" cy="644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Arc 17"/>
            <p:cNvSpPr/>
            <p:nvPr/>
          </p:nvSpPr>
          <p:spPr>
            <a:xfrm rot="6387309">
              <a:off x="3395747" y="-1039842"/>
              <a:ext cx="1906585" cy="2046060"/>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a:off x="6114936" y="590407"/>
              <a:ext cx="152383"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Oval 19"/>
            <p:cNvSpPr/>
            <p:nvPr/>
          </p:nvSpPr>
          <p:spPr>
            <a:xfrm>
              <a:off x="6191128" y="485632"/>
              <a:ext cx="104763" cy="104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1" name="Freeform 20"/>
          <p:cNvSpPr/>
          <p:nvPr/>
        </p:nvSpPr>
        <p:spPr>
          <a:xfrm rot="15660000">
            <a:off x="5752306" y="67470"/>
            <a:ext cx="968375" cy="6030912"/>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Freeform 21"/>
          <p:cNvSpPr/>
          <p:nvPr/>
        </p:nvSpPr>
        <p:spPr>
          <a:xfrm rot="15669120">
            <a:off x="4038600" y="-17462"/>
            <a:ext cx="1789113" cy="8821737"/>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Freeform 22"/>
          <p:cNvSpPr/>
          <p:nvPr/>
        </p:nvSpPr>
        <p:spPr>
          <a:xfrm rot="15660000">
            <a:off x="6128543" y="621507"/>
            <a:ext cx="931863" cy="5295900"/>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 name="Freeform 23"/>
          <p:cNvSpPr/>
          <p:nvPr/>
        </p:nvSpPr>
        <p:spPr>
          <a:xfrm rot="15660000">
            <a:off x="5624513" y="77788"/>
            <a:ext cx="962025" cy="6321425"/>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 name="Freeform 24"/>
          <p:cNvSpPr/>
          <p:nvPr/>
        </p:nvSpPr>
        <p:spPr>
          <a:xfrm rot="15660000">
            <a:off x="6395244" y="411957"/>
            <a:ext cx="552450" cy="510381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6" name="Freeform 25"/>
          <p:cNvSpPr/>
          <p:nvPr/>
        </p:nvSpPr>
        <p:spPr>
          <a:xfrm rot="15660000">
            <a:off x="7469188" y="1865313"/>
            <a:ext cx="528637" cy="2947987"/>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7" name="Rectangle 2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rot="21042312">
            <a:off x="1248863" y="3564661"/>
            <a:ext cx="7324068" cy="1612607"/>
          </a:xfrm>
        </p:spPr>
        <p:txBody>
          <a:bodyPr anchor="b">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36" name="Subtitle 2"/>
          <p:cNvSpPr>
            <a:spLocks noGrp="1"/>
          </p:cNvSpPr>
          <p:nvPr>
            <p:ph type="subTitle" idx="1"/>
          </p:nvPr>
        </p:nvSpPr>
        <p:spPr>
          <a:xfrm rot="21060000">
            <a:off x="2550459" y="4990824"/>
            <a:ext cx="6400800" cy="914400"/>
          </a:xfrm>
        </p:spPr>
        <p:txBody>
          <a:bodyPr anchor="ctr" anchorCtr="0"/>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1" descr="SectionHeaderOverlay.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Freeform 4"/>
          <p:cNvSpPr/>
          <p:nvPr/>
        </p:nvSpPr>
        <p:spPr>
          <a:xfrm rot="4809906">
            <a:off x="3408362" y="1817688"/>
            <a:ext cx="1100137" cy="8104188"/>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Freeform 5"/>
          <p:cNvSpPr/>
          <p:nvPr/>
        </p:nvSpPr>
        <p:spPr>
          <a:xfrm rot="15600000" flipH="1" flipV="1">
            <a:off x="3393281" y="-445293"/>
            <a:ext cx="2008187" cy="926465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34"/>
          <p:cNvGrpSpPr>
            <a:grpSpLocks/>
          </p:cNvGrpSpPr>
          <p:nvPr/>
        </p:nvGrpSpPr>
        <p:grpSpPr bwMode="auto">
          <a:xfrm>
            <a:off x="2786063" y="-981075"/>
            <a:ext cx="4392612" cy="2733675"/>
            <a:chOff x="2786799" y="-981635"/>
            <a:chExt cx="4391155" cy="2734235"/>
          </a:xfrm>
        </p:grpSpPr>
        <p:sp>
          <p:nvSpPr>
            <p:cNvPr id="8" name="Oval 7"/>
            <p:cNvSpPr/>
            <p:nvPr/>
          </p:nvSpPr>
          <p:spPr>
            <a:xfrm>
              <a:off x="4495969" y="1142875"/>
              <a:ext cx="609398" cy="6097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36"/>
            <p:cNvGrpSpPr>
              <a:grpSpLocks/>
            </p:cNvGrpSpPr>
            <p:nvPr/>
          </p:nvGrpSpPr>
          <p:grpSpPr bwMode="auto">
            <a:xfrm flipH="1">
              <a:off x="2913757" y="-725996"/>
              <a:ext cx="1671082" cy="1686271"/>
              <a:chOff x="7015490" y="-737357"/>
              <a:chExt cx="1671082" cy="1686271"/>
            </a:xfrm>
          </p:grpSpPr>
          <p:sp>
            <p:nvSpPr>
              <p:cNvPr id="17" name="Arc 16"/>
              <p:cNvSpPr/>
              <p:nvPr/>
            </p:nvSpPr>
            <p:spPr>
              <a:xfrm rot="6387309">
                <a:off x="7124601" y="-846468"/>
                <a:ext cx="1452860" cy="1671082"/>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p:nvSpPr>
            <p:spPr>
              <a:xfrm>
                <a:off x="7624888" y="305844"/>
                <a:ext cx="756986" cy="643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Oval 18"/>
              <p:cNvSpPr/>
              <p:nvPr/>
            </p:nvSpPr>
            <p:spPr>
              <a:xfrm>
                <a:off x="7063099" y="145475"/>
                <a:ext cx="755399" cy="644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10" name="Group 37"/>
            <p:cNvGrpSpPr>
              <a:grpSpLocks/>
            </p:cNvGrpSpPr>
            <p:nvPr/>
          </p:nvGrpSpPr>
          <p:grpSpPr bwMode="auto">
            <a:xfrm>
              <a:off x="3353348" y="-981634"/>
              <a:ext cx="3824605" cy="2064172"/>
              <a:chOff x="3441716" y="-977152"/>
              <a:chExt cx="4193437" cy="2064172"/>
            </a:xfrm>
          </p:grpSpPr>
          <p:sp>
            <p:nvSpPr>
              <p:cNvPr id="13" name="Pie 12"/>
              <p:cNvSpPr/>
              <p:nvPr/>
            </p:nvSpPr>
            <p:spPr>
              <a:xfrm>
                <a:off x="3481737" y="-772324"/>
                <a:ext cx="3504392" cy="1521138"/>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Oval 13"/>
              <p:cNvSpPr/>
              <p:nvPr/>
            </p:nvSpPr>
            <p:spPr>
              <a:xfrm>
                <a:off x="4607526" y="134325"/>
                <a:ext cx="1023129" cy="952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Arc 14"/>
              <p:cNvSpPr/>
              <p:nvPr/>
            </p:nvSpPr>
            <p:spPr>
              <a:xfrm rot="12469977">
                <a:off x="3441716" y="-184829"/>
                <a:ext cx="1132751" cy="830433"/>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Arc 15"/>
              <p:cNvSpPr/>
              <p:nvPr/>
            </p:nvSpPr>
            <p:spPr>
              <a:xfrm rot="6387309">
                <a:off x="5659329" y="-1047587"/>
                <a:ext cx="1905390" cy="204625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1" name="Oval 10"/>
            <p:cNvSpPr/>
            <p:nvPr/>
          </p:nvSpPr>
          <p:spPr>
            <a:xfrm>
              <a:off x="3062932" y="90148"/>
              <a:ext cx="268198" cy="26675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Chord 11"/>
            <p:cNvSpPr/>
            <p:nvPr/>
          </p:nvSpPr>
          <p:spPr>
            <a:xfrm rot="17618442">
              <a:off x="2809760" y="-85246"/>
              <a:ext cx="182600" cy="228524"/>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0" name="Round Same Side Corner Rectangle 19"/>
          <p:cNvSpPr/>
          <p:nvPr/>
        </p:nvSpPr>
        <p:spPr>
          <a:xfrm rot="4733987">
            <a:off x="1458913" y="2141538"/>
            <a:ext cx="809625" cy="2606675"/>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1" name="Freeform 20"/>
          <p:cNvSpPr/>
          <p:nvPr/>
        </p:nvSpPr>
        <p:spPr>
          <a:xfrm rot="4733987">
            <a:off x="814388" y="2201862"/>
            <a:ext cx="700088" cy="2513013"/>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Freeform 21"/>
          <p:cNvSpPr/>
          <p:nvPr/>
        </p:nvSpPr>
        <p:spPr>
          <a:xfrm rot="4733987">
            <a:off x="390524" y="3357563"/>
            <a:ext cx="379413" cy="1208088"/>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Rectangle 22"/>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Text Placeholder 2"/>
          <p:cNvSpPr>
            <a:spLocks noGrp="1"/>
          </p:cNvSpPr>
          <p:nvPr>
            <p:ph type="body" idx="1"/>
          </p:nvPr>
        </p:nvSpPr>
        <p:spPr>
          <a:xfrm rot="21000000">
            <a:off x="887172" y="5303003"/>
            <a:ext cx="6904501" cy="977900"/>
          </a:xfrm>
        </p:spPr>
        <p:txBody>
          <a:bodyPr anchor="ctr" anchorCtr="0"/>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rot="21000000">
            <a:off x="600152" y="3389654"/>
            <a:ext cx="7622161" cy="1679594"/>
          </a:xfrm>
        </p:spPr>
        <p:txBody>
          <a:bodyPr rtlCol="0" anchor="b">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 Same Side Corner Rectangle 4"/>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p:txBody>
          <a:bodyPr/>
          <a:lstStyle>
            <a:lvl1pPr>
              <a:defRPr/>
            </a:lvl1pPr>
          </a:lstStyle>
          <a:p>
            <a:pPr>
              <a:defRPr/>
            </a:pPr>
            <a:fld id="{47247822-515C-47BA-939C-4B74D8351CCF}" type="datetimeFigureOut">
              <a:rPr lang="en-US"/>
              <a:pPr>
                <a:defRPr/>
              </a:pPr>
              <a:t>4/27/16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E83B541-8A5C-496D-909A-955FE5F472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ound Same Side Corner Rectangle 6"/>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p:txBody>
          <a:bodyPr/>
          <a:lstStyle>
            <a:lvl1pPr>
              <a:defRPr/>
            </a:lvl1pPr>
          </a:lstStyle>
          <a:p>
            <a:pPr>
              <a:defRPr/>
            </a:pPr>
            <a:fld id="{4F94E0BA-DDF6-4C72-BB3C-BDF71E535E30}" type="datetimeFigureOut">
              <a:rPr lang="en-US"/>
              <a:pPr>
                <a:defRPr/>
              </a:pPr>
              <a:t>4/27/16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CD1D613-014A-444D-988E-E84628A2BE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 Same Side Corner Rectangle 2"/>
          <p:cNvSpPr/>
          <p:nvPr/>
        </p:nvSpPr>
        <p:spPr>
          <a:xfrm rot="16200000">
            <a:off x="3974306" y="-2347118"/>
            <a:ext cx="1450975"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0C493CC7-62AA-4613-B9DB-9995C921FFAF}" type="datetimeFigureOut">
              <a:rPr lang="en-US"/>
              <a:pPr>
                <a:defRPr/>
              </a:pPr>
              <a:t>4/27/16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EF0CF44-B2D8-4CF9-ABF4-15ACB0A4F4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0D4FEF-33F6-4B4B-A5B8-5136BCF41767}" type="datetimeFigureOut">
              <a:rPr lang="en-US"/>
              <a:pPr>
                <a:defRPr/>
              </a:pPr>
              <a:t>4/27/16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495DD2-B653-4D44-AC88-0BCD551670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9171F568-398C-457F-9735-F568DF2CECA3}" type="datetimeFigureOut">
              <a:rPr lang="en-US"/>
              <a:pPr>
                <a:defRPr/>
              </a:pPr>
              <a:t>4/27/16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4DC5684-54A6-40EA-9CC6-9B9847D4A7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6" descr="TextSlideOverlay.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grpSp>
        <p:nvGrpSpPr>
          <p:cNvPr id="1027" name="Group 7"/>
          <p:cNvGrpSpPr>
            <a:grpSpLocks/>
          </p:cNvGrpSpPr>
          <p:nvPr/>
        </p:nvGrpSpPr>
        <p:grpSpPr bwMode="auto">
          <a:xfrm>
            <a:off x="-573088" y="-606425"/>
            <a:ext cx="7562851" cy="1982788"/>
            <a:chOff x="-573169" y="-607194"/>
            <a:chExt cx="7563453" cy="1983277"/>
          </a:xfrm>
        </p:grpSpPr>
        <p:grpSp>
          <p:nvGrpSpPr>
            <p:cNvPr id="1034" name="Group 32"/>
            <p:cNvGrpSpPr>
              <a:grpSpLocks/>
            </p:cNvGrpSpPr>
            <p:nvPr userDrawn="1"/>
          </p:nvGrpSpPr>
          <p:grpSpPr bwMode="auto">
            <a:xfrm>
              <a:off x="-263314" y="-607194"/>
              <a:ext cx="7253598" cy="1983277"/>
              <a:chOff x="-263314" y="-607194"/>
              <a:chExt cx="7253598" cy="1983277"/>
            </a:xfrm>
          </p:grpSpPr>
          <p:sp>
            <p:nvSpPr>
              <p:cNvPr id="11" name="Oval 10"/>
              <p:cNvSpPr/>
              <p:nvPr userDrawn="1"/>
            </p:nvSpPr>
            <p:spPr>
              <a:xfrm rot="4368687">
                <a:off x="2840180" y="-41839"/>
                <a:ext cx="581168" cy="7906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userDrawn="1"/>
            </p:nvSpPr>
            <p:spPr>
              <a:xfrm>
                <a:off x="334955" y="12084"/>
                <a:ext cx="1189132" cy="10130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Arc 12"/>
              <p:cNvSpPr/>
              <p:nvPr userDrawn="1"/>
            </p:nvSpPr>
            <p:spPr>
              <a:xfrm rot="6387309">
                <a:off x="5839162" y="-548343"/>
                <a:ext cx="1106761" cy="1195483"/>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Oval 13"/>
              <p:cNvSpPr/>
              <p:nvPr userDrawn="1"/>
            </p:nvSpPr>
            <p:spPr>
              <a:xfrm>
                <a:off x="5472513" y="62896"/>
                <a:ext cx="609648" cy="490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Pie 14"/>
              <p:cNvSpPr/>
              <p:nvPr userDrawn="1"/>
            </p:nvSpPr>
            <p:spPr>
              <a:xfrm>
                <a:off x="-7974" y="-607194"/>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6" name="Pie 15"/>
              <p:cNvSpPr/>
              <p:nvPr userDrawn="1"/>
            </p:nvSpPr>
            <p:spPr>
              <a:xfrm>
                <a:off x="1905116" y="-402356"/>
                <a:ext cx="1600327" cy="80029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7" name="Oval 16"/>
              <p:cNvSpPr/>
              <p:nvPr userDrawn="1"/>
            </p:nvSpPr>
            <p:spPr>
              <a:xfrm>
                <a:off x="2630662" y="761568"/>
                <a:ext cx="417545" cy="4176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8" name="Oval 17"/>
              <p:cNvSpPr/>
              <p:nvPr userDrawn="1"/>
            </p:nvSpPr>
            <p:spPr>
              <a:xfrm rot="2510439">
                <a:off x="169841" y="162934"/>
                <a:ext cx="779524" cy="982904"/>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9" name="Pie 18"/>
              <p:cNvSpPr/>
              <p:nvPr userDrawn="1"/>
            </p:nvSpPr>
            <p:spPr>
              <a:xfrm rot="16200000">
                <a:off x="-263626" y="842596"/>
                <a:ext cx="533532" cy="533442"/>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0" name="Oval 19"/>
              <p:cNvSpPr/>
              <p:nvPr userDrawn="1"/>
            </p:nvSpPr>
            <p:spPr>
              <a:xfrm>
                <a:off x="1559014" y="491627"/>
                <a:ext cx="228618" cy="193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1" name="Pie 20"/>
              <p:cNvSpPr/>
              <p:nvPr userDrawn="1"/>
            </p:nvSpPr>
            <p:spPr>
              <a:xfrm>
                <a:off x="990644" y="-604018"/>
                <a:ext cx="1385998" cy="120521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2" name="Pie 21"/>
              <p:cNvSpPr/>
              <p:nvPr userDrawn="1"/>
            </p:nvSpPr>
            <p:spPr>
              <a:xfrm>
                <a:off x="5181977" y="-343604"/>
                <a:ext cx="1600327" cy="685969"/>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3" name="Oval 22"/>
              <p:cNvSpPr/>
              <p:nvPr userDrawn="1"/>
            </p:nvSpPr>
            <p:spPr>
              <a:xfrm>
                <a:off x="5728121" y="62896"/>
                <a:ext cx="685855" cy="5335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 name="Pie 23"/>
              <p:cNvSpPr/>
              <p:nvPr userDrawn="1"/>
            </p:nvSpPr>
            <p:spPr>
              <a:xfrm>
                <a:off x="6136141" y="-257858"/>
                <a:ext cx="838267" cy="52718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 name="Oval 24"/>
              <p:cNvSpPr/>
              <p:nvPr userDrawn="1"/>
            </p:nvSpPr>
            <p:spPr>
              <a:xfrm rot="4368687">
                <a:off x="3664159" y="-146629"/>
                <a:ext cx="582756" cy="90970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6" name="Pie 25"/>
              <p:cNvSpPr/>
              <p:nvPr userDrawn="1"/>
            </p:nvSpPr>
            <p:spPr>
              <a:xfrm>
                <a:off x="4384989" y="-146705"/>
                <a:ext cx="300062" cy="300112"/>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7" name="Pie 26"/>
              <p:cNvSpPr/>
              <p:nvPr userDrawn="1"/>
            </p:nvSpPr>
            <p:spPr>
              <a:xfrm>
                <a:off x="4756493" y="-119712"/>
                <a:ext cx="182578" cy="228657"/>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8" name="Pie 27"/>
              <p:cNvSpPr/>
              <p:nvPr userDrawn="1"/>
            </p:nvSpPr>
            <p:spPr>
              <a:xfrm>
                <a:off x="5029565" y="-114948"/>
                <a:ext cx="228618" cy="228656"/>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9" name="Oval 28"/>
              <p:cNvSpPr/>
              <p:nvPr userDrawn="1"/>
            </p:nvSpPr>
            <p:spPr>
              <a:xfrm>
                <a:off x="2403631" y="-619"/>
                <a:ext cx="665216" cy="66532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0" name="Pie 29"/>
              <p:cNvSpPr/>
              <p:nvPr userDrawn="1"/>
            </p:nvSpPr>
            <p:spPr>
              <a:xfrm>
                <a:off x="3011693" y="-299143"/>
                <a:ext cx="838267" cy="60975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 name="Pie 9"/>
            <p:cNvSpPr/>
            <p:nvPr userDrawn="1"/>
          </p:nvSpPr>
          <p:spPr>
            <a:xfrm rot="16200000">
              <a:off x="-430353" y="-79920"/>
              <a:ext cx="851110" cy="1136741"/>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28" name="Title Placeholder 1"/>
          <p:cNvSpPr>
            <a:spLocks noGrp="1"/>
          </p:cNvSpPr>
          <p:nvPr>
            <p:ph type="title"/>
          </p:nvPr>
        </p:nvSpPr>
        <p:spPr bwMode="auto">
          <a:xfrm>
            <a:off x="712788" y="1371600"/>
            <a:ext cx="7716837"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712788" y="3011488"/>
            <a:ext cx="7716837" cy="3389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788" y="300038"/>
            <a:ext cx="2743200" cy="184150"/>
          </a:xfrm>
          <a:prstGeom prst="rect">
            <a:avLst/>
          </a:prstGeom>
        </p:spPr>
        <p:txBody>
          <a:bodyPr vert="horz" lIns="91440" tIns="45720" rIns="91440" bIns="45720" rtlCol="0" anchor="ctr"/>
          <a:lstStyle>
            <a:lvl1pPr algn="l" fontAlgn="auto">
              <a:lnSpc>
                <a:spcPts val="1200"/>
              </a:lnSpc>
              <a:spcBef>
                <a:spcPts val="0"/>
              </a:spcBef>
              <a:spcAft>
                <a:spcPts val="0"/>
              </a:spcAft>
              <a:defRPr sz="1000" baseline="0" smtClean="0">
                <a:solidFill>
                  <a:schemeClr val="bg1"/>
                </a:solidFill>
                <a:latin typeface="+mn-lt"/>
                <a:ea typeface="+mn-ea"/>
                <a:cs typeface="+mn-cs"/>
              </a:defRPr>
            </a:lvl1pPr>
          </a:lstStyle>
          <a:p>
            <a:pPr>
              <a:defRPr/>
            </a:pPr>
            <a:fld id="{F7F52361-C5B6-414C-8EF2-D7B292E73854}" type="datetimeFigureOut">
              <a:rPr lang="en-US"/>
              <a:pPr>
                <a:defRPr/>
              </a:pPr>
              <a:t>4/27/16</a:t>
            </a:fld>
            <a:endParaRPr lang="en-US"/>
          </a:p>
        </p:txBody>
      </p:sp>
      <p:sp>
        <p:nvSpPr>
          <p:cNvPr id="5" name="Footer Placeholder 4"/>
          <p:cNvSpPr>
            <a:spLocks noGrp="1"/>
          </p:cNvSpPr>
          <p:nvPr>
            <p:ph type="ftr" sz="quarter" idx="3"/>
          </p:nvPr>
        </p:nvSpPr>
        <p:spPr>
          <a:xfrm>
            <a:off x="76200" y="115888"/>
            <a:ext cx="2743200" cy="184150"/>
          </a:xfrm>
          <a:prstGeom prst="rect">
            <a:avLst/>
          </a:prstGeom>
        </p:spPr>
        <p:txBody>
          <a:bodyPr vert="horz" lIns="91440" tIns="45720" rIns="91440" bIns="45720" rtlCol="0" anchor="ctr"/>
          <a:lstStyle>
            <a:lvl1pPr algn="l" fontAlgn="auto">
              <a:lnSpc>
                <a:spcPts val="1200"/>
              </a:lnSpc>
              <a:spcBef>
                <a:spcPts val="0"/>
              </a:spcBef>
              <a:spcAft>
                <a:spcPts val="0"/>
              </a:spcAft>
              <a:defRPr sz="1000" baseline="0">
                <a:solidFill>
                  <a:schemeClr val="bg1"/>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 y="604838"/>
            <a:ext cx="1385888" cy="233362"/>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ea typeface="+mn-ea"/>
                <a:cs typeface="+mn-cs"/>
              </a:defRPr>
            </a:lvl1pPr>
          </a:lstStyle>
          <a:p>
            <a:pPr>
              <a:defRPr/>
            </a:pPr>
            <a:fld id="{5BE72D08-F4A7-43B7-BB2D-9AD154F3DD1C}" type="slidenum">
              <a:rPr lang="en-US"/>
              <a:pPr>
                <a:defRPr/>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74" r:id="rId8"/>
    <p:sldLayoutId id="2147483682" r:id="rId9"/>
    <p:sldLayoutId id="2147483683" r:id="rId10"/>
    <p:sldLayoutId id="2147483684" r:id="rId11"/>
    <p:sldLayoutId id="2147483685" r:id="rId12"/>
    <p:sldLayoutId id="2147483686" r:id="rId13"/>
    <p:sldLayoutId id="2147483687" r:id="rId14"/>
  </p:sldLayoutIdLst>
  <p:transition xmlns:p14="http://schemas.microsoft.com/office/powerpoint/2010/main"/>
  <p:txStyles>
    <p:titleStyle>
      <a:lvl1pPr algn="l" rtl="0" fontAlgn="base">
        <a:lnSpc>
          <a:spcPts val="5600"/>
        </a:lnSpc>
        <a:spcBef>
          <a:spcPct val="0"/>
        </a:spcBef>
        <a:spcAft>
          <a:spcPct val="0"/>
        </a:spcAft>
        <a:defRPr sz="4600" kern="1200">
          <a:solidFill>
            <a:schemeClr val="bg1"/>
          </a:solidFill>
          <a:latin typeface="+mj-lt"/>
          <a:ea typeface="ＭＳ Ｐゴシック" pitchFamily="-72" charset="-128"/>
          <a:cs typeface="ＭＳ Ｐゴシック" pitchFamily="-72" charset="-128"/>
        </a:defRPr>
      </a:lvl1pPr>
      <a:lvl2pPr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2pPr>
      <a:lvl3pPr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3pPr>
      <a:lvl4pPr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4pPr>
      <a:lvl5pPr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5pPr>
      <a:lvl6pPr marL="457200"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6pPr>
      <a:lvl7pPr marL="914400"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7pPr>
      <a:lvl8pPr marL="1371600"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8pPr>
      <a:lvl9pPr marL="1828800" algn="l" rtl="0" fontAlgn="base">
        <a:lnSpc>
          <a:spcPts val="5600"/>
        </a:lnSpc>
        <a:spcBef>
          <a:spcPct val="0"/>
        </a:spcBef>
        <a:spcAft>
          <a:spcPct val="0"/>
        </a:spcAft>
        <a:defRPr sz="4600">
          <a:solidFill>
            <a:schemeClr val="bg1"/>
          </a:solidFill>
          <a:latin typeface="Arial Rounded MT Bold" pitchFamily="-72" charset="0"/>
          <a:ea typeface="ＭＳ Ｐゴシック" pitchFamily="-72" charset="-128"/>
          <a:cs typeface="ＭＳ Ｐゴシック" pitchFamily="-72" charset="-128"/>
        </a:defRPr>
      </a:lvl9pPr>
    </p:titleStyle>
    <p:bodyStyle>
      <a:lvl1pPr marL="342900" indent="-342900" algn="l" rtl="0" fontAlgn="base">
        <a:spcBef>
          <a:spcPct val="0"/>
        </a:spcBef>
        <a:spcAft>
          <a:spcPts val="2000"/>
        </a:spcAft>
        <a:buBlip>
          <a:blip r:embed="rId17"/>
        </a:buBlip>
        <a:defRPr sz="2400" kern="1200">
          <a:solidFill>
            <a:schemeClr val="bg1"/>
          </a:solidFill>
          <a:effectLst>
            <a:outerShdw blurRad="38100" dist="38100" dir="2700000" algn="tl">
              <a:srgbClr val="000000">
                <a:alpha val="43137"/>
              </a:srgbClr>
            </a:outerShdw>
          </a:effectLst>
          <a:latin typeface="+mn-lt"/>
          <a:ea typeface="ＭＳ Ｐゴシック" pitchFamily="-72" charset="-128"/>
          <a:cs typeface="ＭＳ Ｐゴシック" pitchFamily="-72" charset="-128"/>
        </a:defRPr>
      </a:lvl1pPr>
      <a:lvl2pPr marL="631825" indent="-282575" algn="l" rtl="0" fontAlgn="base">
        <a:spcBef>
          <a:spcPct val="0"/>
        </a:spcBef>
        <a:spcAft>
          <a:spcPts val="1000"/>
        </a:spcAft>
        <a:buBlip>
          <a:blip r:embed="rId17"/>
        </a:buBlip>
        <a:defRPr sz="2200" kern="1200">
          <a:solidFill>
            <a:schemeClr val="bg1"/>
          </a:solidFill>
          <a:effectLst>
            <a:outerShdw blurRad="38100" dist="38100" dir="2700000" algn="tl">
              <a:srgbClr val="000000">
                <a:alpha val="43137"/>
              </a:srgbClr>
            </a:outerShdw>
          </a:effectLst>
          <a:latin typeface="+mn-lt"/>
          <a:ea typeface="ＭＳ Ｐゴシック" pitchFamily="-72" charset="-128"/>
          <a:cs typeface="+mn-cs"/>
        </a:defRPr>
      </a:lvl2pPr>
      <a:lvl3pPr marL="914400" indent="-282575" algn="l" rtl="0" fontAlgn="base">
        <a:spcBef>
          <a:spcPct val="0"/>
        </a:spcBef>
        <a:spcAft>
          <a:spcPts val="1000"/>
        </a:spcAft>
        <a:buBlip>
          <a:blip r:embed="rId17"/>
        </a:buBlip>
        <a:defRPr sz="2000" kern="1200">
          <a:solidFill>
            <a:schemeClr val="bg1"/>
          </a:solidFill>
          <a:effectLst>
            <a:outerShdw blurRad="38100" dist="38100" dir="2700000" algn="tl">
              <a:srgbClr val="000000">
                <a:alpha val="43137"/>
              </a:srgbClr>
            </a:outerShdw>
          </a:effectLst>
          <a:latin typeface="+mn-lt"/>
          <a:ea typeface="ＭＳ Ｐゴシック" pitchFamily="-72" charset="-128"/>
          <a:cs typeface="+mn-cs"/>
        </a:defRPr>
      </a:lvl3pPr>
      <a:lvl4pPr marL="1196975" indent="-282575" algn="l" rtl="0" fontAlgn="base">
        <a:spcBef>
          <a:spcPct val="0"/>
        </a:spcBef>
        <a:spcAft>
          <a:spcPts val="1000"/>
        </a:spcAft>
        <a:buBlip>
          <a:blip r:embed="rId17"/>
        </a:buBlip>
        <a:defRPr kern="1200">
          <a:solidFill>
            <a:schemeClr val="bg1"/>
          </a:solidFill>
          <a:effectLst>
            <a:outerShdw blurRad="38100" dist="38100" dir="2700000" algn="tl">
              <a:srgbClr val="000000">
                <a:alpha val="43137"/>
              </a:srgbClr>
            </a:outerShdw>
          </a:effectLst>
          <a:latin typeface="+mn-lt"/>
          <a:ea typeface="ＭＳ Ｐゴシック" pitchFamily="-72" charset="-128"/>
          <a:cs typeface="+mn-cs"/>
        </a:defRPr>
      </a:lvl4pPr>
      <a:lvl5pPr marL="1492250" indent="-295275" algn="l" rtl="0" fontAlgn="base">
        <a:spcBef>
          <a:spcPct val="0"/>
        </a:spcBef>
        <a:spcAft>
          <a:spcPts val="1000"/>
        </a:spcAft>
        <a:buBlip>
          <a:blip r:embed="rId17"/>
        </a:buBlip>
        <a:defRPr kern="1200">
          <a:solidFill>
            <a:schemeClr val="bg1"/>
          </a:solidFill>
          <a:effectLst>
            <a:outerShdw blurRad="38100" dist="38100" dir="2700000" algn="tl">
              <a:srgbClr val="000000">
                <a:alpha val="43137"/>
              </a:srgbClr>
            </a:outerShdw>
          </a:effectLst>
          <a:latin typeface="+mn-lt"/>
          <a:ea typeface="ＭＳ Ｐゴシック" pitchFamily="-72" charset="-128"/>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rot="21042312">
            <a:off x="1022350" y="2960688"/>
            <a:ext cx="7551738" cy="1612900"/>
          </a:xfrm>
        </p:spPr>
        <p:txBody>
          <a:bodyPr/>
          <a:lstStyle/>
          <a:p>
            <a:r>
              <a:rPr lang="en-US" smtClean="0"/>
              <a:t>Two Point Perspective</a:t>
            </a:r>
          </a:p>
        </p:txBody>
      </p:sp>
      <p:sp>
        <p:nvSpPr>
          <p:cNvPr id="16386" name="Subtitle 2"/>
          <p:cNvSpPr>
            <a:spLocks noGrp="1"/>
          </p:cNvSpPr>
          <p:nvPr>
            <p:ph type="subTitle" idx="1"/>
          </p:nvPr>
        </p:nvSpPr>
        <p:spPr bwMode="auto">
          <a:xfrm rot="21060000">
            <a:off x="2551113" y="4705350"/>
            <a:ext cx="6400800" cy="914400"/>
          </a:xfrm>
        </p:spPr>
        <p:txBody>
          <a:bodyPr wrap="square" numCol="1" compatLnSpc="1">
            <a:prstTxWarp prst="textNoShape">
              <a:avLst/>
            </a:prstTxWarp>
          </a:bodyPr>
          <a:lstStyle/>
          <a:p>
            <a:pPr>
              <a:spcAft>
                <a:spcPct val="0"/>
              </a:spcAft>
            </a:pPr>
            <a:r>
              <a:rPr lang="en-US" smtClean="0"/>
              <a:t>Drawing 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Gammage Auditorium (Arizona)</a:t>
            </a:r>
          </a:p>
        </p:txBody>
      </p:sp>
      <p:pic>
        <p:nvPicPr>
          <p:cNvPr id="21506"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0542" r="-30542"/>
          <a:stretch>
            <a:fillRect/>
          </a:stretch>
        </p:blipFill>
        <p:spPr bwMode="auto">
          <a:xfrm>
            <a:off x="919163" y="3122613"/>
            <a:ext cx="7304087" cy="3208337"/>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Annie Pfieffer Chapel (Florida)</a:t>
            </a:r>
          </a:p>
        </p:txBody>
      </p:sp>
      <p:pic>
        <p:nvPicPr>
          <p:cNvPr id="22530"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25784" r="-25784"/>
          <a:stretch>
            <a:fillRect/>
          </a:stretch>
        </p:blipFill>
        <p:spPr bwMode="auto"/>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Taliesian West (Arizona)</a:t>
            </a:r>
          </a:p>
        </p:txBody>
      </p:sp>
      <p:pic>
        <p:nvPicPr>
          <p:cNvPr id="2355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25575" r="-25575"/>
          <a:stretch>
            <a:fillRect/>
          </a:stretch>
        </p:blipFill>
        <p:spPr bwMode="auto"/>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Guggenheim Museum (NYC) </a:t>
            </a:r>
          </a:p>
        </p:txBody>
      </p:sp>
      <p:pic>
        <p:nvPicPr>
          <p:cNvPr id="24578"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24390" r="-24390"/>
          <a:stretch>
            <a:fillRect/>
          </a:stretch>
        </p:blipFill>
        <p:spPr bwMode="auto"/>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a:p>
        </p:txBody>
      </p:sp>
      <p:pic>
        <p:nvPicPr>
          <p:cNvPr id="25602"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8066" r="-38066"/>
          <a:stretch>
            <a:fillRect/>
          </a:stretch>
        </p:blipFill>
        <p:spPr bwMode="auto">
          <a:xfrm>
            <a:off x="-1728788" y="857250"/>
            <a:ext cx="12623801" cy="554355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Atmospheric Perspective</a:t>
            </a:r>
          </a:p>
        </p:txBody>
      </p:sp>
      <p:pic>
        <p:nvPicPr>
          <p:cNvPr id="26626"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5397" r="-35397"/>
          <a:stretch>
            <a:fillRect/>
          </a:stretch>
        </p:blipFill>
        <p:spPr bwMode="auto">
          <a:xfrm>
            <a:off x="2353499" y="2819400"/>
            <a:ext cx="8334375" cy="3660775"/>
          </a:xfrm>
        </p:spPr>
      </p:pic>
      <p:sp>
        <p:nvSpPr>
          <p:cNvPr id="2" name="TextBox 1"/>
          <p:cNvSpPr txBox="1"/>
          <p:nvPr/>
        </p:nvSpPr>
        <p:spPr>
          <a:xfrm>
            <a:off x="555625" y="3381575"/>
            <a:ext cx="3567938" cy="2862323"/>
          </a:xfrm>
          <a:prstGeom prst="rect">
            <a:avLst/>
          </a:prstGeom>
          <a:noFill/>
        </p:spPr>
        <p:txBody>
          <a:bodyPr wrap="square" rtlCol="0">
            <a:spAutoFit/>
          </a:bodyPr>
          <a:lstStyle/>
          <a:p>
            <a:r>
              <a:rPr lang="en-US" dirty="0" smtClean="0"/>
              <a:t>Atmospheric perspective is the phenomenon whereby things appear smaller as they are further away in space. When we show this in a drawing, we can make our drawing look more accurate and describe depth. You will see perspective in anything you look at that has depth/space.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Linear Perspective</a:t>
            </a:r>
          </a:p>
        </p:txBody>
      </p:sp>
      <p:pic>
        <p:nvPicPr>
          <p:cNvPr id="27650"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51430" r="-51430"/>
          <a:stretch>
            <a:fillRect/>
          </a:stretch>
        </p:blipFill>
        <p:spPr bwMode="auto">
          <a:xfrm>
            <a:off x="2593132" y="2859088"/>
            <a:ext cx="8064500" cy="3541712"/>
          </a:xfrm>
        </p:spPr>
      </p:pic>
      <p:sp>
        <p:nvSpPr>
          <p:cNvPr id="2" name="TextBox 1"/>
          <p:cNvSpPr txBox="1"/>
          <p:nvPr/>
        </p:nvSpPr>
        <p:spPr>
          <a:xfrm>
            <a:off x="382903" y="2819400"/>
            <a:ext cx="4037556" cy="3693319"/>
          </a:xfrm>
          <a:prstGeom prst="rect">
            <a:avLst/>
          </a:prstGeom>
          <a:noFill/>
        </p:spPr>
        <p:txBody>
          <a:bodyPr wrap="square" rtlCol="0">
            <a:spAutoFit/>
          </a:bodyPr>
          <a:lstStyle/>
          <a:p>
            <a:r>
              <a:rPr lang="en-US" dirty="0" smtClean="0"/>
              <a:t>Linear perspective takes things a step further. With things that have straight edges and sides (“linear”=lines) things will appear to get smaller at a consistent rate. There are rules to linear perspective, which we will learn in this unit. </a:t>
            </a:r>
          </a:p>
          <a:p>
            <a:endParaRPr lang="en-US" dirty="0"/>
          </a:p>
          <a:p>
            <a:r>
              <a:rPr lang="en-US" dirty="0" smtClean="0"/>
              <a:t>Renaissance artists such as Leonardo </a:t>
            </a:r>
            <a:r>
              <a:rPr lang="en-US" dirty="0" err="1" smtClean="0"/>
              <a:t>DaVinci</a:t>
            </a:r>
            <a:r>
              <a:rPr lang="en-US" dirty="0" smtClean="0"/>
              <a:t> were among the first to discover perspective and use it in their art so it looked more believable.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Da Vinci’s </a:t>
            </a:r>
            <a:r>
              <a:rPr lang="en-US" i="1" smtClean="0"/>
              <a:t>Mona Lisa</a:t>
            </a:r>
            <a:endParaRPr lang="en-US" smtClean="0"/>
          </a:p>
        </p:txBody>
      </p:sp>
      <p:pic>
        <p:nvPicPr>
          <p:cNvPr id="2867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133067" r="-133067"/>
          <a:stretch>
            <a:fillRect/>
          </a:stretch>
        </p:blipFill>
        <p:spPr bwMode="auto">
          <a:xfrm>
            <a:off x="-269875" y="2622550"/>
            <a:ext cx="9644063" cy="4235450"/>
          </a:xfrm>
        </p:spPr>
      </p:pic>
      <p:sp>
        <p:nvSpPr>
          <p:cNvPr id="2" name="TextBox 1"/>
          <p:cNvSpPr txBox="1"/>
          <p:nvPr/>
        </p:nvSpPr>
        <p:spPr>
          <a:xfrm>
            <a:off x="461839" y="3414566"/>
            <a:ext cx="2193735" cy="2585323"/>
          </a:xfrm>
          <a:prstGeom prst="rect">
            <a:avLst/>
          </a:prstGeom>
          <a:noFill/>
        </p:spPr>
        <p:txBody>
          <a:bodyPr wrap="square" rtlCol="0">
            <a:spAutoFit/>
          </a:bodyPr>
          <a:lstStyle/>
          <a:p>
            <a:r>
              <a:rPr lang="en-US" dirty="0" smtClean="0"/>
              <a:t>See how the trees and landscape behind the Mona Lisa appear much smaller than she is, even though we know that they are much larger in reality?</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smtClean="0"/>
              <a:t>Da Vinci’s </a:t>
            </a:r>
            <a:r>
              <a:rPr lang="en-US" i="1" dirty="0" smtClean="0"/>
              <a:t>Last Supper</a:t>
            </a:r>
            <a:endParaRPr lang="en-US" dirty="0" smtClean="0"/>
          </a:p>
        </p:txBody>
      </p:sp>
      <p:pic>
        <p:nvPicPr>
          <p:cNvPr id="29698"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85788" y="2946400"/>
            <a:ext cx="8143875" cy="3576638"/>
          </a:xfrm>
        </p:spPr>
      </p:pic>
      <p:sp>
        <p:nvSpPr>
          <p:cNvPr id="2" name="TextBox 1"/>
          <p:cNvSpPr txBox="1"/>
          <p:nvPr/>
        </p:nvSpPr>
        <p:spPr>
          <a:xfrm>
            <a:off x="3011674" y="362901"/>
            <a:ext cx="5994187" cy="1200329"/>
          </a:xfrm>
          <a:prstGeom prst="rect">
            <a:avLst/>
          </a:prstGeom>
          <a:noFill/>
        </p:spPr>
        <p:txBody>
          <a:bodyPr wrap="square" rtlCol="0">
            <a:spAutoFit/>
          </a:bodyPr>
          <a:lstStyle/>
          <a:p>
            <a:r>
              <a:rPr lang="en-US" dirty="0" smtClean="0"/>
              <a:t>The same thing is going on here (the landscape seen in through the back window is much smaller than the men; the tapestries on the side walls use linear perspective so it appears that they get smaller at a consistent rate)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One Point Perspective</a:t>
            </a:r>
          </a:p>
        </p:txBody>
      </p:sp>
      <p:pic>
        <p:nvPicPr>
          <p:cNvPr id="30722"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8266" r="-38266"/>
          <a:stretch>
            <a:fillRect/>
          </a:stretch>
        </p:blipFill>
        <p:spPr bwMode="auto">
          <a:xfrm>
            <a:off x="2461179" y="3011488"/>
            <a:ext cx="7716837" cy="3389312"/>
          </a:xfrm>
        </p:spPr>
      </p:pic>
      <p:sp>
        <p:nvSpPr>
          <p:cNvPr id="2" name="TextBox 1"/>
          <p:cNvSpPr txBox="1"/>
          <p:nvPr/>
        </p:nvSpPr>
        <p:spPr>
          <a:xfrm>
            <a:off x="131954" y="2801576"/>
            <a:ext cx="3909137" cy="3970318"/>
          </a:xfrm>
          <a:prstGeom prst="rect">
            <a:avLst/>
          </a:prstGeom>
          <a:noFill/>
        </p:spPr>
        <p:txBody>
          <a:bodyPr wrap="square" rtlCol="0">
            <a:spAutoFit/>
          </a:bodyPr>
          <a:lstStyle/>
          <a:p>
            <a:r>
              <a:rPr lang="en-US" dirty="0" smtClean="0"/>
              <a:t>Before I show you two-point perspective (which is what we’ll be doing), I’ll show you one-point perspective. There is a </a:t>
            </a:r>
            <a:r>
              <a:rPr lang="en-US" b="1" u="sng" dirty="0" smtClean="0"/>
              <a:t>vanishing point </a:t>
            </a:r>
            <a:r>
              <a:rPr lang="en-US" dirty="0" smtClean="0"/>
              <a:t>in the center that represents the farthest point that the eye can see (representing the eye level of the viewer). All sides that go </a:t>
            </a:r>
            <a:r>
              <a:rPr lang="en-US" i="1" dirty="0" smtClean="0"/>
              <a:t>away</a:t>
            </a:r>
            <a:r>
              <a:rPr lang="en-US" dirty="0" smtClean="0"/>
              <a:t> from the viewer (aka </a:t>
            </a:r>
            <a:r>
              <a:rPr lang="en-US" i="1" dirty="0" smtClean="0"/>
              <a:t>back </a:t>
            </a:r>
            <a:r>
              <a:rPr lang="en-US" dirty="0" smtClean="0"/>
              <a:t>in space) have diagonal lines that angle back to this vanishing point. Notice that the sides of the buildings that are right in front of the viewer stay straight and do not angle back.  </a:t>
            </a:r>
            <a:endParaRPr 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Objective </a:t>
            </a:r>
          </a:p>
        </p:txBody>
      </p:sp>
      <p:sp>
        <p:nvSpPr>
          <p:cNvPr id="3" name="Content Placeholder 2"/>
          <p:cNvSpPr>
            <a:spLocks noGrp="1"/>
          </p:cNvSpPr>
          <p:nvPr>
            <p:ph idx="1"/>
          </p:nvPr>
        </p:nvSpPr>
        <p:spPr/>
        <p:txBody>
          <a:bodyPr>
            <a:normAutofit fontScale="25000" lnSpcReduction="20000"/>
          </a:bodyPr>
          <a:lstStyle/>
          <a:p>
            <a:pPr fontAlgn="auto">
              <a:spcBef>
                <a:spcPts val="0"/>
              </a:spcBef>
              <a:defRPr/>
            </a:pPr>
            <a:r>
              <a:rPr lang="en-US" sz="5900" dirty="0" smtClean="0">
                <a:ea typeface="+mn-ea"/>
                <a:cs typeface="+mn-cs"/>
              </a:rPr>
              <a:t>You will create a drawing of a futuristic building or structure from your imagination that utilizes the rules of two point perspective. </a:t>
            </a:r>
          </a:p>
          <a:p>
            <a:pPr fontAlgn="auto">
              <a:spcBef>
                <a:spcPts val="0"/>
              </a:spcBef>
              <a:defRPr/>
            </a:pPr>
            <a:r>
              <a:rPr lang="en-US" sz="5900" dirty="0" smtClean="0">
                <a:ea typeface="+mn-ea"/>
                <a:cs typeface="+mn-cs"/>
              </a:rPr>
              <a:t>Your initial drawing will be in pencil and traced over in Sharpie marker, then finished off with watercolor pencil. </a:t>
            </a:r>
          </a:p>
          <a:p>
            <a:pPr fontAlgn="auto">
              <a:spcBef>
                <a:spcPts val="0"/>
              </a:spcBef>
              <a:defRPr/>
            </a:pPr>
            <a:r>
              <a:rPr lang="en-US" sz="5900" dirty="0" smtClean="0">
                <a:ea typeface="+mn-ea"/>
                <a:cs typeface="+mn-cs"/>
              </a:rPr>
              <a:t>You will choose to draw either a futuristic:</a:t>
            </a:r>
          </a:p>
          <a:p>
            <a:pPr marL="1143000" indent="-1143000" fontAlgn="auto">
              <a:spcBef>
                <a:spcPts val="0"/>
              </a:spcBef>
              <a:buFontTx/>
              <a:buAutoNum type="arabicPeriod"/>
              <a:defRPr/>
            </a:pPr>
            <a:r>
              <a:rPr lang="en-US" sz="5900" dirty="0" smtClean="0">
                <a:ea typeface="+mn-ea"/>
                <a:cs typeface="+mn-cs"/>
              </a:rPr>
              <a:t>Dream house</a:t>
            </a:r>
          </a:p>
          <a:p>
            <a:pPr marL="1143000" indent="-1143000" fontAlgn="auto">
              <a:spcBef>
                <a:spcPts val="0"/>
              </a:spcBef>
              <a:buFontTx/>
              <a:buAutoNum type="arabicPeriod"/>
              <a:defRPr/>
            </a:pPr>
            <a:r>
              <a:rPr lang="en-US" sz="5900" dirty="0" smtClean="0">
                <a:ea typeface="+mn-ea"/>
                <a:cs typeface="+mn-cs"/>
              </a:rPr>
              <a:t>Public building</a:t>
            </a:r>
          </a:p>
          <a:p>
            <a:pPr marL="1143000" indent="-1143000" fontAlgn="auto">
              <a:spcBef>
                <a:spcPts val="0"/>
              </a:spcBef>
              <a:buFontTx/>
              <a:buAutoNum type="arabicPeriod"/>
              <a:defRPr/>
            </a:pPr>
            <a:r>
              <a:rPr lang="en-US" sz="5900" dirty="0" smtClean="0">
                <a:ea typeface="+mn-ea"/>
                <a:cs typeface="+mn-cs"/>
              </a:rPr>
              <a:t>Cityscape</a:t>
            </a:r>
          </a:p>
          <a:p>
            <a:pPr marL="457200" indent="-457200" fontAlgn="auto">
              <a:spcBef>
                <a:spcPts val="0"/>
              </a:spcBef>
              <a:buFontTx/>
              <a:buAutoNum type="arabicPeriod"/>
              <a:defRPr/>
            </a:pPr>
            <a:endParaRPr lang="en-US" dirty="0" smtClean="0">
              <a:ea typeface="+mn-ea"/>
              <a:cs typeface="+mn-cs"/>
            </a:endParaRPr>
          </a:p>
          <a:p>
            <a:pPr marL="0" indent="0" fontAlgn="auto">
              <a:spcBef>
                <a:spcPts val="0"/>
              </a:spcBef>
              <a:buFontTx/>
              <a:buNone/>
              <a:defRPr/>
            </a:pPr>
            <a:r>
              <a:rPr lang="en-US" dirty="0" smtClean="0">
                <a:ea typeface="+mn-ea"/>
                <a:cs typeface="+mn-cs"/>
              </a:rPr>
              <a:t> </a:t>
            </a:r>
          </a:p>
          <a:p>
            <a:pPr marL="0" indent="0" fontAlgn="auto">
              <a:spcBef>
                <a:spcPts val="0"/>
              </a:spcBef>
              <a:buFontTx/>
              <a:buNone/>
              <a:defRPr/>
            </a:pPr>
            <a:endParaRPr lang="en-US" dirty="0" smtClean="0">
              <a:ea typeface="+mn-ea"/>
              <a:cs typeface="+mn-cs"/>
            </a:endParaRPr>
          </a:p>
          <a:p>
            <a:pPr marL="0" indent="0" fontAlgn="auto">
              <a:spcBef>
                <a:spcPts val="0"/>
              </a:spcBef>
              <a:buFontTx/>
              <a:buNone/>
              <a:defRPr/>
            </a:pPr>
            <a:endParaRPr lang="en-US" dirty="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Two Point Perspective</a:t>
            </a:r>
          </a:p>
        </p:txBody>
      </p:sp>
      <p:pic>
        <p:nvPicPr>
          <p:cNvPr id="31746"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17261" r="-17261"/>
          <a:stretch>
            <a:fillRect/>
          </a:stretch>
        </p:blipFill>
        <p:spPr bwMode="auto">
          <a:xfrm>
            <a:off x="2180776" y="2934869"/>
            <a:ext cx="7716837" cy="3389312"/>
          </a:xfrm>
        </p:spPr>
      </p:pic>
      <p:sp>
        <p:nvSpPr>
          <p:cNvPr id="2" name="TextBox 1"/>
          <p:cNvSpPr txBox="1"/>
          <p:nvPr/>
        </p:nvSpPr>
        <p:spPr>
          <a:xfrm>
            <a:off x="230920" y="2818072"/>
            <a:ext cx="2919482" cy="3970318"/>
          </a:xfrm>
          <a:prstGeom prst="rect">
            <a:avLst/>
          </a:prstGeom>
          <a:noFill/>
        </p:spPr>
        <p:txBody>
          <a:bodyPr wrap="square" rtlCol="0">
            <a:spAutoFit/>
          </a:bodyPr>
          <a:lstStyle/>
          <a:p>
            <a:r>
              <a:rPr lang="en-US" dirty="0" smtClean="0"/>
              <a:t>With two point perspective, we now have two vanishing points with a central </a:t>
            </a:r>
            <a:r>
              <a:rPr lang="en-US" b="1" u="sng" dirty="0" smtClean="0"/>
              <a:t>corner line</a:t>
            </a:r>
            <a:r>
              <a:rPr lang="en-US" dirty="0"/>
              <a:t> </a:t>
            </a:r>
            <a:r>
              <a:rPr lang="en-US" dirty="0" smtClean="0"/>
              <a:t>with our diagonal lines angling towards the vanishing point. Notice now the left sides angle to the left vanishing point and the right sides angle to the right vanishing point. Notice how the </a:t>
            </a:r>
            <a:r>
              <a:rPr lang="en-US" b="1" u="sng" dirty="0" smtClean="0"/>
              <a:t>verticals</a:t>
            </a:r>
            <a:r>
              <a:rPr lang="en-US" dirty="0" smtClean="0"/>
              <a:t> stay vertical (straight up and down).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a:p>
        </p:txBody>
      </p:sp>
      <p:pic>
        <p:nvPicPr>
          <p:cNvPr id="3379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1075" r="-31075"/>
          <a:stretch>
            <a:fillRect/>
          </a:stretch>
        </p:blipFill>
        <p:spPr bwMode="auto">
          <a:xfrm>
            <a:off x="-2074863" y="469900"/>
            <a:ext cx="13279438" cy="5830888"/>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rcRect t="-59754" b="-59754"/>
          <a:stretch>
            <a:fillRect/>
          </a:stretch>
        </p:blipFill>
        <p:spPr>
          <a:xfrm>
            <a:off x="4023119" y="-131964"/>
            <a:ext cx="5120881" cy="6614691"/>
          </a:xfrm>
        </p:spPr>
      </p:pic>
      <p:sp>
        <p:nvSpPr>
          <p:cNvPr id="9" name="Text Placeholder 8"/>
          <p:cNvSpPr>
            <a:spLocks noGrp="1"/>
          </p:cNvSpPr>
          <p:nvPr>
            <p:ph type="body" sz="half" idx="2"/>
          </p:nvPr>
        </p:nvSpPr>
        <p:spPr>
          <a:xfrm>
            <a:off x="214425" y="1138189"/>
            <a:ext cx="4717355" cy="5575475"/>
          </a:xfrm>
        </p:spPr>
        <p:txBody>
          <a:bodyPr>
            <a:normAutofit fontScale="92500"/>
          </a:bodyPr>
          <a:lstStyle/>
          <a:p>
            <a:pPr algn="l"/>
            <a:r>
              <a:rPr lang="en-US" b="1" u="sng" dirty="0"/>
              <a:t>Two point perspective name practice </a:t>
            </a:r>
            <a:r>
              <a:rPr lang="en-US" i="1" dirty="0"/>
              <a:t>(we’ll practice together before you do it on your own)</a:t>
            </a:r>
          </a:p>
          <a:p>
            <a:pPr algn="l"/>
            <a:r>
              <a:rPr lang="en-US" dirty="0"/>
              <a:t>*Draw horizon line and vanishing points fist. Then establish center corner line. </a:t>
            </a:r>
          </a:p>
          <a:p>
            <a:pPr algn="l"/>
            <a:r>
              <a:rPr lang="en-US" dirty="0"/>
              <a:t>*A few letters should be to the left of the corner line, and few letters should be to the right. It doesn't</a:t>
            </a:r>
            <a:r>
              <a:rPr lang="fr-FR" dirty="0"/>
              <a:t>’</a:t>
            </a:r>
            <a:r>
              <a:rPr lang="en-US" dirty="0"/>
              <a:t>t matter how you split up the name.</a:t>
            </a:r>
          </a:p>
          <a:p>
            <a:pPr algn="l"/>
            <a:r>
              <a:rPr lang="en-US" dirty="0"/>
              <a:t>*Here’s the part that can be a little confusing…the left side always angles back to the left vanishing point, and the right side always angles back to the right vanishing point. So when you turn the corner, the letters and sides will switch which vanishing point they go back to. </a:t>
            </a:r>
            <a:endParaRPr lang="en-US" dirty="0" smtClean="0"/>
          </a:p>
          <a:p>
            <a:pPr algn="l"/>
            <a:r>
              <a:rPr lang="en-US" dirty="0" smtClean="0"/>
              <a:t>*Remember that verticals remain vertical. You can use the edge of your paper as a guide to help you get the vertical edges straight up and down. </a:t>
            </a:r>
            <a:endParaRPr lang="en-US" dirty="0"/>
          </a:p>
          <a:p>
            <a:pPr algn="l"/>
            <a:r>
              <a:rPr lang="en-US" dirty="0"/>
              <a:t>*</a:t>
            </a:r>
            <a:r>
              <a:rPr lang="en-US" dirty="0">
                <a:solidFill>
                  <a:srgbClr val="FF0000"/>
                </a:solidFill>
              </a:rPr>
              <a:t>Follow along with me now; we’ll try a couple letters together. </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Name- procedure</a:t>
            </a:r>
            <a:endParaRPr lang="en-US" dirty="0"/>
          </a:p>
        </p:txBody>
      </p:sp>
      <p:sp>
        <p:nvSpPr>
          <p:cNvPr id="6" name="Content Placeholder 5"/>
          <p:cNvSpPr>
            <a:spLocks noGrp="1"/>
          </p:cNvSpPr>
          <p:nvPr>
            <p:ph idx="1"/>
          </p:nvPr>
        </p:nvSpPr>
        <p:spPr>
          <a:xfrm>
            <a:off x="712788" y="3011488"/>
            <a:ext cx="7716837" cy="3586708"/>
          </a:xfrm>
        </p:spPr>
        <p:txBody>
          <a:bodyPr>
            <a:normAutofit fontScale="92500" lnSpcReduction="20000"/>
          </a:bodyPr>
          <a:lstStyle/>
          <a:p>
            <a:r>
              <a:rPr lang="en-US" dirty="0" smtClean="0"/>
              <a:t>Begin lightly in pencil. Use a ruler for all straight lines. </a:t>
            </a:r>
          </a:p>
          <a:p>
            <a:r>
              <a:rPr lang="en-US" dirty="0" smtClean="0"/>
              <a:t>Trace over in Sharpie carefully. Still use your ruler. Erase pencil ghost lines and anything that is not part of the final drawing. </a:t>
            </a:r>
          </a:p>
          <a:p>
            <a:r>
              <a:rPr lang="en-US" dirty="0" smtClean="0"/>
              <a:t>Color with watercolor pencil (these are like colored pencils but can be spread with water. Once dry, you can work back in with solid pencil). Choose a light side and a dark side to show shading. Remember that more pressure= darker values. </a:t>
            </a:r>
          </a:p>
          <a:p>
            <a:pPr marL="0" indent="0">
              <a:buNone/>
            </a:pPr>
            <a:endParaRPr lang="en-US" dirty="0"/>
          </a:p>
        </p:txBody>
      </p:sp>
    </p:spTree>
    <p:extLst>
      <p:ext uri="{BB962C8B-B14F-4D97-AF65-F5344CB8AC3E}">
        <p14:creationId xmlns:p14="http://schemas.microsoft.com/office/powerpoint/2010/main" val="234615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Brainstorming for building</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What type of building or cityscape will you create? (Past, present, future? Fantasy? Realistic? Urban? Suburban? Country)</a:t>
            </a:r>
          </a:p>
          <a:p>
            <a:r>
              <a:rPr lang="en-US" dirty="0" smtClean="0"/>
              <a:t>Be creative! Mansion? Church? Tree house? Haunted house? Shack? Cabin? Restaurant? Store? City hall? Castle? Downtown area? Etc. etc. etc. If you can dream it, I can help you figure out how to draw it in two point perspective. </a:t>
            </a:r>
          </a:p>
          <a:p>
            <a:r>
              <a:rPr lang="en-US" dirty="0" smtClean="0"/>
              <a:t>List AT LEAST 20 details/features that you would find in this place. Think about the buildings as well as what would be around them in the background. </a:t>
            </a:r>
            <a:endParaRPr lang="en-US" dirty="0"/>
          </a:p>
        </p:txBody>
      </p:sp>
    </p:spTree>
    <p:extLst>
      <p:ext uri="{BB962C8B-B14F-4D97-AF65-F5344CB8AC3E}">
        <p14:creationId xmlns:p14="http://schemas.microsoft.com/office/powerpoint/2010/main" val="391105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final drawing must…</a:t>
            </a:r>
            <a:endParaRPr lang="en-US" dirty="0"/>
          </a:p>
        </p:txBody>
      </p:sp>
      <p:sp>
        <p:nvSpPr>
          <p:cNvPr id="3" name="Content Placeholder 2"/>
          <p:cNvSpPr>
            <a:spLocks noGrp="1"/>
          </p:cNvSpPr>
          <p:nvPr>
            <p:ph idx="1"/>
          </p:nvPr>
        </p:nvSpPr>
        <p:spPr>
          <a:xfrm>
            <a:off x="712788" y="2819401"/>
            <a:ext cx="7716837" cy="4038600"/>
          </a:xfrm>
        </p:spPr>
        <p:txBody>
          <a:bodyPr>
            <a:normAutofit fontScale="62500" lnSpcReduction="20000"/>
          </a:bodyPr>
          <a:lstStyle/>
          <a:p>
            <a:r>
              <a:rPr lang="en-US" dirty="0" smtClean="0"/>
              <a:t>Use two-point perspective fully, completely and correctly </a:t>
            </a:r>
          </a:p>
          <a:p>
            <a:r>
              <a:rPr lang="en-US" dirty="0" smtClean="0"/>
              <a:t>Be creative in overall idea with plentiful interesting details (there should be a lot to look at in your drawing; it should be clear what the building is by looking at the drawing)</a:t>
            </a:r>
          </a:p>
          <a:p>
            <a:r>
              <a:rPr lang="en-US" dirty="0" smtClean="0"/>
              <a:t>Show value with a consistent light source (one side light and one side dark)</a:t>
            </a:r>
          </a:p>
          <a:p>
            <a:r>
              <a:rPr lang="en-US" dirty="0" smtClean="0"/>
              <a:t>Use Sharpie well (use a ruler to make edges straight)</a:t>
            </a:r>
          </a:p>
          <a:p>
            <a:r>
              <a:rPr lang="en-US" dirty="0" smtClean="0"/>
              <a:t>Use watercolor pencil well (build up color; be creative with color; use both wet and dry to show overall color/value as well as texture/detail)</a:t>
            </a:r>
          </a:p>
          <a:p>
            <a:r>
              <a:rPr lang="en-US" dirty="0" smtClean="0"/>
              <a:t>Be neat, careful, and quality work </a:t>
            </a:r>
          </a:p>
          <a:p>
            <a:r>
              <a:rPr lang="en-US" dirty="0" smtClean="0"/>
              <a:t>You should be a good art student with good work habits. If you’re struggling with how to depict something, ask me, look at the books/posters, search online (</a:t>
            </a:r>
            <a:r>
              <a:rPr lang="en-US" dirty="0"/>
              <a:t>G</a:t>
            </a:r>
            <a:r>
              <a:rPr lang="en-US" dirty="0" smtClean="0"/>
              <a:t>oogle “Two point perspective ___________”)</a:t>
            </a:r>
            <a:endParaRPr lang="en-US" dirty="0"/>
          </a:p>
        </p:txBody>
      </p:sp>
    </p:spTree>
    <p:extLst>
      <p:ext uri="{BB962C8B-B14F-4D97-AF65-F5344CB8AC3E}">
        <p14:creationId xmlns:p14="http://schemas.microsoft.com/office/powerpoint/2010/main" val="3517083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Examples</a:t>
            </a:r>
            <a:endParaRPr lang="en-US" dirty="0"/>
          </a:p>
        </p:txBody>
      </p:sp>
      <p:pic>
        <p:nvPicPr>
          <p:cNvPr id="4" name="Content Placeholder 3" descr="DSCN1180.JPG"/>
          <p:cNvPicPr>
            <a:picLocks noGrp="1" noChangeAspect="1"/>
          </p:cNvPicPr>
          <p:nvPr>
            <p:ph idx="1"/>
          </p:nvPr>
        </p:nvPicPr>
        <p:blipFill>
          <a:blip r:embed="rId2" cstate="email">
            <a:extLst>
              <a:ext uri="{28A0092B-C50C-407E-A947-70E740481C1C}">
                <a14:useLocalDpi xmlns:a14="http://schemas.microsoft.com/office/drawing/2010/main"/>
              </a:ext>
            </a:extLst>
          </a:blip>
          <a:srcRect l="-31087" r="-31087"/>
          <a:stretch>
            <a:fillRect/>
          </a:stretch>
        </p:blipFill>
        <p:spPr/>
      </p:pic>
    </p:spTree>
    <p:extLst>
      <p:ext uri="{BB962C8B-B14F-4D97-AF65-F5344CB8AC3E}">
        <p14:creationId xmlns:p14="http://schemas.microsoft.com/office/powerpoint/2010/main" val="4213840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1188.JPG"/>
          <p:cNvPicPr>
            <a:picLocks noGrp="1" noChangeAspect="1"/>
          </p:cNvPicPr>
          <p:nvPr>
            <p:ph idx="1"/>
          </p:nvPr>
        </p:nvPicPr>
        <p:blipFill>
          <a:blip r:embed="rId2" cstate="email">
            <a:extLst>
              <a:ext uri="{28A0092B-C50C-407E-A947-70E740481C1C}">
                <a14:useLocalDpi xmlns:a14="http://schemas.microsoft.com/office/drawing/2010/main"/>
              </a:ext>
            </a:extLst>
          </a:blip>
          <a:srcRect l="-29412" r="-29412"/>
          <a:stretch>
            <a:fillRect/>
          </a:stretch>
        </p:blipFill>
        <p:spPr>
          <a:xfrm>
            <a:off x="-1081428" y="959734"/>
            <a:ext cx="11450559" cy="5029200"/>
          </a:xfrm>
        </p:spPr>
      </p:pic>
    </p:spTree>
    <p:extLst>
      <p:ext uri="{BB962C8B-B14F-4D97-AF65-F5344CB8AC3E}">
        <p14:creationId xmlns:p14="http://schemas.microsoft.com/office/powerpoint/2010/main" val="1460319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1187.JPG"/>
          <p:cNvPicPr>
            <a:picLocks noGrp="1" noChangeAspect="1"/>
          </p:cNvPicPr>
          <p:nvPr>
            <p:ph idx="1"/>
          </p:nvPr>
        </p:nvPicPr>
        <p:blipFill>
          <a:blip r:embed="rId2" cstate="email">
            <a:extLst>
              <a:ext uri="{28A0092B-C50C-407E-A947-70E740481C1C}">
                <a14:useLocalDpi xmlns:a14="http://schemas.microsoft.com/office/drawing/2010/main"/>
              </a:ext>
            </a:extLst>
          </a:blip>
          <a:srcRect l="-23972" r="-23972"/>
          <a:stretch>
            <a:fillRect/>
          </a:stretch>
        </p:blipFill>
        <p:spPr>
          <a:xfrm>
            <a:off x="-1041377" y="1219062"/>
            <a:ext cx="11345920" cy="4983242"/>
          </a:xfrm>
        </p:spPr>
      </p:pic>
    </p:spTree>
    <p:extLst>
      <p:ext uri="{BB962C8B-B14F-4D97-AF65-F5344CB8AC3E}">
        <p14:creationId xmlns:p14="http://schemas.microsoft.com/office/powerpoint/2010/main" val="880276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1183.JPG"/>
          <p:cNvPicPr>
            <a:picLocks noGrp="1" noChangeAspect="1"/>
          </p:cNvPicPr>
          <p:nvPr>
            <p:ph idx="1"/>
          </p:nvPr>
        </p:nvPicPr>
        <p:blipFill>
          <a:blip r:embed="rId2" cstate="email">
            <a:extLst>
              <a:ext uri="{28A0092B-C50C-407E-A947-70E740481C1C}">
                <a14:useLocalDpi xmlns:a14="http://schemas.microsoft.com/office/drawing/2010/main"/>
              </a:ext>
            </a:extLst>
          </a:blip>
          <a:srcRect l="-17373" r="-17373"/>
          <a:stretch>
            <a:fillRect/>
          </a:stretch>
        </p:blipFill>
        <p:spPr>
          <a:xfrm>
            <a:off x="-872978" y="1371600"/>
            <a:ext cx="10855277" cy="4767746"/>
          </a:xfrm>
        </p:spPr>
      </p:pic>
    </p:spTree>
    <p:extLst>
      <p:ext uri="{BB962C8B-B14F-4D97-AF65-F5344CB8AC3E}">
        <p14:creationId xmlns:p14="http://schemas.microsoft.com/office/powerpoint/2010/main" val="267090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this Unit</a:t>
            </a:r>
            <a:endParaRPr lang="en-US" dirty="0"/>
          </a:p>
        </p:txBody>
      </p:sp>
      <p:sp>
        <p:nvSpPr>
          <p:cNvPr id="3" name="Content Placeholder 2"/>
          <p:cNvSpPr>
            <a:spLocks noGrp="1"/>
          </p:cNvSpPr>
          <p:nvPr>
            <p:ph idx="1"/>
          </p:nvPr>
        </p:nvSpPr>
        <p:spPr>
          <a:xfrm>
            <a:off x="712788" y="3011487"/>
            <a:ext cx="7716837" cy="3570213"/>
          </a:xfrm>
        </p:spPr>
        <p:txBody>
          <a:bodyPr>
            <a:normAutofit fontScale="70000" lnSpcReduction="20000"/>
          </a:bodyPr>
          <a:lstStyle/>
          <a:p>
            <a:r>
              <a:rPr lang="en-US" dirty="0" smtClean="0"/>
              <a:t>We will learn the rules of two-point perspective in class. We will also learn about the career of architects, specifically Frank Lloyd Wright. </a:t>
            </a:r>
          </a:p>
          <a:p>
            <a:r>
              <a:rPr lang="en-US" dirty="0" smtClean="0"/>
              <a:t>You will complete a practice drawing of your name in block letters to get familiar with the rules of two-point perspective. </a:t>
            </a:r>
          </a:p>
          <a:p>
            <a:r>
              <a:rPr lang="en-US" dirty="0" smtClean="0"/>
              <a:t>You will brainstorm what type of building/scene you will create for your final drawing and the details that will be in your picture. </a:t>
            </a:r>
          </a:p>
          <a:p>
            <a:r>
              <a:rPr lang="en-US" dirty="0" smtClean="0"/>
              <a:t>You will create the final drawing using pencil. </a:t>
            </a:r>
          </a:p>
          <a:p>
            <a:r>
              <a:rPr lang="en-US" dirty="0" smtClean="0"/>
              <a:t>The pencil lines will be traced over in Sharpie (thin) and colored in with watercolor pencil. </a:t>
            </a:r>
            <a:endParaRPr lang="en-US" dirty="0"/>
          </a:p>
        </p:txBody>
      </p:sp>
    </p:spTree>
    <p:extLst>
      <p:ext uri="{BB962C8B-B14F-4D97-AF65-F5344CB8AC3E}">
        <p14:creationId xmlns:p14="http://schemas.microsoft.com/office/powerpoint/2010/main" val="3459863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SCN1193.JPG"/>
          <p:cNvPicPr>
            <a:picLocks noGrp="1" noChangeAspect="1"/>
          </p:cNvPicPr>
          <p:nvPr>
            <p:ph idx="1"/>
          </p:nvPr>
        </p:nvPicPr>
        <p:blipFill>
          <a:blip r:embed="rId2" cstate="email">
            <a:extLst>
              <a:ext uri="{28A0092B-C50C-407E-A947-70E740481C1C}">
                <a14:useLocalDpi xmlns:a14="http://schemas.microsoft.com/office/drawing/2010/main"/>
              </a:ext>
            </a:extLst>
          </a:blip>
          <a:srcRect l="-25097" r="-25097"/>
          <a:stretch>
            <a:fillRect/>
          </a:stretch>
        </p:blipFill>
        <p:spPr>
          <a:xfrm>
            <a:off x="-1469675" y="770960"/>
            <a:ext cx="11998226" cy="5269741"/>
          </a:xfrm>
        </p:spPr>
      </p:pic>
    </p:spTree>
    <p:extLst>
      <p:ext uri="{BB962C8B-B14F-4D97-AF65-F5344CB8AC3E}">
        <p14:creationId xmlns:p14="http://schemas.microsoft.com/office/powerpoint/2010/main" val="40458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1189.JPG"/>
          <p:cNvPicPr>
            <a:picLocks noGrp="1" noChangeAspect="1"/>
          </p:cNvPicPr>
          <p:nvPr>
            <p:ph idx="1"/>
          </p:nvPr>
        </p:nvPicPr>
        <p:blipFill>
          <a:blip r:embed="rId2" cstate="email">
            <a:extLst>
              <a:ext uri="{28A0092B-C50C-407E-A947-70E740481C1C}">
                <a14:useLocalDpi xmlns:a14="http://schemas.microsoft.com/office/drawing/2010/main"/>
              </a:ext>
            </a:extLst>
          </a:blip>
          <a:srcRect l="-20377" r="-20377"/>
          <a:stretch>
            <a:fillRect/>
          </a:stretch>
        </p:blipFill>
        <p:spPr>
          <a:xfrm>
            <a:off x="-1055080" y="1062701"/>
            <a:ext cx="11450559" cy="5029200"/>
          </a:xfrm>
        </p:spPr>
      </p:pic>
    </p:spTree>
    <p:extLst>
      <p:ext uri="{BB962C8B-B14F-4D97-AF65-F5344CB8AC3E}">
        <p14:creationId xmlns:p14="http://schemas.microsoft.com/office/powerpoint/2010/main" val="288641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712788" y="3011487"/>
            <a:ext cx="7716837" cy="3526887"/>
          </a:xfrm>
        </p:spPr>
        <p:txBody>
          <a:bodyPr>
            <a:normAutofit fontScale="77500" lnSpcReduction="20000"/>
          </a:bodyPr>
          <a:lstStyle/>
          <a:p>
            <a:r>
              <a:rPr lang="en-US" dirty="0" smtClean="0"/>
              <a:t>4/28 and 5/2- Intro</a:t>
            </a:r>
          </a:p>
          <a:p>
            <a:r>
              <a:rPr lang="en-US" dirty="0" smtClean="0"/>
              <a:t>First week in May- work on names</a:t>
            </a:r>
          </a:p>
          <a:p>
            <a:r>
              <a:rPr lang="en-US" dirty="0" smtClean="0"/>
              <a:t>Second and third week in May- work on building drawing (one day to plan, two days to draw in pencil, one day for Sharpie tracing, two days for watercolor)</a:t>
            </a:r>
          </a:p>
          <a:p>
            <a:r>
              <a:rPr lang="en-US" dirty="0" smtClean="0"/>
              <a:t>We’re looking to be done with these about the beginning of the 3</a:t>
            </a:r>
            <a:r>
              <a:rPr lang="en-US" baseline="30000" dirty="0" smtClean="0"/>
              <a:t>rd</a:t>
            </a:r>
            <a:r>
              <a:rPr lang="en-US" dirty="0" smtClean="0"/>
              <a:t> week in May (the 23</a:t>
            </a:r>
            <a:r>
              <a:rPr lang="en-US" baseline="30000" dirty="0" smtClean="0"/>
              <a:t>rd</a:t>
            </a:r>
            <a:r>
              <a:rPr lang="en-US" dirty="0" smtClean="0"/>
              <a:t>/24</a:t>
            </a:r>
            <a:r>
              <a:rPr lang="en-US" baseline="30000" dirty="0" smtClean="0"/>
              <a:t>th</a:t>
            </a:r>
            <a:r>
              <a:rPr lang="en-US" dirty="0" smtClean="0"/>
              <a:t> </a:t>
            </a:r>
            <a:r>
              <a:rPr lang="en-US" dirty="0" err="1" smtClean="0"/>
              <a:t>ish</a:t>
            </a:r>
            <a:r>
              <a:rPr lang="en-US" dirty="0" smtClean="0"/>
              <a:t>) I’ll set a concrete date when we get closer. </a:t>
            </a:r>
          </a:p>
          <a:p>
            <a:r>
              <a:rPr lang="en-US" dirty="0" smtClean="0"/>
              <a:t>If you finish yours early and want to submit it for the art show, that may be an option. </a:t>
            </a:r>
            <a:endParaRPr lang="en-US" dirty="0"/>
          </a:p>
        </p:txBody>
      </p:sp>
    </p:spTree>
    <p:extLst>
      <p:ext uri="{BB962C8B-B14F-4D97-AF65-F5344CB8AC3E}">
        <p14:creationId xmlns:p14="http://schemas.microsoft.com/office/powerpoint/2010/main" val="246315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Career: Architects</a:t>
            </a:r>
            <a:endParaRPr lang="en-US" dirty="0"/>
          </a:p>
        </p:txBody>
      </p:sp>
      <p:sp>
        <p:nvSpPr>
          <p:cNvPr id="3" name="Content Placeholder 2"/>
          <p:cNvSpPr>
            <a:spLocks noGrp="1"/>
          </p:cNvSpPr>
          <p:nvPr>
            <p:ph idx="1"/>
          </p:nvPr>
        </p:nvSpPr>
        <p:spPr>
          <a:xfrm>
            <a:off x="712788" y="3011488"/>
            <a:ext cx="7716837" cy="3702176"/>
          </a:xfrm>
        </p:spPr>
        <p:txBody>
          <a:bodyPr>
            <a:normAutofit fontScale="62500" lnSpcReduction="20000"/>
          </a:bodyPr>
          <a:lstStyle/>
          <a:p>
            <a:r>
              <a:rPr lang="en-US" dirty="0" smtClean="0"/>
              <a:t>What do architects do? Architects design buildings and public structures. They come up with a to-scale plan of their ideas, build several 3D models, and work with a team to figure out the logistics of bringing the idea to life. Then, a construction company works to create the building. </a:t>
            </a:r>
          </a:p>
          <a:p>
            <a:r>
              <a:rPr lang="en-US" dirty="0" smtClean="0"/>
              <a:t>Architects need to be creative, understand design principles, understand the strengths and weaknesses of different building materials, and be able to work with many different types of people from clients to builders. </a:t>
            </a:r>
          </a:p>
          <a:p>
            <a:r>
              <a:rPr lang="en-US" dirty="0" smtClean="0"/>
              <a:t>Architects need to have a strong foundation in mechanical/technical drawing (perspective drawing is one type of this) so that when they create their plans and blueprints, they are drawn believably and accurately to scale. </a:t>
            </a:r>
          </a:p>
          <a:p>
            <a:r>
              <a:rPr lang="en-US" dirty="0" smtClean="0"/>
              <a:t>When you create your building, you will sort of be doing what an architect does when he/she draws the sketch of what their building will look like. The purpose of this drawing/sketch is to give the public an very clear idea of the architects’ vision and what the building will look like.     </a:t>
            </a:r>
            <a:endParaRPr lang="en-US" dirty="0"/>
          </a:p>
        </p:txBody>
      </p:sp>
    </p:spTree>
    <p:extLst>
      <p:ext uri="{BB962C8B-B14F-4D97-AF65-F5344CB8AC3E}">
        <p14:creationId xmlns:p14="http://schemas.microsoft.com/office/powerpoint/2010/main" val="247323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893230"/>
            <a:ext cx="7716837" cy="1447800"/>
          </a:xfrm>
        </p:spPr>
        <p:txBody>
          <a:bodyPr/>
          <a:lstStyle/>
          <a:p>
            <a:r>
              <a:rPr lang="en-US" sz="3200" dirty="0" smtClean="0"/>
              <a:t>Example of an architect’s drawing/sketch (gives an idea of what the building will look like )</a:t>
            </a:r>
            <a:endParaRPr lang="en-US" sz="32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25481" r="-25481"/>
          <a:stretch>
            <a:fillRect/>
          </a:stretch>
        </p:blipFill>
        <p:spPr/>
      </p:pic>
    </p:spTree>
    <p:extLst>
      <p:ext uri="{BB962C8B-B14F-4D97-AF65-F5344CB8AC3E}">
        <p14:creationId xmlns:p14="http://schemas.microsoft.com/office/powerpoint/2010/main" val="15848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862142"/>
            <a:ext cx="7716837" cy="1447800"/>
          </a:xfrm>
        </p:spPr>
        <p:txBody>
          <a:bodyPr/>
          <a:lstStyle/>
          <a:p>
            <a:r>
              <a:rPr lang="en-US" sz="3200" dirty="0" smtClean="0"/>
              <a:t>Example of blueprint (gives measurements and structural details for construction of building)</a:t>
            </a:r>
            <a:endParaRPr lang="en-US" sz="32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34680" r="-34680"/>
          <a:stretch>
            <a:fillRect/>
          </a:stretch>
        </p:blipFill>
        <p:spPr/>
      </p:pic>
    </p:spTree>
    <p:extLst>
      <p:ext uri="{BB962C8B-B14F-4D97-AF65-F5344CB8AC3E}">
        <p14:creationId xmlns:p14="http://schemas.microsoft.com/office/powerpoint/2010/main" val="291971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Frank Lloyd Wright</a:t>
            </a:r>
          </a:p>
        </p:txBody>
      </p:sp>
      <p:sp>
        <p:nvSpPr>
          <p:cNvPr id="3" name="Content Placeholder 2"/>
          <p:cNvSpPr>
            <a:spLocks noGrp="1"/>
          </p:cNvSpPr>
          <p:nvPr>
            <p:ph idx="1"/>
          </p:nvPr>
        </p:nvSpPr>
        <p:spPr/>
        <p:txBody>
          <a:bodyPr/>
          <a:lstStyle/>
          <a:p>
            <a:pPr fontAlgn="auto">
              <a:spcBef>
                <a:spcPts val="0"/>
              </a:spcBef>
              <a:defRPr/>
            </a:pPr>
            <a:r>
              <a:rPr lang="en-US" dirty="0" smtClean="0">
                <a:ea typeface="+mn-ea"/>
                <a:cs typeface="+mn-cs"/>
              </a:rPr>
              <a:t>American architect and interior designer</a:t>
            </a:r>
          </a:p>
          <a:p>
            <a:pPr fontAlgn="auto">
              <a:spcBef>
                <a:spcPts val="0"/>
              </a:spcBef>
              <a:defRPr/>
            </a:pPr>
            <a:r>
              <a:rPr lang="en-US" dirty="0" smtClean="0">
                <a:ea typeface="+mn-ea"/>
                <a:cs typeface="+mn-cs"/>
              </a:rPr>
              <a:t>Most major works designed 1900s-1950s</a:t>
            </a:r>
          </a:p>
          <a:p>
            <a:pPr fontAlgn="auto">
              <a:spcBef>
                <a:spcPts val="0"/>
              </a:spcBef>
              <a:defRPr/>
            </a:pPr>
            <a:r>
              <a:rPr lang="en-US" dirty="0" smtClean="0">
                <a:ea typeface="+mn-ea"/>
                <a:cs typeface="+mn-cs"/>
              </a:rPr>
              <a:t>Designed homes as well as public buildings</a:t>
            </a:r>
          </a:p>
          <a:p>
            <a:pPr fontAlgn="auto">
              <a:spcBef>
                <a:spcPts val="0"/>
              </a:spcBef>
              <a:defRPr/>
            </a:pPr>
            <a:r>
              <a:rPr lang="en-US" dirty="0" smtClean="0">
                <a:ea typeface="+mn-ea"/>
                <a:cs typeface="+mn-cs"/>
              </a:rPr>
              <a:t>One of the most prominent architects in America and the world</a:t>
            </a:r>
            <a:endParaRPr lang="en-US" dirty="0">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Fallingwater (Pittsburgh, Pennsylvania) </a:t>
            </a:r>
          </a:p>
        </p:txBody>
      </p:sp>
      <p:pic>
        <p:nvPicPr>
          <p:cNvPr id="19458"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51460" r="-51460"/>
          <a:stretch>
            <a:fillRect/>
          </a:stretch>
        </p:blipFill>
        <p:spPr bwMode="auto"/>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a:p>
        </p:txBody>
      </p:sp>
      <p:pic>
        <p:nvPicPr>
          <p:cNvPr id="20482"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5294" r="-35294"/>
          <a:stretch>
            <a:fillRect/>
          </a:stretch>
        </p:blipFill>
        <p:spPr bwMode="auto">
          <a:xfrm>
            <a:off x="-1081088" y="1016000"/>
            <a:ext cx="11496676" cy="504825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7104</TotalTime>
  <Words>1490</Words>
  <Application>Microsoft Macintosh PowerPoint</Application>
  <PresentationFormat>On-screen Show (4:3)</PresentationFormat>
  <Paragraphs>77</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Sky</vt:lpstr>
      <vt:lpstr>Two Point Perspective</vt:lpstr>
      <vt:lpstr>Objective </vt:lpstr>
      <vt:lpstr>Process of this Unit</vt:lpstr>
      <vt:lpstr>Artist Career: Architects</vt:lpstr>
      <vt:lpstr>Example of an architect’s drawing/sketch (gives an idea of what the building will look like )</vt:lpstr>
      <vt:lpstr>Example of blueprint (gives measurements and structural details for construction of building)</vt:lpstr>
      <vt:lpstr>Frank Lloyd Wright</vt:lpstr>
      <vt:lpstr>Fallingwater (Pittsburgh, Pennsylvania) </vt:lpstr>
      <vt:lpstr>PowerPoint Presentation</vt:lpstr>
      <vt:lpstr>Gammage Auditorium (Arizona)</vt:lpstr>
      <vt:lpstr>Annie Pfieffer Chapel (Florida)</vt:lpstr>
      <vt:lpstr>Taliesian West (Arizona)</vt:lpstr>
      <vt:lpstr>Guggenheim Museum (NYC) </vt:lpstr>
      <vt:lpstr>PowerPoint Presentation</vt:lpstr>
      <vt:lpstr>Atmospheric Perspective</vt:lpstr>
      <vt:lpstr>Linear Perspective</vt:lpstr>
      <vt:lpstr>Da Vinci’s Mona Lisa</vt:lpstr>
      <vt:lpstr>Da Vinci’s Last Supper</vt:lpstr>
      <vt:lpstr>One Point Perspective</vt:lpstr>
      <vt:lpstr>Two Point Perspective</vt:lpstr>
      <vt:lpstr>PowerPoint Presentation</vt:lpstr>
      <vt:lpstr>PowerPoint Presentation</vt:lpstr>
      <vt:lpstr>Name- procedure</vt:lpstr>
      <vt:lpstr>Brainstorming for building</vt:lpstr>
      <vt:lpstr>Your final drawing must…</vt:lpstr>
      <vt:lpstr>Student Examples</vt:lpstr>
      <vt:lpstr>PowerPoint Presentation</vt:lpstr>
      <vt:lpstr>PowerPoint Presentation</vt:lpstr>
      <vt:lpstr>PowerPoint Presentation</vt:lpstr>
      <vt:lpstr>PowerPoint Presentation</vt:lpstr>
      <vt:lpstr>PowerPoint Presentation</vt:lpstr>
      <vt:lpstr>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Point Perspective</dc:title>
  <dc:creator>Jojo Kimbo</dc:creator>
  <cp:lastModifiedBy>LHS Art 2</cp:lastModifiedBy>
  <cp:revision>19</cp:revision>
  <dcterms:created xsi:type="dcterms:W3CDTF">2011-12-11T17:57:57Z</dcterms:created>
  <dcterms:modified xsi:type="dcterms:W3CDTF">2016-04-27T14:01:20Z</dcterms:modified>
</cp:coreProperties>
</file>