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2" r:id="rId3"/>
    <p:sldId id="269" r:id="rId4"/>
    <p:sldId id="258" r:id="rId5"/>
    <p:sldId id="257" r:id="rId6"/>
    <p:sldId id="259" r:id="rId7"/>
    <p:sldId id="270" r:id="rId8"/>
    <p:sldId id="271" r:id="rId9"/>
    <p:sldId id="261" r:id="rId10"/>
    <p:sldId id="262" r:id="rId11"/>
    <p:sldId id="263" r:id="rId12"/>
    <p:sldId id="268" r:id="rId13"/>
    <p:sldId id="264" r:id="rId14"/>
    <p:sldId id="265" r:id="rId15"/>
    <p:sldId id="273" r:id="rId16"/>
    <p:sldId id="266" r:id="rId17"/>
    <p:sldId id="267" r:id="rId18"/>
    <p:sldId id="274" r:id="rId19"/>
    <p:sldId id="275" r:id="rId20"/>
    <p:sldId id="276" r:id="rId21"/>
    <p:sldId id="277" r:id="rId22"/>
    <p:sldId id="279"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3" d="100"/>
          <a:sy n="63" d="100"/>
        </p:scale>
        <p:origin x="-137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3/2/16</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t>3/2/16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3/2/16</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3/2/16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3/2/16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3/2/16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3/2/16</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t>3/2/16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3CEC41E-48BD-4881-B6FF-D82EEBBCD904}" type="datetimeFigureOut">
              <a:rPr lang="en-US" smtClean="0"/>
              <a:t>3/2/16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3CEC41E-48BD-4881-B6FF-D82EEBBCD904}" type="datetimeFigureOut">
              <a:rPr lang="en-US" smtClean="0"/>
              <a:t>3/2/16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3CEC41E-48BD-4881-B6FF-D82EEBBCD904}" type="datetimeFigureOut">
              <a:rPr lang="en-US" smtClean="0"/>
              <a:t>3/2/16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EC41E-48BD-4881-B6FF-D82EEBBCD904}" type="datetimeFigureOut">
              <a:rPr lang="en-US" smtClean="0"/>
              <a:t>3/2/16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A5F39-4CE7-434C-A5CB-50A36345160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3/2/16</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03CEC41E-48BD-4881-B6FF-D82EEBBCD904}" type="datetimeFigureOut">
              <a:rPr lang="en-US" smtClean="0"/>
              <a:t>3/2/16</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459A5F39-4CE7-434C-A5CB-50A36345160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Abstracted Natural Object (after Georgia O’Keeffe): Oil Pastel</a:t>
            </a:r>
            <a:endParaRPr lang="en-US" dirty="0"/>
          </a:p>
        </p:txBody>
      </p:sp>
      <p:sp>
        <p:nvSpPr>
          <p:cNvPr id="3" name="Subtitle 2"/>
          <p:cNvSpPr>
            <a:spLocks noGrp="1"/>
          </p:cNvSpPr>
          <p:nvPr>
            <p:ph type="subTitle" idx="1"/>
          </p:nvPr>
        </p:nvSpPr>
        <p:spPr/>
        <p:txBody>
          <a:bodyPr/>
          <a:lstStyle/>
          <a:p>
            <a:r>
              <a:rPr lang="en-US" dirty="0" smtClean="0"/>
              <a:t>Drawing 1</a:t>
            </a:r>
            <a:endParaRPr lang="en-US" dirty="0"/>
          </a:p>
        </p:txBody>
      </p:sp>
    </p:spTree>
    <p:extLst>
      <p:ext uri="{BB962C8B-B14F-4D97-AF65-F5344CB8AC3E}">
        <p14:creationId xmlns:p14="http://schemas.microsoft.com/office/powerpoint/2010/main" val="14271145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Georgia O’Keeffe painting in the desert</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441403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Red Cannas</a:t>
            </a:r>
            <a:endParaRPr lang="en-US" i="1" dirty="0"/>
          </a:p>
        </p:txBody>
      </p:sp>
      <p:pic>
        <p:nvPicPr>
          <p:cNvPr id="5" name="Content Placeholder 4" descr="red-cannas-1.jpg"/>
          <p:cNvPicPr>
            <a:picLocks noGrp="1" noChangeAspect="1"/>
          </p:cNvPicPr>
          <p:nvPr>
            <p:ph idx="1"/>
          </p:nvPr>
        </p:nvPicPr>
        <p:blipFill>
          <a:blip r:embed="rId2" cstate="email">
            <a:extLst>
              <a:ext uri="{28A0092B-C50C-407E-A947-70E740481C1C}">
                <a14:useLocalDpi xmlns:a14="http://schemas.microsoft.com/office/drawing/2010/main"/>
              </a:ext>
            </a:extLst>
          </a:blip>
          <a:srcRect l="-59229" r="-59229"/>
          <a:stretch>
            <a:fillRect/>
          </a:stretch>
        </p:blipFill>
        <p:spPr/>
      </p:pic>
    </p:spTree>
    <p:extLst>
      <p:ext uri="{BB962C8B-B14F-4D97-AF65-F5344CB8AC3E}">
        <p14:creationId xmlns:p14="http://schemas.microsoft.com/office/powerpoint/2010/main" val="282072514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Lake George</a:t>
            </a:r>
            <a:r>
              <a:rPr lang="en-US" dirty="0" smtClean="0"/>
              <a:t> 1922</a:t>
            </a:r>
            <a:endParaRPr lang="en-US" i="1"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rcRect l="-16740" r="-16740"/>
          <a:stretch>
            <a:fillRect/>
          </a:stretch>
        </p:blipFill>
        <p:spPr/>
      </p:pic>
    </p:spTree>
    <p:extLst>
      <p:ext uri="{BB962C8B-B14F-4D97-AF65-F5344CB8AC3E}">
        <p14:creationId xmlns:p14="http://schemas.microsoft.com/office/powerpoint/2010/main" val="425470013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Pink Shell with Seaweed </a:t>
            </a:r>
            <a:r>
              <a:rPr lang="en-US" dirty="0" smtClean="0"/>
              <a:t>1922</a:t>
            </a:r>
            <a:endParaRPr lang="en-US" i="1" dirty="0"/>
          </a:p>
        </p:txBody>
      </p:sp>
      <p:pic>
        <p:nvPicPr>
          <p:cNvPr id="5" name="Content Placeholder 4" descr="pink-shell-with-seaweed.jpg"/>
          <p:cNvPicPr>
            <a:picLocks noGrp="1" noChangeAspect="1"/>
          </p:cNvPicPr>
          <p:nvPr>
            <p:ph idx="1"/>
          </p:nvPr>
        </p:nvPicPr>
        <p:blipFill>
          <a:blip r:embed="rId2" cstate="email">
            <a:extLst>
              <a:ext uri="{28A0092B-C50C-407E-A947-70E740481C1C}">
                <a14:useLocalDpi xmlns:a14="http://schemas.microsoft.com/office/drawing/2010/main"/>
              </a:ext>
            </a:extLst>
          </a:blip>
          <a:srcRect l="-20474" r="-20474"/>
          <a:stretch>
            <a:fillRect/>
          </a:stretch>
        </p:blipFill>
        <p:spPr/>
      </p:pic>
    </p:spTree>
    <p:extLst>
      <p:ext uri="{BB962C8B-B14F-4D97-AF65-F5344CB8AC3E}">
        <p14:creationId xmlns:p14="http://schemas.microsoft.com/office/powerpoint/2010/main" val="209156549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Pelvis Series, Red with Yellow</a:t>
            </a:r>
            <a:endParaRPr lang="en-US" i="1"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rcRect l="-17095" r="-17095"/>
          <a:stretch>
            <a:fillRect/>
          </a:stretch>
        </p:blipFill>
        <p:spPr/>
      </p:pic>
    </p:spTree>
    <p:extLst>
      <p:ext uri="{BB962C8B-B14F-4D97-AF65-F5344CB8AC3E}">
        <p14:creationId xmlns:p14="http://schemas.microsoft.com/office/powerpoint/2010/main" val="4631028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Shadow with Pelvis and Moon</a:t>
            </a:r>
            <a:endParaRPr lang="en-US" i="1" dirty="0"/>
          </a:p>
        </p:txBody>
      </p:sp>
      <p:pic>
        <p:nvPicPr>
          <p:cNvPr id="4" name="Content Placeholder 3" descr="shadow-with-pelvis-and-moon-1943.jpg"/>
          <p:cNvPicPr>
            <a:picLocks noGrp="1" noChangeAspect="1"/>
          </p:cNvPicPr>
          <p:nvPr>
            <p:ph idx="1"/>
          </p:nvPr>
        </p:nvPicPr>
        <p:blipFill>
          <a:blip r:embed="rId2" cstate="email">
            <a:extLst>
              <a:ext uri="{28A0092B-C50C-407E-A947-70E740481C1C}">
                <a14:useLocalDpi xmlns:a14="http://schemas.microsoft.com/office/drawing/2010/main"/>
              </a:ext>
            </a:extLst>
          </a:blip>
          <a:srcRect l="-25767" r="-25767"/>
          <a:stretch>
            <a:fillRect/>
          </a:stretch>
        </p:blipFill>
        <p:spPr/>
      </p:pic>
    </p:spTree>
    <p:extLst>
      <p:ext uri="{BB962C8B-B14F-4D97-AF65-F5344CB8AC3E}">
        <p14:creationId xmlns:p14="http://schemas.microsoft.com/office/powerpoint/2010/main" val="59093558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Leaf Motif</a:t>
            </a:r>
            <a:endParaRPr lang="en-US" i="1" dirty="0"/>
          </a:p>
        </p:txBody>
      </p:sp>
      <p:pic>
        <p:nvPicPr>
          <p:cNvPr id="5" name="Content Placeholder 4" descr="leaf-motif-2.jpg"/>
          <p:cNvPicPr>
            <a:picLocks noGrp="1" noChangeAspect="1"/>
          </p:cNvPicPr>
          <p:nvPr>
            <p:ph idx="1"/>
          </p:nvPr>
        </p:nvPicPr>
        <p:blipFill>
          <a:blip r:embed="rId2" cstate="email">
            <a:extLst>
              <a:ext uri="{28A0092B-C50C-407E-A947-70E740481C1C}">
                <a14:useLocalDpi xmlns:a14="http://schemas.microsoft.com/office/drawing/2010/main"/>
              </a:ext>
            </a:extLst>
          </a:blip>
          <a:srcRect l="-128390" r="-128390"/>
          <a:stretch>
            <a:fillRect/>
          </a:stretch>
        </p:blipFill>
        <p:spPr/>
      </p:pic>
    </p:spTree>
    <p:extLst>
      <p:ext uri="{BB962C8B-B14F-4D97-AF65-F5344CB8AC3E}">
        <p14:creationId xmlns:p14="http://schemas.microsoft.com/office/powerpoint/2010/main" val="45019407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City Night </a:t>
            </a:r>
            <a:r>
              <a:rPr lang="en-US" dirty="0" smtClean="0"/>
              <a:t>1926</a:t>
            </a:r>
            <a:endParaRPr lang="en-US" i="1"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rcRect l="-97409" r="-97409"/>
          <a:stretch>
            <a:fillRect/>
          </a:stretch>
        </p:blipFill>
        <p:spPr/>
      </p:pic>
    </p:spTree>
    <p:extLst>
      <p:ext uri="{BB962C8B-B14F-4D97-AF65-F5344CB8AC3E}">
        <p14:creationId xmlns:p14="http://schemas.microsoft.com/office/powerpoint/2010/main" val="35854503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Up…</a:t>
            </a:r>
            <a:endParaRPr lang="en-US" dirty="0"/>
          </a:p>
        </p:txBody>
      </p:sp>
      <p:sp>
        <p:nvSpPr>
          <p:cNvPr id="3" name="Content Placeholder 2"/>
          <p:cNvSpPr>
            <a:spLocks noGrp="1"/>
          </p:cNvSpPr>
          <p:nvPr>
            <p:ph idx="1"/>
          </p:nvPr>
        </p:nvSpPr>
        <p:spPr>
          <a:xfrm>
            <a:off x="765173" y="1542997"/>
            <a:ext cx="7612064" cy="5360894"/>
          </a:xfrm>
        </p:spPr>
        <p:txBody>
          <a:bodyPr>
            <a:normAutofit fontScale="77500" lnSpcReduction="20000"/>
          </a:bodyPr>
          <a:lstStyle/>
          <a:p>
            <a:r>
              <a:rPr lang="en-US" dirty="0" smtClean="0"/>
              <a:t>Choose a natural object or bring in one of your own. The object should be recognizable. Try to find something that interests you. Look for colors, shapes and textures that will make an engaging drawing. You could also choose more than one object, but I wouldn’t use any more than three. </a:t>
            </a:r>
          </a:p>
          <a:p>
            <a:r>
              <a:rPr lang="en-US" dirty="0" smtClean="0"/>
              <a:t>In pencil, create several thumbnail sketches (mini compositions) of your object from different angles using different cropping's. I want to see at least SIX different thumbnail sketches.</a:t>
            </a:r>
          </a:p>
          <a:p>
            <a:r>
              <a:rPr lang="en-US" dirty="0" smtClean="0"/>
              <a:t> Next, take different sections of your thumbnails (some can be the entire portion). You can stretch, exaggerate and distort. Try to some up with FOUR new thumbnails from your originals. </a:t>
            </a:r>
          </a:p>
          <a:p>
            <a:r>
              <a:rPr lang="en-US" dirty="0" smtClean="0"/>
              <a:t>Flip to a new page in your sketchbook (or get out a new piece of paper). Look at ALL your thumbnails carefully. You should have several different images. Arrange them in a new way to make one big composition that takes up most of a new page. You can flip/elongate/alter areas if you need to so your everything works together successfully. Try to create an overall composition that is balanced, unified, and flows. </a:t>
            </a:r>
            <a:endParaRPr lang="en-US" dirty="0"/>
          </a:p>
        </p:txBody>
      </p:sp>
    </p:spTree>
    <p:extLst>
      <p:ext uri="{BB962C8B-B14F-4D97-AF65-F5344CB8AC3E}">
        <p14:creationId xmlns:p14="http://schemas.microsoft.com/office/powerpoint/2010/main" val="8621631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Color to Sketch</a:t>
            </a:r>
            <a:endParaRPr lang="en-US" dirty="0"/>
          </a:p>
        </p:txBody>
      </p:sp>
      <p:sp>
        <p:nvSpPr>
          <p:cNvPr id="3" name="Content Placeholder 2"/>
          <p:cNvSpPr>
            <a:spLocks noGrp="1"/>
          </p:cNvSpPr>
          <p:nvPr>
            <p:ph idx="1"/>
          </p:nvPr>
        </p:nvSpPr>
        <p:spPr>
          <a:xfrm>
            <a:off x="765175" y="2070846"/>
            <a:ext cx="7612064" cy="4600713"/>
          </a:xfrm>
        </p:spPr>
        <p:txBody>
          <a:bodyPr>
            <a:normAutofit fontScale="77500" lnSpcReduction="20000"/>
          </a:bodyPr>
          <a:lstStyle/>
          <a:p>
            <a:r>
              <a:rPr lang="en-US" dirty="0" smtClean="0"/>
              <a:t>You will add color to your large sketch (oil pastel; both wet and dry) to help you plan how you will use color in the final drawing. Remember the color schemes that we worked with in the mini project. You should utilize this knowledge when deciding what colors to use in your composition (colors should work together as color schemes and not be all over the place). You have some choices:</a:t>
            </a:r>
          </a:p>
          <a:p>
            <a:r>
              <a:rPr lang="en-US" b="1" u="sng" dirty="0" smtClean="0"/>
              <a:t>Realistic or distorted? </a:t>
            </a:r>
            <a:r>
              <a:rPr lang="en-US" dirty="0" smtClean="0"/>
              <a:t>(keep the colors similar to what you actually see, or distort them and make them very abstract?)</a:t>
            </a:r>
          </a:p>
          <a:p>
            <a:r>
              <a:rPr lang="en-US" b="1" u="sng" dirty="0" smtClean="0"/>
              <a:t>Monochromatic or several colors? </a:t>
            </a:r>
            <a:r>
              <a:rPr lang="en-US" dirty="0" smtClean="0"/>
              <a:t>(one consistent color scheme or changing the color scheme in different areas of the composition?)</a:t>
            </a:r>
          </a:p>
          <a:p>
            <a:r>
              <a:rPr lang="en-US" b="1" u="sng" dirty="0" smtClean="0"/>
              <a:t>Warm or cool? </a:t>
            </a:r>
            <a:r>
              <a:rPr lang="en-US" dirty="0" smtClean="0"/>
              <a:t>(Reds, pinks, yellows, oranges or blues, greens and violets?)</a:t>
            </a:r>
          </a:p>
          <a:p>
            <a:r>
              <a:rPr lang="en-US" b="1" u="sng" dirty="0" smtClean="0"/>
              <a:t>Analogous or complementary? </a:t>
            </a:r>
            <a:r>
              <a:rPr lang="en-US" dirty="0" smtClean="0"/>
              <a:t>(Colors that are near each other on the color wheel, or opposite on the color wheel?)</a:t>
            </a:r>
            <a:endParaRPr lang="en-US" dirty="0"/>
          </a:p>
        </p:txBody>
      </p:sp>
    </p:spTree>
    <p:extLst>
      <p:ext uri="{BB962C8B-B14F-4D97-AF65-F5344CB8AC3E}">
        <p14:creationId xmlns:p14="http://schemas.microsoft.com/office/powerpoint/2010/main" val="357459297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you think of abstract art, what comes to mind?</a:t>
            </a:r>
            <a:endParaRPr lang="en-US" dirty="0"/>
          </a:p>
        </p:txBody>
      </p:sp>
      <p:sp>
        <p:nvSpPr>
          <p:cNvPr id="3" name="Content Placeholder 2"/>
          <p:cNvSpPr>
            <a:spLocks noGrp="1"/>
          </p:cNvSpPr>
          <p:nvPr>
            <p:ph idx="1"/>
          </p:nvPr>
        </p:nvSpPr>
        <p:spPr/>
        <p:txBody>
          <a:bodyPr/>
          <a:lstStyle/>
          <a:p>
            <a:r>
              <a:rPr lang="en-US" dirty="0" smtClean="0"/>
              <a:t>“A little kid could do that!”</a:t>
            </a:r>
          </a:p>
          <a:p>
            <a:r>
              <a:rPr lang="en-US" dirty="0" smtClean="0"/>
              <a:t>“I don’t get it.”</a:t>
            </a:r>
          </a:p>
          <a:p>
            <a:r>
              <a:rPr lang="en-US" dirty="0" smtClean="0"/>
              <a:t>“How is this art?”</a:t>
            </a:r>
          </a:p>
          <a:p>
            <a:r>
              <a:rPr lang="en-US" dirty="0" smtClean="0"/>
              <a:t>“It’s nice to look at.”</a:t>
            </a:r>
          </a:p>
          <a:p>
            <a:r>
              <a:rPr lang="en-US" dirty="0" smtClean="0"/>
              <a:t>“It makes me think of _________”</a:t>
            </a:r>
            <a:endParaRPr lang="en-US" dirty="0"/>
          </a:p>
        </p:txBody>
      </p:sp>
    </p:spTree>
    <p:extLst>
      <p:ext uri="{BB962C8B-B14F-4D97-AF65-F5344CB8AC3E}">
        <p14:creationId xmlns:p14="http://schemas.microsoft.com/office/powerpoint/2010/main" val="143876034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on to the Final Drawing</a:t>
            </a:r>
            <a:endParaRPr lang="en-US" dirty="0"/>
          </a:p>
        </p:txBody>
      </p:sp>
      <p:sp>
        <p:nvSpPr>
          <p:cNvPr id="3" name="Content Placeholder 2"/>
          <p:cNvSpPr>
            <a:spLocks noGrp="1"/>
          </p:cNvSpPr>
          <p:nvPr>
            <p:ph idx="1"/>
          </p:nvPr>
        </p:nvSpPr>
        <p:spPr>
          <a:xfrm>
            <a:off x="765175" y="2070846"/>
            <a:ext cx="7612064" cy="4787154"/>
          </a:xfrm>
        </p:spPr>
        <p:txBody>
          <a:bodyPr>
            <a:normAutofit fontScale="85000" lnSpcReduction="20000"/>
          </a:bodyPr>
          <a:lstStyle/>
          <a:p>
            <a:r>
              <a:rPr lang="en-US" dirty="0" smtClean="0"/>
              <a:t>When you have chosen a color scheme that you are happy with, get the large paper (18 x 18) and re-draw your composition lightly in pencil. </a:t>
            </a:r>
          </a:p>
          <a:p>
            <a:r>
              <a:rPr lang="en-US" dirty="0" smtClean="0"/>
              <a:t>When you’re ready, start adding color. </a:t>
            </a:r>
          </a:p>
          <a:p>
            <a:r>
              <a:rPr lang="en-US" dirty="0" smtClean="0"/>
              <a:t>Remember to build the color up little by little (pastel/wash/texture/wash again?/refine?)</a:t>
            </a:r>
          </a:p>
          <a:p>
            <a:r>
              <a:rPr lang="en-US" dirty="0" smtClean="0"/>
              <a:t>Keep strokes in a consistent direction (both with pastel and a brush)</a:t>
            </a:r>
          </a:p>
          <a:p>
            <a:r>
              <a:rPr lang="en-US" dirty="0" smtClean="0"/>
              <a:t>Value through color needs to be demonstrated (not flatness) although it may or may not be related to real life</a:t>
            </a:r>
          </a:p>
          <a:p>
            <a:r>
              <a:rPr lang="en-US" dirty="0" smtClean="0"/>
              <a:t>Pause often and look at your work (take a picture/stand back). It should be balanced and unified, but the overall imagery should be clear, even though it is abstracted. </a:t>
            </a:r>
            <a:endParaRPr lang="en-US" dirty="0"/>
          </a:p>
        </p:txBody>
      </p:sp>
    </p:spTree>
    <p:extLst>
      <p:ext uri="{BB962C8B-B14F-4D97-AF65-F5344CB8AC3E}">
        <p14:creationId xmlns:p14="http://schemas.microsoft.com/office/powerpoint/2010/main" val="278554370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am I looking for?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Creative decision making in depicting your subject (objective abstraction AND observation that comes from the real)</a:t>
            </a:r>
          </a:p>
          <a:p>
            <a:r>
              <a:rPr lang="en-US" dirty="0" smtClean="0"/>
              <a:t>A composition that is balanced, unified and strong throughout (eye should “flow” around the page and not get stuck in one spot)</a:t>
            </a:r>
          </a:p>
          <a:p>
            <a:r>
              <a:rPr lang="en-US" dirty="0" smtClean="0"/>
              <a:t>Value through color (utilizing color schemes as learned in class)</a:t>
            </a:r>
          </a:p>
          <a:p>
            <a:r>
              <a:rPr lang="en-US" dirty="0" smtClean="0"/>
              <a:t>Oil pastel techniques (mark consistency, layering, use of washes etc. as learned in class)</a:t>
            </a:r>
          </a:p>
          <a:p>
            <a:r>
              <a:rPr lang="en-US" dirty="0"/>
              <a:t>Positive AND negative spaces should be fully </a:t>
            </a:r>
            <a:r>
              <a:rPr lang="en-US" dirty="0" smtClean="0"/>
              <a:t>resolved</a:t>
            </a:r>
          </a:p>
          <a:p>
            <a:r>
              <a:rPr lang="en-US" dirty="0" smtClean="0"/>
              <a:t>A piece that demonstrates care, effort and thought</a:t>
            </a:r>
            <a:endParaRPr lang="en-US" dirty="0"/>
          </a:p>
        </p:txBody>
      </p:sp>
    </p:spTree>
    <p:extLst>
      <p:ext uri="{BB962C8B-B14F-4D97-AF65-F5344CB8AC3E}">
        <p14:creationId xmlns:p14="http://schemas.microsoft.com/office/powerpoint/2010/main" val="254526277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9995294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Due Date Information</a:t>
            </a:r>
            <a:endParaRPr lang="en-US" dirty="0"/>
          </a:p>
        </p:txBody>
      </p:sp>
      <p:sp>
        <p:nvSpPr>
          <p:cNvPr id="3" name="Content Placeholder 2"/>
          <p:cNvSpPr>
            <a:spLocks noGrp="1"/>
          </p:cNvSpPr>
          <p:nvPr>
            <p:ph idx="1"/>
          </p:nvPr>
        </p:nvSpPr>
        <p:spPr/>
        <p:txBody>
          <a:bodyPr/>
          <a:lstStyle/>
          <a:p>
            <a:r>
              <a:rPr lang="en-US" dirty="0" smtClean="0"/>
              <a:t>Your work is due March __________  This will go on Q3 and will be your last major project grade. </a:t>
            </a:r>
          </a:p>
          <a:p>
            <a:r>
              <a:rPr lang="en-US" dirty="0" smtClean="0"/>
              <a:t>Work looses 5 points each day it is turned in late and will not be accepted after two weeks. </a:t>
            </a:r>
          </a:p>
          <a:p>
            <a:r>
              <a:rPr lang="en-US" dirty="0" smtClean="0"/>
              <a:t>You will submit your completed work with a completed rubric in order to receive full credit. </a:t>
            </a:r>
            <a:endParaRPr lang="en-US" dirty="0"/>
          </a:p>
        </p:txBody>
      </p:sp>
    </p:spTree>
    <p:extLst>
      <p:ext uri="{BB962C8B-B14F-4D97-AF65-F5344CB8AC3E}">
        <p14:creationId xmlns:p14="http://schemas.microsoft.com/office/powerpoint/2010/main" val="148686531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will…</a:t>
            </a:r>
            <a:endParaRPr lang="en-US" dirty="0"/>
          </a:p>
        </p:txBody>
      </p:sp>
      <p:sp>
        <p:nvSpPr>
          <p:cNvPr id="3" name="Content Placeholder 2"/>
          <p:cNvSpPr>
            <a:spLocks noGrp="1"/>
          </p:cNvSpPr>
          <p:nvPr>
            <p:ph idx="1"/>
          </p:nvPr>
        </p:nvSpPr>
        <p:spPr/>
        <p:txBody>
          <a:bodyPr>
            <a:normAutofit lnSpcReduction="10000"/>
          </a:bodyPr>
          <a:lstStyle/>
          <a:p>
            <a:r>
              <a:rPr lang="en-US" dirty="0" smtClean="0"/>
              <a:t>You will be creating an original composition inspired by a natural object. You will utilize facets of abstraction to make your composition creative, unique and interesting to look at. </a:t>
            </a:r>
          </a:p>
          <a:p>
            <a:r>
              <a:rPr lang="en-US" dirty="0" smtClean="0"/>
              <a:t>Your work will have facets of realism and abstraction (“objective”)</a:t>
            </a:r>
          </a:p>
          <a:p>
            <a:r>
              <a:rPr lang="en-US" dirty="0" smtClean="0"/>
              <a:t>You will use water-soluble oil pastels in both a wet and dry manner. </a:t>
            </a:r>
          </a:p>
          <a:p>
            <a:r>
              <a:rPr lang="en-US" dirty="0" smtClean="0"/>
              <a:t>Your work will show value through color as well as texture. </a:t>
            </a:r>
          </a:p>
          <a:p>
            <a:endParaRPr lang="en-US" dirty="0"/>
          </a:p>
        </p:txBody>
      </p:sp>
    </p:spTree>
    <p:extLst>
      <p:ext uri="{BB962C8B-B14F-4D97-AF65-F5344CB8AC3E}">
        <p14:creationId xmlns:p14="http://schemas.microsoft.com/office/powerpoint/2010/main" val="105259138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739eb48e7748f9314257b55709472768.jpg"/>
          <p:cNvPicPr>
            <a:picLocks noGrp="1" noChangeAspect="1"/>
          </p:cNvPicPr>
          <p:nvPr>
            <p:ph idx="1"/>
          </p:nvPr>
        </p:nvPicPr>
        <p:blipFill>
          <a:blip r:embed="rId2" cstate="email">
            <a:extLst>
              <a:ext uri="{28A0092B-C50C-407E-A947-70E740481C1C}">
                <a14:useLocalDpi xmlns:a14="http://schemas.microsoft.com/office/drawing/2010/main"/>
              </a:ext>
            </a:extLst>
          </a:blip>
          <a:srcRect l="-65690" r="-65690"/>
          <a:stretch>
            <a:fillRect/>
          </a:stretch>
        </p:blipFill>
        <p:spPr/>
      </p:pic>
    </p:spTree>
    <p:extLst>
      <p:ext uri="{BB962C8B-B14F-4D97-AF65-F5344CB8AC3E}">
        <p14:creationId xmlns:p14="http://schemas.microsoft.com/office/powerpoint/2010/main" val="42083913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abstraction? </a:t>
            </a:r>
            <a:endParaRPr lang="en-US" dirty="0"/>
          </a:p>
        </p:txBody>
      </p:sp>
      <p:sp>
        <p:nvSpPr>
          <p:cNvPr id="3" name="Content Placeholder 2"/>
          <p:cNvSpPr>
            <a:spLocks noGrp="1"/>
          </p:cNvSpPr>
          <p:nvPr>
            <p:ph idx="1"/>
          </p:nvPr>
        </p:nvSpPr>
        <p:spPr/>
        <p:txBody>
          <a:bodyPr>
            <a:normAutofit lnSpcReduction="10000"/>
          </a:bodyPr>
          <a:lstStyle/>
          <a:p>
            <a:r>
              <a:rPr lang="en-US" dirty="0" smtClean="0"/>
              <a:t>Can be:</a:t>
            </a:r>
          </a:p>
          <a:p>
            <a:pPr lvl="1"/>
            <a:r>
              <a:rPr lang="en-US" dirty="0" smtClean="0"/>
              <a:t> </a:t>
            </a:r>
            <a:r>
              <a:rPr lang="en-US" u="sng" dirty="0" smtClean="0"/>
              <a:t>Objective</a:t>
            </a:r>
            <a:r>
              <a:rPr lang="en-US" dirty="0" smtClean="0"/>
              <a:t>- comes from the real; represents something tangible</a:t>
            </a:r>
          </a:p>
          <a:p>
            <a:pPr lvl="1"/>
            <a:r>
              <a:rPr lang="en-US" u="sng" dirty="0" smtClean="0"/>
              <a:t>Non-objective</a:t>
            </a:r>
            <a:r>
              <a:rPr lang="en-US" dirty="0" smtClean="0"/>
              <a:t>- comes from non-tangible ideas such as emotions or moods</a:t>
            </a:r>
          </a:p>
          <a:p>
            <a:pPr lvl="1"/>
            <a:r>
              <a:rPr lang="en-US" dirty="0" smtClean="0"/>
              <a:t>Both types involve choices that the artist is making as far as depicting the subject matter </a:t>
            </a:r>
            <a:r>
              <a:rPr lang="en-US" dirty="0" smtClean="0"/>
              <a:t>(they are not photorealistic)</a:t>
            </a:r>
          </a:p>
          <a:p>
            <a:pPr lvl="1"/>
            <a:r>
              <a:rPr lang="en-US" dirty="0" smtClean="0"/>
              <a:t>We just created a photorealistic still life drawing; you were striving to make your work look as accurate as possible. Now, we are moving towards making choices about out subject and how we depict it. </a:t>
            </a:r>
            <a:endParaRPr lang="en-US" dirty="0" smtClean="0"/>
          </a:p>
          <a:p>
            <a:pPr marL="349250" lvl="1" indent="0">
              <a:buNone/>
            </a:pPr>
            <a:endParaRPr lang="en-US" dirty="0" smtClean="0"/>
          </a:p>
          <a:p>
            <a:pPr marL="349250" lvl="1" indent="0">
              <a:buNone/>
            </a:pPr>
            <a:endParaRPr lang="en-US" dirty="0"/>
          </a:p>
          <a:p>
            <a:pPr marL="349250" lvl="1"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384374887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Abstraction</a:t>
            </a:r>
            <a:endParaRPr lang="en-US" dirty="0"/>
          </a:p>
        </p:txBody>
      </p:sp>
      <p:sp>
        <p:nvSpPr>
          <p:cNvPr id="3" name="Content Placeholder 2"/>
          <p:cNvSpPr>
            <a:spLocks noGrp="1"/>
          </p:cNvSpPr>
          <p:nvPr>
            <p:ph idx="1"/>
          </p:nvPr>
        </p:nvSpPr>
        <p:spPr/>
        <p:txBody>
          <a:bodyPr/>
          <a:lstStyle/>
          <a:p>
            <a:r>
              <a:rPr lang="en-US" dirty="0" smtClean="0"/>
              <a:t>References real life</a:t>
            </a:r>
          </a:p>
          <a:p>
            <a:r>
              <a:rPr lang="en-US" dirty="0" smtClean="0"/>
              <a:t>The subject has been simplified or </a:t>
            </a:r>
            <a:r>
              <a:rPr lang="en-US" dirty="0" smtClean="0"/>
              <a:t>altered/distorted </a:t>
            </a:r>
            <a:r>
              <a:rPr lang="en-US" dirty="0" smtClean="0"/>
              <a:t>(textures/details might be eliminated, colors might be changed etc.)</a:t>
            </a:r>
          </a:p>
          <a:p>
            <a:r>
              <a:rPr lang="en-US" dirty="0" smtClean="0"/>
              <a:t>The subject might be depicted from a non-conventional point of view so it is not easily </a:t>
            </a:r>
            <a:r>
              <a:rPr lang="en-US" dirty="0" smtClean="0"/>
              <a:t>recognizable or multiple points of view</a:t>
            </a:r>
          </a:p>
          <a:p>
            <a:r>
              <a:rPr lang="en-US" dirty="0" smtClean="0"/>
              <a:t>Your drawing will utilize objective abstraction</a:t>
            </a:r>
            <a:endParaRPr lang="en-US" dirty="0" smtClean="0"/>
          </a:p>
          <a:p>
            <a:pPr marL="0" indent="0">
              <a:buNone/>
            </a:pPr>
            <a:endParaRPr lang="en-US" dirty="0"/>
          </a:p>
        </p:txBody>
      </p:sp>
    </p:spTree>
    <p:extLst>
      <p:ext uri="{BB962C8B-B14F-4D97-AF65-F5344CB8AC3E}">
        <p14:creationId xmlns:p14="http://schemas.microsoft.com/office/powerpoint/2010/main" val="13820712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an Objective Composition</a:t>
            </a:r>
            <a:endParaRPr lang="en-US" dirty="0"/>
          </a:p>
        </p:txBody>
      </p:sp>
      <p:pic>
        <p:nvPicPr>
          <p:cNvPr id="4" name="Content Placeholder 3" descr="abstract-artimg.jpg"/>
          <p:cNvPicPr>
            <a:picLocks noGrp="1" noChangeAspect="1"/>
          </p:cNvPicPr>
          <p:nvPr>
            <p:ph idx="1"/>
          </p:nvPr>
        </p:nvPicPr>
        <p:blipFill>
          <a:blip r:embed="rId2" cstate="email">
            <a:extLst>
              <a:ext uri="{28A0092B-C50C-407E-A947-70E740481C1C}">
                <a14:useLocalDpi xmlns:a14="http://schemas.microsoft.com/office/drawing/2010/main"/>
              </a:ext>
            </a:extLst>
          </a:blip>
          <a:srcRect l="-41009" r="-41009"/>
          <a:stretch>
            <a:fillRect/>
          </a:stretch>
        </p:blipFill>
        <p:spPr>
          <a:xfrm>
            <a:off x="-666016" y="2151469"/>
            <a:ext cx="7612064" cy="4182035"/>
          </a:xfrm>
        </p:spPr>
      </p:pic>
      <p:sp>
        <p:nvSpPr>
          <p:cNvPr id="5" name="TextBox 4"/>
          <p:cNvSpPr txBox="1"/>
          <p:nvPr/>
        </p:nvSpPr>
        <p:spPr>
          <a:xfrm>
            <a:off x="5765079" y="2902431"/>
            <a:ext cx="2418914" cy="2862323"/>
          </a:xfrm>
          <a:prstGeom prst="rect">
            <a:avLst/>
          </a:prstGeom>
          <a:noFill/>
        </p:spPr>
        <p:txBody>
          <a:bodyPr wrap="square" rtlCol="0">
            <a:spAutoFit/>
          </a:bodyPr>
          <a:lstStyle/>
          <a:p>
            <a:r>
              <a:rPr lang="en-US" dirty="0" smtClean="0"/>
              <a:t>The subject matter is recognizable (represents something tangible: musical instruments) but they have been simplified and distorted to make a unique and interesting new composition. </a:t>
            </a:r>
            <a:endParaRPr lang="en-US" dirty="0"/>
          </a:p>
        </p:txBody>
      </p:sp>
    </p:spTree>
    <p:extLst>
      <p:ext uri="{BB962C8B-B14F-4D97-AF65-F5344CB8AC3E}">
        <p14:creationId xmlns:p14="http://schemas.microsoft.com/office/powerpoint/2010/main" val="42642067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a Non-Objective Composition</a:t>
            </a:r>
            <a:endParaRPr lang="en-US" dirty="0"/>
          </a:p>
        </p:txBody>
      </p:sp>
      <p:pic>
        <p:nvPicPr>
          <p:cNvPr id="4" name="Content Placeholder 3" descr="763c923b724d55d84a86bfe48c2d4ab6.jpg"/>
          <p:cNvPicPr>
            <a:picLocks noGrp="1" noChangeAspect="1"/>
          </p:cNvPicPr>
          <p:nvPr>
            <p:ph idx="1"/>
          </p:nvPr>
        </p:nvPicPr>
        <p:blipFill>
          <a:blip r:embed="rId2" cstate="email">
            <a:extLst>
              <a:ext uri="{28A0092B-C50C-407E-A947-70E740481C1C}">
                <a14:useLocalDpi xmlns:a14="http://schemas.microsoft.com/office/drawing/2010/main"/>
              </a:ext>
            </a:extLst>
          </a:blip>
          <a:srcRect l="-41009" r="-41009"/>
          <a:stretch>
            <a:fillRect/>
          </a:stretch>
        </p:blipFill>
        <p:spPr>
          <a:xfrm>
            <a:off x="-726488" y="2070846"/>
            <a:ext cx="7612064" cy="4182035"/>
          </a:xfrm>
        </p:spPr>
      </p:pic>
      <p:sp>
        <p:nvSpPr>
          <p:cNvPr id="5" name="TextBox 4"/>
          <p:cNvSpPr txBox="1"/>
          <p:nvPr/>
        </p:nvSpPr>
        <p:spPr>
          <a:xfrm>
            <a:off x="5442557" y="2070846"/>
            <a:ext cx="3225219" cy="3693319"/>
          </a:xfrm>
          <a:prstGeom prst="rect">
            <a:avLst/>
          </a:prstGeom>
          <a:noFill/>
        </p:spPr>
        <p:txBody>
          <a:bodyPr wrap="square" rtlCol="0">
            <a:spAutoFit/>
          </a:bodyPr>
          <a:lstStyle/>
          <a:p>
            <a:r>
              <a:rPr lang="en-US" dirty="0" smtClean="0"/>
              <a:t>Here, nothing tangible is being represented (that we know of). We can’t easily recognize anything. This composition may represent something non-tangible like a feeling or mood.</a:t>
            </a:r>
          </a:p>
          <a:p>
            <a:endParaRPr lang="en-US" dirty="0"/>
          </a:p>
          <a:p>
            <a:r>
              <a:rPr lang="en-US" dirty="0" smtClean="0"/>
              <a:t>You won’t be doing a non-objective composition, but its good to know the difference between the two types of abstract art.   </a:t>
            </a:r>
            <a:endParaRPr lang="en-US" dirty="0"/>
          </a:p>
        </p:txBody>
      </p:sp>
    </p:spTree>
    <p:extLst>
      <p:ext uri="{BB962C8B-B14F-4D97-AF65-F5344CB8AC3E}">
        <p14:creationId xmlns:p14="http://schemas.microsoft.com/office/powerpoint/2010/main" val="208536119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Georgia O’Keeffe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Born in 1887; died in 1986</a:t>
            </a:r>
          </a:p>
          <a:p>
            <a:r>
              <a:rPr lang="en-US" dirty="0" smtClean="0"/>
              <a:t>American</a:t>
            </a:r>
          </a:p>
          <a:p>
            <a:r>
              <a:rPr lang="en-US" dirty="0" smtClean="0"/>
              <a:t>One of the first female artists to gain prominence in the American art world</a:t>
            </a:r>
          </a:p>
          <a:p>
            <a:r>
              <a:rPr lang="en-US" dirty="0" smtClean="0"/>
              <a:t>Created large-scale paintings of natural objects (shells, flowers, animal bones)</a:t>
            </a:r>
          </a:p>
          <a:p>
            <a:r>
              <a:rPr lang="en-US" dirty="0" smtClean="0"/>
              <a:t>Known for her eccentric personality</a:t>
            </a:r>
          </a:p>
          <a:p>
            <a:r>
              <a:rPr lang="en-US" dirty="0" smtClean="0"/>
              <a:t>Married to Alfred </a:t>
            </a:r>
            <a:r>
              <a:rPr lang="en-US" dirty="0" err="1" smtClean="0"/>
              <a:t>Steiglitz</a:t>
            </a:r>
            <a:r>
              <a:rPr lang="en-US" dirty="0" smtClean="0"/>
              <a:t>, artist who worked to have photography accepted as an art form</a:t>
            </a:r>
            <a:endParaRPr lang="en-US" dirty="0"/>
          </a:p>
        </p:txBody>
      </p:sp>
    </p:spTree>
    <p:extLst>
      <p:ext uri="{BB962C8B-B14F-4D97-AF65-F5344CB8AC3E}">
        <p14:creationId xmlns:p14="http://schemas.microsoft.com/office/powerpoint/2010/main" val="216224010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341</TotalTime>
  <Words>1182</Words>
  <Application>Microsoft Macintosh PowerPoint</Application>
  <PresentationFormat>On-screen Show (4:3)</PresentationFormat>
  <Paragraphs>77</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Habitat</vt:lpstr>
      <vt:lpstr>Abstracted Natural Object (after Georgia O’Keeffe): Oil Pastel</vt:lpstr>
      <vt:lpstr>When you think of abstract art, what comes to mind?</vt:lpstr>
      <vt:lpstr>You will…</vt:lpstr>
      <vt:lpstr>PowerPoint Presentation</vt:lpstr>
      <vt:lpstr>What is abstraction? </vt:lpstr>
      <vt:lpstr>Objective Abstraction</vt:lpstr>
      <vt:lpstr>Example of an Objective Composition</vt:lpstr>
      <vt:lpstr>Example of a Non-Objective Composition</vt:lpstr>
      <vt:lpstr>Georgia O’Keeffe</vt:lpstr>
      <vt:lpstr>Georgia O’Keeffe painting in the desert</vt:lpstr>
      <vt:lpstr>Red Cannas</vt:lpstr>
      <vt:lpstr>Lake George 1922</vt:lpstr>
      <vt:lpstr>Pink Shell with Seaweed 1922</vt:lpstr>
      <vt:lpstr>Pelvis Series, Red with Yellow</vt:lpstr>
      <vt:lpstr>Shadow with Pelvis and Moon</vt:lpstr>
      <vt:lpstr>Leaf Motif</vt:lpstr>
      <vt:lpstr>City Night 1926</vt:lpstr>
      <vt:lpstr>Set Up…</vt:lpstr>
      <vt:lpstr>Applying Color to Sketch</vt:lpstr>
      <vt:lpstr>Moving on to the Final Drawing</vt:lpstr>
      <vt:lpstr>What am I looking for?</vt:lpstr>
      <vt:lpstr>PowerPoint Presentation</vt:lpstr>
      <vt:lpstr>Due Date Information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Abstraction </dc:title>
  <dc:creator>Jojo Kimbo</dc:creator>
  <cp:lastModifiedBy>LHS Art 2</cp:lastModifiedBy>
  <cp:revision>10</cp:revision>
  <dcterms:created xsi:type="dcterms:W3CDTF">2012-10-16T21:54:29Z</dcterms:created>
  <dcterms:modified xsi:type="dcterms:W3CDTF">2016-03-02T15:01:28Z</dcterms:modified>
</cp:coreProperties>
</file>