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59"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9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1/21/16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C3A134-F1C3-464B-BF47-54DC2DE08F52}" type="datetimeFigureOut">
              <a:rPr lang="en-US" smtClean="0"/>
              <a:t>1/21/16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1/21/16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7C3A134-F1C3-464B-BF47-54DC2DE08F52}" type="datetimeFigureOut">
              <a:rPr lang="en-US" smtClean="0"/>
              <a:t>1/21/16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7C3A134-F1C3-464B-BF47-54DC2DE08F52}" type="datetimeFigureOut">
              <a:rPr lang="en-US" smtClean="0"/>
              <a:t>1/21/16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C3A134-F1C3-464B-BF47-54DC2DE08F52}" type="datetimeFigureOut">
              <a:rPr lang="en-US" smtClean="0"/>
              <a:t>1/21/16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1/21/16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t>1/21/16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7C3A134-F1C3-464B-BF47-54DC2DE08F52}" type="datetimeFigureOut">
              <a:rPr lang="en-US" smtClean="0"/>
              <a:t>1/21/16</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dirty="0"/>
          </a:p>
        </p:txBody>
      </p:sp>
      <p:sp>
        <p:nvSpPr>
          <p:cNvPr id="7" name="Slide Number Placeholder 6"/>
          <p:cNvSpPr>
            <a:spLocks noGrp="1"/>
          </p:cNvSpPr>
          <p:nvPr>
            <p:ph type="sldNum" sz="quarter" idx="12"/>
          </p:nvPr>
        </p:nvSpPr>
        <p:spPr>
          <a:xfrm>
            <a:off x="8339328" y="1170432"/>
            <a:ext cx="733864" cy="201168"/>
          </a:xfrm>
        </p:spPr>
        <p:txBody>
          <a:bodyPr/>
          <a:lstStyle/>
          <a:p>
            <a:fld id="{9648F39E-9C37-485F-AC97-16BB4BDF9F49}" type="slidenum">
              <a:rPr kumimoji="0" lang="en-US" smtClean="0"/>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7C3A134-F1C3-464B-BF47-54DC2DE08F52}" type="datetimeFigureOut">
              <a:rPr lang="en-US" smtClean="0"/>
              <a:t>1/21/16</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648F39E-9C37-485F-AC97-16BB4BDF9F49}" type="slidenum">
              <a:rPr kumimoji="0" lang="en-US" smtClean="0"/>
              <a:t>‹#›</a:t>
            </a:fld>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Line Design</a:t>
            </a:r>
            <a:endParaRPr lang="en-US" dirty="0"/>
          </a:p>
        </p:txBody>
      </p:sp>
      <p:sp>
        <p:nvSpPr>
          <p:cNvPr id="3" name="Subtitle 2"/>
          <p:cNvSpPr>
            <a:spLocks noGrp="1"/>
          </p:cNvSpPr>
          <p:nvPr>
            <p:ph type="subTitle" idx="1"/>
          </p:nvPr>
        </p:nvSpPr>
        <p:spPr/>
        <p:txBody>
          <a:bodyPr/>
          <a:lstStyle/>
          <a:p>
            <a:r>
              <a:rPr lang="en-US" dirty="0" smtClean="0"/>
              <a:t>Drawing 1</a:t>
            </a:r>
            <a:endParaRPr lang="en-US" dirty="0"/>
          </a:p>
        </p:txBody>
      </p:sp>
    </p:spTree>
    <p:extLst>
      <p:ext uri="{BB962C8B-B14F-4D97-AF65-F5344CB8AC3E}">
        <p14:creationId xmlns:p14="http://schemas.microsoft.com/office/powerpoint/2010/main" val="10734680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144.JPG"/>
          <p:cNvPicPr>
            <a:picLocks noGrp="1" noChangeAspect="1"/>
          </p:cNvPicPr>
          <p:nvPr>
            <p:ph idx="1"/>
          </p:nvPr>
        </p:nvPicPr>
        <p:blipFill>
          <a:blip r:embed="rId2" cstate="email">
            <a:extLst>
              <a:ext uri="{28A0092B-C50C-407E-A947-70E740481C1C}">
                <a14:useLocalDpi xmlns:a14="http://schemas.microsoft.com/office/drawing/2010/main"/>
              </a:ext>
            </a:extLst>
          </a:blip>
          <a:srcRect l="-8002" r="-8002"/>
          <a:stretch>
            <a:fillRect/>
          </a:stretch>
        </p:blipFill>
        <p:spPr>
          <a:xfrm>
            <a:off x="605648" y="1775191"/>
            <a:ext cx="8229600" cy="4625609"/>
          </a:xfrm>
        </p:spPr>
      </p:pic>
      <p:sp>
        <p:nvSpPr>
          <p:cNvPr id="5" name="TextBox 4"/>
          <p:cNvSpPr txBox="1"/>
          <p:nvPr/>
        </p:nvSpPr>
        <p:spPr>
          <a:xfrm>
            <a:off x="2639081" y="4915656"/>
            <a:ext cx="1319540" cy="369332"/>
          </a:xfrm>
          <a:prstGeom prst="rect">
            <a:avLst/>
          </a:prstGeom>
          <a:noFill/>
        </p:spPr>
        <p:txBody>
          <a:bodyPr wrap="square" rtlCol="0">
            <a:spAutoFit/>
          </a:bodyPr>
          <a:lstStyle/>
          <a:p>
            <a:r>
              <a:rPr lang="en-US" dirty="0" smtClean="0">
                <a:solidFill>
                  <a:srgbClr val="FF0000"/>
                </a:solidFill>
              </a:rPr>
              <a:t>Focal Area</a:t>
            </a:r>
            <a:endParaRPr lang="en-US" dirty="0">
              <a:solidFill>
                <a:srgbClr val="FF0000"/>
              </a:solidFill>
            </a:endParaRPr>
          </a:p>
        </p:txBody>
      </p:sp>
      <p:sp>
        <p:nvSpPr>
          <p:cNvPr id="6" name="TextBox 5"/>
          <p:cNvSpPr txBox="1"/>
          <p:nvPr/>
        </p:nvSpPr>
        <p:spPr>
          <a:xfrm>
            <a:off x="3777183" y="2919702"/>
            <a:ext cx="2358678" cy="369332"/>
          </a:xfrm>
          <a:prstGeom prst="rect">
            <a:avLst/>
          </a:prstGeom>
          <a:noFill/>
        </p:spPr>
        <p:txBody>
          <a:bodyPr wrap="square" rtlCol="0">
            <a:spAutoFit/>
          </a:bodyPr>
          <a:lstStyle/>
          <a:p>
            <a:r>
              <a:rPr lang="en-US" dirty="0" smtClean="0">
                <a:solidFill>
                  <a:srgbClr val="FF0000"/>
                </a:solidFill>
              </a:rPr>
              <a:t>Cross-Contour Lines</a:t>
            </a:r>
            <a:endParaRPr lang="en-US" dirty="0">
              <a:solidFill>
                <a:srgbClr val="FF0000"/>
              </a:solidFill>
            </a:endParaRPr>
          </a:p>
        </p:txBody>
      </p:sp>
      <p:sp>
        <p:nvSpPr>
          <p:cNvPr id="7" name="TextBox 6"/>
          <p:cNvSpPr txBox="1"/>
          <p:nvPr/>
        </p:nvSpPr>
        <p:spPr>
          <a:xfrm>
            <a:off x="6399769" y="4546324"/>
            <a:ext cx="1336034" cy="369332"/>
          </a:xfrm>
          <a:prstGeom prst="rect">
            <a:avLst/>
          </a:prstGeom>
          <a:noFill/>
        </p:spPr>
        <p:txBody>
          <a:bodyPr wrap="square" rtlCol="0">
            <a:spAutoFit/>
          </a:bodyPr>
          <a:lstStyle/>
          <a:p>
            <a:r>
              <a:rPr lang="en-US" dirty="0" smtClean="0">
                <a:solidFill>
                  <a:srgbClr val="FF0000"/>
                </a:solidFill>
              </a:rPr>
              <a:t>Overlap</a:t>
            </a:r>
            <a:endParaRPr lang="en-US" dirty="0">
              <a:solidFill>
                <a:srgbClr val="FF0000"/>
              </a:solidFill>
            </a:endParaRPr>
          </a:p>
        </p:txBody>
      </p:sp>
      <p:sp>
        <p:nvSpPr>
          <p:cNvPr id="8" name="TextBox 7"/>
          <p:cNvSpPr txBox="1"/>
          <p:nvPr/>
        </p:nvSpPr>
        <p:spPr>
          <a:xfrm>
            <a:off x="226280" y="1940037"/>
            <a:ext cx="1588087" cy="646331"/>
          </a:xfrm>
          <a:prstGeom prst="rect">
            <a:avLst/>
          </a:prstGeom>
          <a:noFill/>
        </p:spPr>
        <p:txBody>
          <a:bodyPr wrap="square" rtlCol="0">
            <a:spAutoFit/>
          </a:bodyPr>
          <a:lstStyle/>
          <a:p>
            <a:r>
              <a:rPr lang="en-US" dirty="0" smtClean="0">
                <a:solidFill>
                  <a:srgbClr val="FF0000"/>
                </a:solidFill>
              </a:rPr>
              <a:t>Line </a:t>
            </a:r>
          </a:p>
          <a:p>
            <a:r>
              <a:rPr lang="en-US" dirty="0" smtClean="0">
                <a:solidFill>
                  <a:srgbClr val="FF0000"/>
                </a:solidFill>
              </a:rPr>
              <a:t>Direction</a:t>
            </a:r>
            <a:endParaRPr lang="en-US" dirty="0">
              <a:solidFill>
                <a:srgbClr val="FF0000"/>
              </a:solidFill>
            </a:endParaRPr>
          </a:p>
        </p:txBody>
      </p:sp>
      <p:sp>
        <p:nvSpPr>
          <p:cNvPr id="9" name="TextBox 8"/>
          <p:cNvSpPr txBox="1"/>
          <p:nvPr/>
        </p:nvSpPr>
        <p:spPr>
          <a:xfrm>
            <a:off x="2177241" y="6031468"/>
            <a:ext cx="1599942" cy="369332"/>
          </a:xfrm>
          <a:prstGeom prst="rect">
            <a:avLst/>
          </a:prstGeom>
          <a:noFill/>
        </p:spPr>
        <p:txBody>
          <a:bodyPr wrap="square" rtlCol="0">
            <a:spAutoFit/>
          </a:bodyPr>
          <a:lstStyle/>
          <a:p>
            <a:r>
              <a:rPr lang="en-US" dirty="0" smtClean="0">
                <a:solidFill>
                  <a:srgbClr val="FF0000"/>
                </a:solidFill>
              </a:rPr>
              <a:t>Line Weight</a:t>
            </a:r>
            <a:endParaRPr lang="en-US" dirty="0">
              <a:solidFill>
                <a:srgbClr val="FF0000"/>
              </a:solidFill>
            </a:endParaRPr>
          </a:p>
        </p:txBody>
      </p:sp>
    </p:spTree>
    <p:extLst>
      <p:ext uri="{BB962C8B-B14F-4D97-AF65-F5344CB8AC3E}">
        <p14:creationId xmlns:p14="http://schemas.microsoft.com/office/powerpoint/2010/main" val="396382159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will create a line design that has a clear and interesting focal area using the Rule of Thirds. </a:t>
            </a:r>
          </a:p>
          <a:p>
            <a:r>
              <a:rPr lang="en-US" dirty="0" smtClean="0"/>
              <a:t>You will create a variety of interesting lines that direct the eye to the focal area. </a:t>
            </a:r>
          </a:p>
          <a:p>
            <a:r>
              <a:rPr lang="en-US" dirty="0" smtClean="0"/>
              <a:t>You will fill up the larger lines with smaller lines, shapes, textures, patterns and designs. </a:t>
            </a:r>
          </a:p>
          <a:p>
            <a:r>
              <a:rPr lang="en-US" dirty="0" smtClean="0"/>
              <a:t>You will create a 3D illusion using overlap and cross contour. </a:t>
            </a:r>
          </a:p>
          <a:p>
            <a:r>
              <a:rPr lang="en-US" dirty="0" smtClean="0"/>
              <a:t>Your initial work will be started in pencil, then traced in Sharpie marker. </a:t>
            </a:r>
            <a:endParaRPr lang="en-US" dirty="0"/>
          </a:p>
        </p:txBody>
      </p:sp>
    </p:spTree>
    <p:extLst>
      <p:ext uri="{BB962C8B-B14F-4D97-AF65-F5344CB8AC3E}">
        <p14:creationId xmlns:p14="http://schemas.microsoft.com/office/powerpoint/2010/main" val="228825806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work should…</a:t>
            </a:r>
            <a:endParaRPr lang="en-US" dirty="0"/>
          </a:p>
        </p:txBody>
      </p:sp>
      <p:sp>
        <p:nvSpPr>
          <p:cNvPr id="3" name="Content Placeholder 2"/>
          <p:cNvSpPr>
            <a:spLocks noGrp="1"/>
          </p:cNvSpPr>
          <p:nvPr>
            <p:ph idx="1"/>
          </p:nvPr>
        </p:nvSpPr>
        <p:spPr/>
        <p:txBody>
          <a:bodyPr/>
          <a:lstStyle/>
          <a:p>
            <a:r>
              <a:rPr lang="en-US" dirty="0" smtClean="0"/>
              <a:t>Have a variety of interesting, complex, intricate and engaging lines and designs (try to minimize cliché things like checkerboards, </a:t>
            </a:r>
            <a:r>
              <a:rPr lang="en-US" dirty="0" err="1" smtClean="0"/>
              <a:t>criss-crosses</a:t>
            </a:r>
            <a:r>
              <a:rPr lang="en-US" dirty="0" smtClean="0"/>
              <a:t>, hearts etc.)</a:t>
            </a:r>
          </a:p>
          <a:p>
            <a:r>
              <a:rPr lang="en-US" dirty="0" smtClean="0"/>
              <a:t>Fill up the page well (any white space bigger than a lima bean? That’s too much!)</a:t>
            </a:r>
          </a:p>
          <a:p>
            <a:r>
              <a:rPr lang="en-US" dirty="0" smtClean="0"/>
              <a:t>Evenly distribute the visual weight by having dark shapes throughout</a:t>
            </a:r>
          </a:p>
          <a:p>
            <a:r>
              <a:rPr lang="en-US" dirty="0" smtClean="0"/>
              <a:t>Show thought, effort, time and development </a:t>
            </a:r>
            <a:endParaRPr lang="en-US" dirty="0"/>
          </a:p>
        </p:txBody>
      </p:sp>
    </p:spTree>
    <p:extLst>
      <p:ext uri="{BB962C8B-B14F-4D97-AF65-F5344CB8AC3E}">
        <p14:creationId xmlns:p14="http://schemas.microsoft.com/office/powerpoint/2010/main" val="23734513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up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Lightly, using a #2 pencil, draw a “tic </a:t>
            </a:r>
            <a:r>
              <a:rPr lang="en-US" dirty="0" err="1" smtClean="0"/>
              <a:t>tac</a:t>
            </a:r>
            <a:r>
              <a:rPr lang="en-US" dirty="0" smtClean="0"/>
              <a:t> toe” grid on your paper. </a:t>
            </a:r>
          </a:p>
          <a:p>
            <a:r>
              <a:rPr lang="en-US" dirty="0" smtClean="0"/>
              <a:t>You will put your focal area at one of the intersections of the grid (hint- remember this should be the most important/interesting part. If you can’t think of what to do right away, that’s okay- leave a space to fill in later).</a:t>
            </a:r>
          </a:p>
          <a:p>
            <a:r>
              <a:rPr lang="en-US" dirty="0" smtClean="0"/>
              <a:t>Erase the tic </a:t>
            </a:r>
            <a:r>
              <a:rPr lang="en-US" dirty="0" err="1" smtClean="0"/>
              <a:t>tac</a:t>
            </a:r>
            <a:r>
              <a:rPr lang="en-US" dirty="0" smtClean="0"/>
              <a:t> toe lines so you don’t get confused. </a:t>
            </a:r>
          </a:p>
          <a:p>
            <a:r>
              <a:rPr lang="en-US" dirty="0" smtClean="0"/>
              <a:t>Begin creating a series of lines that lead back to the focal area. </a:t>
            </a:r>
          </a:p>
          <a:p>
            <a:r>
              <a:rPr lang="en-US" dirty="0" smtClean="0"/>
              <a:t>Fill in the rest of the composition with smaller lines, shapes and designs. </a:t>
            </a:r>
          </a:p>
        </p:txBody>
      </p:sp>
    </p:spTree>
    <p:extLst>
      <p:ext uri="{BB962C8B-B14F-4D97-AF65-F5344CB8AC3E}">
        <p14:creationId xmlns:p14="http://schemas.microsoft.com/office/powerpoint/2010/main" val="9388075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a:t>
            </a:r>
            <a:endParaRPr lang="en-US" dirty="0"/>
          </a:p>
        </p:txBody>
      </p:sp>
      <p:sp>
        <p:nvSpPr>
          <p:cNvPr id="3" name="Content Placeholder 2"/>
          <p:cNvSpPr>
            <a:spLocks noGrp="1"/>
          </p:cNvSpPr>
          <p:nvPr>
            <p:ph idx="1"/>
          </p:nvPr>
        </p:nvSpPr>
        <p:spPr/>
        <p:txBody>
          <a:bodyPr/>
          <a:lstStyle/>
          <a:p>
            <a:r>
              <a:rPr lang="en-US" dirty="0" smtClean="0"/>
              <a:t>Don’t rush! We will spend 2-3 classes on the pencil portion of this project. </a:t>
            </a:r>
          </a:p>
          <a:p>
            <a:r>
              <a:rPr lang="en-US" dirty="0" smtClean="0"/>
              <a:t>If you start to run out of ideas, I have pattern and design books that you can look at. </a:t>
            </a:r>
          </a:p>
          <a:p>
            <a:r>
              <a:rPr lang="en-US" dirty="0" smtClean="0"/>
              <a:t>If you have an area that you want to fill in (so it will be black) you don’t necessarily have to color that part in first with pencil. </a:t>
            </a:r>
          </a:p>
          <a:p>
            <a:pPr marL="118872" indent="0">
              <a:buNone/>
            </a:pPr>
            <a:r>
              <a:rPr lang="en-US" dirty="0" smtClean="0"/>
              <a:t> </a:t>
            </a:r>
            <a:endParaRPr lang="en-US" dirty="0"/>
          </a:p>
        </p:txBody>
      </p:sp>
    </p:spTree>
    <p:extLst>
      <p:ext uri="{BB962C8B-B14F-4D97-AF65-F5344CB8AC3E}">
        <p14:creationId xmlns:p14="http://schemas.microsoft.com/office/powerpoint/2010/main" val="14845689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the pencil part is done…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Trace over all the pencil lines carefully and fluidly using Sharpie. </a:t>
            </a:r>
          </a:p>
          <a:p>
            <a:r>
              <a:rPr lang="en-US" dirty="0" smtClean="0"/>
              <a:t>Make sure the lines are neat and precise (angle your paper, make sure the adjacent lines go all the way to the edge, don’t rest the marker in one spot for too long etc.)</a:t>
            </a:r>
          </a:p>
          <a:p>
            <a:r>
              <a:rPr lang="en-US" dirty="0" smtClean="0"/>
              <a:t>Fill in dark areas evenly and carefully. </a:t>
            </a:r>
          </a:p>
          <a:p>
            <a:r>
              <a:rPr lang="en-US" dirty="0" smtClean="0"/>
              <a:t>You should use thick AND thin Sharpie pens (please cap them when not in use)</a:t>
            </a:r>
          </a:p>
          <a:p>
            <a:r>
              <a:rPr lang="en-US" dirty="0" smtClean="0"/>
              <a:t>Carefully erase pencil “ghost lines” with an erase to give your work a finalized, graphic look. </a:t>
            </a:r>
          </a:p>
        </p:txBody>
      </p:sp>
    </p:spTree>
    <p:extLst>
      <p:ext uri="{BB962C8B-B14F-4D97-AF65-F5344CB8AC3E}">
        <p14:creationId xmlns:p14="http://schemas.microsoft.com/office/powerpoint/2010/main" val="22652013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More examples- What makes these successful? </a:t>
            </a:r>
            <a:endParaRPr lang="en-US" dirty="0"/>
          </a:p>
        </p:txBody>
      </p:sp>
      <p:sp>
        <p:nvSpPr>
          <p:cNvPr id="3" name="Content Placeholder 2"/>
          <p:cNvSpPr>
            <a:spLocks noGrp="1"/>
          </p:cNvSpPr>
          <p:nvPr>
            <p:ph idx="1"/>
          </p:nvPr>
        </p:nvSpPr>
        <p:spPr/>
        <p:txBody>
          <a:bodyPr/>
          <a:lstStyle/>
          <a:p>
            <a:r>
              <a:rPr lang="en-US" dirty="0"/>
              <a:t>http://</a:t>
            </a:r>
            <a:r>
              <a:rPr lang="en-US" dirty="0" err="1"/>
              <a:t>ledyardart.weebly.com</a:t>
            </a:r>
            <a:r>
              <a:rPr lang="en-US" dirty="0"/>
              <a:t>/drawing-</a:t>
            </a:r>
            <a:r>
              <a:rPr lang="en-US" dirty="0" err="1"/>
              <a:t>i.html</a:t>
            </a:r>
            <a:endParaRPr lang="en-US" dirty="0"/>
          </a:p>
        </p:txBody>
      </p:sp>
    </p:spTree>
    <p:extLst>
      <p:ext uri="{BB962C8B-B14F-4D97-AF65-F5344CB8AC3E}">
        <p14:creationId xmlns:p14="http://schemas.microsoft.com/office/powerpoint/2010/main" val="17219141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 Information</a:t>
            </a:r>
            <a:endParaRPr lang="en-US" dirty="0"/>
          </a:p>
        </p:txBody>
      </p:sp>
      <p:sp>
        <p:nvSpPr>
          <p:cNvPr id="3" name="Content Placeholder 2"/>
          <p:cNvSpPr>
            <a:spLocks noGrp="1"/>
          </p:cNvSpPr>
          <p:nvPr>
            <p:ph idx="1"/>
          </p:nvPr>
        </p:nvSpPr>
        <p:spPr/>
        <p:txBody>
          <a:bodyPr/>
          <a:lstStyle/>
          <a:p>
            <a:r>
              <a:rPr lang="en-US" dirty="0" smtClean="0"/>
              <a:t>Project is due with completed rubric (both sides) on </a:t>
            </a:r>
            <a:r>
              <a:rPr lang="en-US" b="1" dirty="0" smtClean="0"/>
              <a:t>February 3</a:t>
            </a:r>
            <a:r>
              <a:rPr lang="en-US" b="1" baseline="30000" dirty="0" smtClean="0"/>
              <a:t>rd</a:t>
            </a:r>
            <a:r>
              <a:rPr lang="en-US" b="1" dirty="0" smtClean="0"/>
              <a:t> or 4</a:t>
            </a:r>
            <a:r>
              <a:rPr lang="en-US" b="1" baseline="30000" dirty="0" smtClean="0"/>
              <a:t>th</a:t>
            </a:r>
            <a:r>
              <a:rPr lang="en-US" b="1" dirty="0" smtClean="0"/>
              <a:t> </a:t>
            </a:r>
          </a:p>
          <a:p>
            <a:r>
              <a:rPr lang="en-US" dirty="0"/>
              <a:t>Y</a:t>
            </a:r>
            <a:r>
              <a:rPr lang="en-US" dirty="0" smtClean="0"/>
              <a:t>ou will have about five classes to complete your work. I would budget 2-3 for the pencil drawing and about 2 for the Sharpie tracing. </a:t>
            </a:r>
          </a:p>
          <a:p>
            <a:r>
              <a:rPr lang="en-US" dirty="0" smtClean="0"/>
              <a:t>Work looses 5 points for each day that it is turned in late.</a:t>
            </a:r>
          </a:p>
          <a:p>
            <a:r>
              <a:rPr lang="en-US" dirty="0" smtClean="0"/>
              <a:t>Work looses 10 points for not being turned in with a completed rubric. </a:t>
            </a:r>
          </a:p>
          <a:p>
            <a:endParaRPr lang="en-US" dirty="0"/>
          </a:p>
        </p:txBody>
      </p:sp>
    </p:spTree>
    <p:extLst>
      <p:ext uri="{BB962C8B-B14F-4D97-AF65-F5344CB8AC3E}">
        <p14:creationId xmlns:p14="http://schemas.microsoft.com/office/powerpoint/2010/main" val="31334830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Project Will…</a:t>
            </a:r>
            <a:endParaRPr lang="en-US" dirty="0"/>
          </a:p>
        </p:txBody>
      </p:sp>
      <p:sp>
        <p:nvSpPr>
          <p:cNvPr id="3" name="Content Placeholder 2"/>
          <p:cNvSpPr>
            <a:spLocks noGrp="1"/>
          </p:cNvSpPr>
          <p:nvPr>
            <p:ph idx="1"/>
          </p:nvPr>
        </p:nvSpPr>
        <p:spPr/>
        <p:txBody>
          <a:bodyPr>
            <a:normAutofit lnSpcReduction="10000"/>
          </a:bodyPr>
          <a:lstStyle/>
          <a:p>
            <a:r>
              <a:rPr lang="en-US" dirty="0" smtClean="0"/>
              <a:t>Familiarize you with different types of line</a:t>
            </a:r>
          </a:p>
          <a:p>
            <a:r>
              <a:rPr lang="en-US" dirty="0" smtClean="0"/>
              <a:t>Introduce the concept of line weight</a:t>
            </a:r>
          </a:p>
          <a:p>
            <a:r>
              <a:rPr lang="en-US" dirty="0" smtClean="0"/>
              <a:t>Show you how to create a strong composition using the Rule of Thirds to choose a focal area</a:t>
            </a:r>
          </a:p>
          <a:p>
            <a:r>
              <a:rPr lang="en-US" dirty="0" smtClean="0"/>
              <a:t>Show you how you can create the illusion of a flat drawing being 3D</a:t>
            </a:r>
          </a:p>
          <a:p>
            <a:r>
              <a:rPr lang="en-US" dirty="0" smtClean="0"/>
              <a:t>Let you practice your creative ideas and challenge you to make an intricate, captivating piece of artwork</a:t>
            </a:r>
            <a:endParaRPr lang="en-US" dirty="0"/>
          </a:p>
        </p:txBody>
      </p:sp>
    </p:spTree>
    <p:extLst>
      <p:ext uri="{BB962C8B-B14F-4D97-AF65-F5344CB8AC3E}">
        <p14:creationId xmlns:p14="http://schemas.microsoft.com/office/powerpoint/2010/main" val="12605504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461.JPG"/>
          <p:cNvPicPr>
            <a:picLocks noGrp="1" noChangeAspect="1"/>
          </p:cNvPicPr>
          <p:nvPr>
            <p:ph idx="1"/>
          </p:nvPr>
        </p:nvPicPr>
        <p:blipFill>
          <a:blip r:embed="rId2" cstate="email">
            <a:extLst>
              <a:ext uri="{28A0092B-C50C-407E-A947-70E740481C1C}">
                <a14:useLocalDpi xmlns:a14="http://schemas.microsoft.com/office/drawing/2010/main"/>
              </a:ext>
            </a:extLst>
          </a:blip>
          <a:srcRect l="-11893" r="-11893"/>
          <a:stretch>
            <a:fillRect/>
          </a:stretch>
        </p:blipFill>
        <p:spPr/>
      </p:pic>
    </p:spTree>
    <p:extLst>
      <p:ext uri="{BB962C8B-B14F-4D97-AF65-F5344CB8AC3E}">
        <p14:creationId xmlns:p14="http://schemas.microsoft.com/office/powerpoint/2010/main" val="40103767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SCN0462.JPG"/>
          <p:cNvPicPr>
            <a:picLocks noGrp="1" noChangeAspect="1"/>
          </p:cNvPicPr>
          <p:nvPr>
            <p:ph idx="1"/>
          </p:nvPr>
        </p:nvPicPr>
        <p:blipFill>
          <a:blip r:embed="rId2" cstate="email">
            <a:extLst>
              <a:ext uri="{28A0092B-C50C-407E-A947-70E740481C1C}">
                <a14:useLocalDpi xmlns:a14="http://schemas.microsoft.com/office/drawing/2010/main"/>
              </a:ext>
            </a:extLst>
          </a:blip>
          <a:srcRect l="-4705" r="-4705"/>
          <a:stretch>
            <a:fillRect/>
          </a:stretch>
        </p:blipFill>
        <p:spPr/>
      </p:pic>
    </p:spTree>
    <p:extLst>
      <p:ext uri="{BB962C8B-B14F-4D97-AF65-F5344CB8AC3E}">
        <p14:creationId xmlns:p14="http://schemas.microsoft.com/office/powerpoint/2010/main" val="17193376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Composition/Focal Area</a:t>
            </a:r>
            <a:endParaRPr lang="en-US" dirty="0"/>
          </a:p>
        </p:txBody>
      </p:sp>
      <p:sp>
        <p:nvSpPr>
          <p:cNvPr id="3" name="Content Placeholder 2"/>
          <p:cNvSpPr>
            <a:spLocks noGrp="1"/>
          </p:cNvSpPr>
          <p:nvPr>
            <p:ph idx="1"/>
          </p:nvPr>
        </p:nvSpPr>
        <p:spPr/>
        <p:txBody>
          <a:bodyPr>
            <a:normAutofit fontScale="85000" lnSpcReduction="20000"/>
          </a:bodyPr>
          <a:lstStyle/>
          <a:p>
            <a:r>
              <a:rPr lang="en-US" b="1" u="sng" dirty="0" smtClean="0"/>
              <a:t>Composition</a:t>
            </a:r>
            <a:r>
              <a:rPr lang="en-US" dirty="0" smtClean="0"/>
              <a:t>- How the elements in a piece of artwork are set up to communicate visually</a:t>
            </a:r>
          </a:p>
          <a:p>
            <a:r>
              <a:rPr lang="en-US" dirty="0" smtClean="0"/>
              <a:t>As artists, we are in control of where the viewer’s eye goes in our piece. We can manipulate elements of the composition so our viewers see different things in our piece. </a:t>
            </a:r>
          </a:p>
          <a:p>
            <a:r>
              <a:rPr lang="en-US" dirty="0" smtClean="0"/>
              <a:t>The </a:t>
            </a:r>
            <a:r>
              <a:rPr lang="en-US" b="1" u="sng" dirty="0" smtClean="0"/>
              <a:t>focal area </a:t>
            </a:r>
            <a:r>
              <a:rPr lang="en-US" dirty="0" smtClean="0"/>
              <a:t>is where the viewer’s eye travels first. This is usually the most interesting or important thing in the composition. </a:t>
            </a:r>
          </a:p>
          <a:p>
            <a:r>
              <a:rPr lang="en-US" dirty="0" smtClean="0"/>
              <a:t>But where in the composition is a good place to put the focal area? Well, that’s where the Rule of Thirds comes in. This gives us a good idea of where to place our focal area in our piece. </a:t>
            </a:r>
            <a:endParaRPr lang="en-US" dirty="0"/>
          </a:p>
        </p:txBody>
      </p:sp>
    </p:spTree>
    <p:extLst>
      <p:ext uri="{BB962C8B-B14F-4D97-AF65-F5344CB8AC3E}">
        <p14:creationId xmlns:p14="http://schemas.microsoft.com/office/powerpoint/2010/main" val="2867801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of Thirds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humans, our eye naturally likes things that are arranged in threes. </a:t>
            </a:r>
            <a:endParaRPr lang="en-US" dirty="0"/>
          </a:p>
          <a:p>
            <a:r>
              <a:rPr lang="en-US" dirty="0" smtClean="0"/>
              <a:t>The </a:t>
            </a:r>
            <a:r>
              <a:rPr lang="en-US" b="1" u="sng" dirty="0" smtClean="0"/>
              <a:t>Rule of Thirds</a:t>
            </a:r>
            <a:r>
              <a:rPr lang="en-US" dirty="0"/>
              <a:t> </a:t>
            </a:r>
            <a:r>
              <a:rPr lang="en-US" dirty="0" smtClean="0"/>
              <a:t>tells us that we should put our focal area a third of the way down/up and a third of the way across the page in a composition. </a:t>
            </a:r>
          </a:p>
          <a:p>
            <a:r>
              <a:rPr lang="en-US" dirty="0" smtClean="0"/>
              <a:t>This might be contrary to what you would think…most untrained artists simply put the focal area in the center of the page, which isn’t always the </a:t>
            </a:r>
            <a:r>
              <a:rPr lang="en-US" smtClean="0"/>
              <a:t>best place. </a:t>
            </a:r>
            <a:endParaRPr lang="en-US" dirty="0" smtClean="0"/>
          </a:p>
          <a:p>
            <a:r>
              <a:rPr lang="en-US" dirty="0" smtClean="0"/>
              <a:t>This works for all types of art: painting, photography etc. (that’s why some digital cameras have a “tic </a:t>
            </a:r>
            <a:r>
              <a:rPr lang="en-US" dirty="0" err="1" smtClean="0"/>
              <a:t>tac</a:t>
            </a:r>
            <a:r>
              <a:rPr lang="en-US" dirty="0" smtClean="0"/>
              <a:t> toe” grid on them- so you can easily locate the thirds)</a:t>
            </a:r>
            <a:r>
              <a:rPr lang="en-US" b="1" u="sng" dirty="0" smtClean="0"/>
              <a:t> </a:t>
            </a:r>
          </a:p>
        </p:txBody>
      </p:sp>
    </p:spTree>
    <p:extLst>
      <p:ext uri="{BB962C8B-B14F-4D97-AF65-F5344CB8AC3E}">
        <p14:creationId xmlns:p14="http://schemas.microsoft.com/office/powerpoint/2010/main" val="34883927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Understanding-the-Rule-of-Thirds-Why-it-works-2.jpg"/>
          <p:cNvPicPr>
            <a:picLocks noGrp="1" noChangeAspect="1"/>
          </p:cNvPicPr>
          <p:nvPr>
            <p:ph idx="1"/>
          </p:nvPr>
        </p:nvPicPr>
        <p:blipFill>
          <a:blip r:embed="rId2" cstate="email">
            <a:extLst>
              <a:ext uri="{28A0092B-C50C-407E-A947-70E740481C1C}">
                <a14:useLocalDpi xmlns:a14="http://schemas.microsoft.com/office/drawing/2010/main"/>
              </a:ext>
            </a:extLst>
          </a:blip>
          <a:srcRect l="-5982" r="-5982"/>
          <a:stretch>
            <a:fillRect/>
          </a:stretch>
        </p:blipFill>
        <p:spPr/>
      </p:pic>
    </p:spTree>
    <p:extLst>
      <p:ext uri="{BB962C8B-B14F-4D97-AF65-F5344CB8AC3E}">
        <p14:creationId xmlns:p14="http://schemas.microsoft.com/office/powerpoint/2010/main" val="27294734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Line Types/Line Weight/Line Direction</a:t>
            </a:r>
            <a:endParaRPr lang="en-US" dirty="0"/>
          </a:p>
        </p:txBody>
      </p:sp>
      <p:sp>
        <p:nvSpPr>
          <p:cNvPr id="3" name="Content Placeholder 2"/>
          <p:cNvSpPr>
            <a:spLocks noGrp="1"/>
          </p:cNvSpPr>
          <p:nvPr>
            <p:ph idx="1"/>
          </p:nvPr>
        </p:nvSpPr>
        <p:spPr>
          <a:xfrm>
            <a:off x="457200" y="1567073"/>
            <a:ext cx="8229600" cy="5146592"/>
          </a:xfrm>
        </p:spPr>
        <p:txBody>
          <a:bodyPr>
            <a:normAutofit fontScale="62500" lnSpcReduction="20000"/>
          </a:bodyPr>
          <a:lstStyle/>
          <a:p>
            <a:r>
              <a:rPr lang="en-US" dirty="0" smtClean="0"/>
              <a:t>There are so many different things you can do with a line! There are straight lines, curved lines, </a:t>
            </a:r>
            <a:r>
              <a:rPr lang="en-US" dirty="0" err="1" smtClean="0"/>
              <a:t>zig-zag</a:t>
            </a:r>
            <a:r>
              <a:rPr lang="en-US" dirty="0" smtClean="0"/>
              <a:t> lines, dotted/dashed lines (</a:t>
            </a:r>
            <a:r>
              <a:rPr lang="en-US" b="1" u="sng" dirty="0" smtClean="0"/>
              <a:t>“implied line”</a:t>
            </a:r>
            <a:r>
              <a:rPr lang="en-US" dirty="0" smtClean="0"/>
              <a:t>). </a:t>
            </a:r>
          </a:p>
          <a:p>
            <a:endParaRPr lang="en-US" dirty="0" smtClean="0"/>
          </a:p>
          <a:p>
            <a:r>
              <a:rPr lang="en-US" dirty="0" smtClean="0"/>
              <a:t>By “closing up” a line you create a </a:t>
            </a:r>
            <a:r>
              <a:rPr lang="en-US" b="1" u="sng" dirty="0" smtClean="0"/>
              <a:t>shape</a:t>
            </a:r>
            <a:r>
              <a:rPr lang="en-US" dirty="0" smtClean="0"/>
              <a:t>. </a:t>
            </a:r>
          </a:p>
          <a:p>
            <a:endParaRPr lang="en-US" dirty="0" smtClean="0"/>
          </a:p>
          <a:p>
            <a:r>
              <a:rPr lang="en-US" dirty="0" smtClean="0"/>
              <a:t>By repeating the same type of line, you can create a </a:t>
            </a:r>
            <a:r>
              <a:rPr lang="en-US" b="1" u="sng" dirty="0" smtClean="0"/>
              <a:t>texture</a:t>
            </a:r>
            <a:r>
              <a:rPr lang="en-US" dirty="0" smtClean="0"/>
              <a:t> or </a:t>
            </a:r>
            <a:r>
              <a:rPr lang="en-US" b="1" u="sng" dirty="0" smtClean="0"/>
              <a:t>pattern</a:t>
            </a:r>
            <a:r>
              <a:rPr lang="en-US" dirty="0" smtClean="0"/>
              <a:t>. </a:t>
            </a:r>
          </a:p>
          <a:p>
            <a:endParaRPr lang="en-US" dirty="0" smtClean="0"/>
          </a:p>
          <a:p>
            <a:r>
              <a:rPr lang="en-US" dirty="0" smtClean="0"/>
              <a:t>Lines also have </a:t>
            </a:r>
            <a:r>
              <a:rPr lang="en-US" b="1" u="sng" dirty="0" smtClean="0"/>
              <a:t>line</a:t>
            </a:r>
            <a:r>
              <a:rPr lang="en-US" dirty="0" smtClean="0"/>
              <a:t> </a:t>
            </a:r>
            <a:r>
              <a:rPr lang="en-US" b="1" u="sng" dirty="0" smtClean="0"/>
              <a:t>weight</a:t>
            </a:r>
            <a:r>
              <a:rPr lang="en-US" dirty="0"/>
              <a:t> </a:t>
            </a:r>
            <a:r>
              <a:rPr lang="en-US" dirty="0" smtClean="0"/>
              <a:t>which refers to how thick or thin a line is (the thicker the line, the more visual weight). </a:t>
            </a:r>
          </a:p>
          <a:p>
            <a:pPr marL="118872" indent="0">
              <a:buNone/>
            </a:pPr>
            <a:endParaRPr lang="en-US" dirty="0" smtClean="0"/>
          </a:p>
          <a:p>
            <a:r>
              <a:rPr lang="en-US" dirty="0" smtClean="0"/>
              <a:t>Lines with more visual weight cause your eye to travel to them </a:t>
            </a:r>
            <a:r>
              <a:rPr lang="en-US" i="1" dirty="0" smtClean="0"/>
              <a:t>first</a:t>
            </a:r>
            <a:r>
              <a:rPr lang="en-US" dirty="0" smtClean="0"/>
              <a:t>. You can use this to add additional </a:t>
            </a:r>
            <a:r>
              <a:rPr lang="en-US" b="1" u="sng" dirty="0" smtClean="0"/>
              <a:t>emphasis</a:t>
            </a:r>
            <a:r>
              <a:rPr lang="en-US" dirty="0" smtClean="0"/>
              <a:t> on your focal area, as well as to make your viewer’s eye “flow” around the page by evenly distributing darker, thicker shapes throughout your composition. </a:t>
            </a:r>
          </a:p>
          <a:p>
            <a:endParaRPr lang="en-US" dirty="0" smtClean="0"/>
          </a:p>
          <a:p>
            <a:r>
              <a:rPr lang="en-US" b="1" u="sng" dirty="0" smtClean="0"/>
              <a:t>Line direction- </a:t>
            </a:r>
            <a:r>
              <a:rPr lang="en-US" dirty="0" smtClean="0"/>
              <a:t>Your viewer’s eye is going to follow the direction of the lines you create. You can use this knowledge to direct the eye to the focal area and around your piece. </a:t>
            </a:r>
            <a:endParaRPr lang="en-US" b="1" u="sng" dirty="0"/>
          </a:p>
        </p:txBody>
      </p:sp>
    </p:spTree>
    <p:extLst>
      <p:ext uri="{BB962C8B-B14F-4D97-AF65-F5344CB8AC3E}">
        <p14:creationId xmlns:p14="http://schemas.microsoft.com/office/powerpoint/2010/main" val="2604562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Creating Three-Dimensionality in your Work</a:t>
            </a:r>
            <a:endParaRPr lang="en-US" dirty="0"/>
          </a:p>
        </p:txBody>
      </p:sp>
      <p:sp>
        <p:nvSpPr>
          <p:cNvPr id="3" name="Content Placeholder 2"/>
          <p:cNvSpPr>
            <a:spLocks noGrp="1"/>
          </p:cNvSpPr>
          <p:nvPr>
            <p:ph idx="1"/>
          </p:nvPr>
        </p:nvSpPr>
        <p:spPr/>
        <p:txBody>
          <a:bodyPr/>
          <a:lstStyle/>
          <a:p>
            <a:r>
              <a:rPr lang="en-US" dirty="0" smtClean="0"/>
              <a:t>Our paper is flat or two dimensional when we draw. How can make our work look like it has the illusion of being three-dimensional? </a:t>
            </a:r>
          </a:p>
          <a:p>
            <a:r>
              <a:rPr lang="en-US" b="1" u="sng" dirty="0" smtClean="0"/>
              <a:t>Overlap</a:t>
            </a:r>
            <a:r>
              <a:rPr lang="en-US" dirty="0" smtClean="0"/>
              <a:t>- Making something look like it is sitting on top of something else by having the thing that is in front block part of the thing that is behind</a:t>
            </a:r>
          </a:p>
          <a:p>
            <a:r>
              <a:rPr lang="en-US" b="1" u="sng" dirty="0" smtClean="0"/>
              <a:t>Cross-Contour</a:t>
            </a:r>
            <a:r>
              <a:rPr lang="en-US" dirty="0" smtClean="0"/>
              <a:t>- Curving lines that look like they pop out or off the page</a:t>
            </a:r>
            <a:endParaRPr lang="en-US" dirty="0"/>
          </a:p>
        </p:txBody>
      </p:sp>
    </p:spTree>
    <p:extLst>
      <p:ext uri="{BB962C8B-B14F-4D97-AF65-F5344CB8AC3E}">
        <p14:creationId xmlns:p14="http://schemas.microsoft.com/office/powerpoint/2010/main" val="129494801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3064</TotalTime>
  <Words>1133</Words>
  <Application>Microsoft Macintosh PowerPoint</Application>
  <PresentationFormat>On-screen Show (4:3)</PresentationFormat>
  <Paragraphs>75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Module</vt:lpstr>
      <vt:lpstr>Line Design</vt:lpstr>
      <vt:lpstr>This Project Will…</vt:lpstr>
      <vt:lpstr>PowerPoint Presentation</vt:lpstr>
      <vt:lpstr>PowerPoint Presentation</vt:lpstr>
      <vt:lpstr>Composition/Focal Area</vt:lpstr>
      <vt:lpstr>Rule of Thirds</vt:lpstr>
      <vt:lpstr>PowerPoint Presentation</vt:lpstr>
      <vt:lpstr>Line Types/Line Weight/Line Direction</vt:lpstr>
      <vt:lpstr>Creating Three-Dimensionality in your Work</vt:lpstr>
      <vt:lpstr>PowerPoint Presentation</vt:lpstr>
      <vt:lpstr>You Will…</vt:lpstr>
      <vt:lpstr>Your work should…</vt:lpstr>
      <vt:lpstr>Set up</vt:lpstr>
      <vt:lpstr>Tips</vt:lpstr>
      <vt:lpstr>When the pencil part is done…</vt:lpstr>
      <vt:lpstr>More examples- What makes these successful? </vt:lpstr>
      <vt:lpstr>Due Date Information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 Design</dc:title>
  <dc:creator>LHS Art 2</dc:creator>
  <cp:lastModifiedBy>LHS Art 2</cp:lastModifiedBy>
  <cp:revision>12</cp:revision>
  <dcterms:created xsi:type="dcterms:W3CDTF">2016-01-05T14:56:58Z</dcterms:created>
  <dcterms:modified xsi:type="dcterms:W3CDTF">2016-01-21T18:51:12Z</dcterms:modified>
</cp:coreProperties>
</file>