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2" r:id="rId16"/>
    <p:sldId id="273" r:id="rId17"/>
    <p:sldId id="270" r:id="rId18"/>
    <p:sldId id="271"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6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10/17/16</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10/17/16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10/17/16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10/17/16</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eaLnBrk="1" latinLnBrk="0" hangingPunct="1"/>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10/17/16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10/17/16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10/17/16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10/17/16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10/17/16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10/17/16</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Drag picture to placeholder or click icon to add</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10/17/16</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B41ABA4E-CD72-497B-97AA-7213B3980F60}" type="datetimeFigureOut">
              <a:rPr lang="en-US" smtClean="0"/>
              <a:pPr eaLnBrk="1" latinLnBrk="0" hangingPunct="1"/>
              <a:t>10/17/16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eaLnBrk="1" latinLnBrk="0" hangingPunct="1"/>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Drawing 1</a:t>
            </a:r>
            <a:endParaRPr lang="en-US" dirty="0"/>
          </a:p>
        </p:txBody>
      </p:sp>
      <p:sp>
        <p:nvSpPr>
          <p:cNvPr id="3" name="Title 2"/>
          <p:cNvSpPr>
            <a:spLocks noGrp="1"/>
          </p:cNvSpPr>
          <p:nvPr>
            <p:ph type="ctrTitle"/>
          </p:nvPr>
        </p:nvSpPr>
        <p:spPr/>
        <p:txBody>
          <a:bodyPr/>
          <a:lstStyle/>
          <a:p>
            <a:r>
              <a:rPr lang="en-US" dirty="0" smtClean="0"/>
              <a:t>Oil Pastel Landscape</a:t>
            </a:r>
            <a:endParaRPr lang="en-US" dirty="0"/>
          </a:p>
        </p:txBody>
      </p:sp>
    </p:spTree>
    <p:extLst>
      <p:ext uri="{BB962C8B-B14F-4D97-AF65-F5344CB8AC3E}">
        <p14:creationId xmlns:p14="http://schemas.microsoft.com/office/powerpoint/2010/main" val="19570566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nvas-painting-ideas-diy-8-oil-pastel-landscape-drawings-375-x-450.jpg"/>
          <p:cNvPicPr>
            <a:picLocks noGrp="1" noChangeAspect="1"/>
          </p:cNvPicPr>
          <p:nvPr>
            <p:ph idx="1"/>
          </p:nvPr>
        </p:nvPicPr>
        <p:blipFill>
          <a:blip r:embed="rId2">
            <a:extLst>
              <a:ext uri="{28A0092B-C50C-407E-A947-70E740481C1C}">
                <a14:useLocalDpi xmlns:a14="http://schemas.microsoft.com/office/drawing/2010/main" val="0"/>
              </a:ext>
            </a:extLst>
          </a:blip>
          <a:srcRect l="-58000" r="-58000"/>
          <a:stretch>
            <a:fillRect/>
          </a:stretch>
        </p:blipFill>
        <p:spPr>
          <a:xfrm>
            <a:off x="-574676" y="539750"/>
            <a:ext cx="10258425" cy="5699125"/>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038822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pressionist-oil-pastels-art1.jpg"/>
          <p:cNvPicPr>
            <a:picLocks noGrp="1" noChangeAspect="1"/>
          </p:cNvPicPr>
          <p:nvPr>
            <p:ph idx="1"/>
          </p:nvPr>
        </p:nvPicPr>
        <p:blipFill>
          <a:blip r:embed="rId2">
            <a:extLst>
              <a:ext uri="{28A0092B-C50C-407E-A947-70E740481C1C}">
                <a14:useLocalDpi xmlns:a14="http://schemas.microsoft.com/office/drawing/2010/main" val="0"/>
              </a:ext>
            </a:extLst>
          </a:blip>
          <a:srcRect l="-22000" r="-22000"/>
          <a:stretch>
            <a:fillRect/>
          </a:stretch>
        </p:blipFill>
        <p:spPr>
          <a:xfrm>
            <a:off x="-225425" y="635000"/>
            <a:ext cx="9829800" cy="5461000"/>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056052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rl.jpg"/>
          <p:cNvPicPr>
            <a:picLocks noGrp="1" noChangeAspect="1"/>
          </p:cNvPicPr>
          <p:nvPr>
            <p:ph idx="1"/>
          </p:nvPr>
        </p:nvPicPr>
        <p:blipFill>
          <a:blip r:embed="rId2">
            <a:extLst>
              <a:ext uri="{28A0092B-C50C-407E-A947-70E740481C1C}">
                <a14:useLocalDpi xmlns:a14="http://schemas.microsoft.com/office/drawing/2010/main" val="0"/>
              </a:ext>
            </a:extLst>
          </a:blip>
          <a:srcRect l="-10438" r="-10438"/>
          <a:stretch>
            <a:fillRect/>
          </a:stretch>
        </p:blipFill>
        <p:spPr>
          <a:xfrm>
            <a:off x="-352425" y="666750"/>
            <a:ext cx="9772650" cy="5429250"/>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824994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umblr_static_2mvlcvsxle2o8ssk04c40gkk0.jpg"/>
          <p:cNvPicPr>
            <a:picLocks noGrp="1" noChangeAspect="1"/>
          </p:cNvPicPr>
          <p:nvPr>
            <p:ph idx="1"/>
          </p:nvPr>
        </p:nvPicPr>
        <p:blipFill>
          <a:blip r:embed="rId2">
            <a:extLst>
              <a:ext uri="{28A0092B-C50C-407E-A947-70E740481C1C}">
                <a14:useLocalDpi xmlns:a14="http://schemas.microsoft.com/office/drawing/2010/main" val="0"/>
              </a:ext>
            </a:extLst>
          </a:blip>
          <a:srcRect l="-39621" r="-39621"/>
          <a:stretch>
            <a:fillRect/>
          </a:stretch>
        </p:blipFill>
        <p:spPr>
          <a:xfrm>
            <a:off x="-542925" y="587375"/>
            <a:ext cx="10458450" cy="5810250"/>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232077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uscan-landscape.jpg"/>
          <p:cNvPicPr>
            <a:picLocks noGrp="1" noChangeAspect="1"/>
          </p:cNvPicPr>
          <p:nvPr>
            <p:ph idx="1"/>
          </p:nvPr>
        </p:nvPicPr>
        <p:blipFill>
          <a:blip r:embed="rId2">
            <a:extLst>
              <a:ext uri="{28A0092B-C50C-407E-A947-70E740481C1C}">
                <a14:useLocalDpi xmlns:a14="http://schemas.microsoft.com/office/drawing/2010/main" val="0"/>
              </a:ext>
            </a:extLst>
          </a:blip>
          <a:srcRect l="-25150" r="-25150"/>
          <a:stretch>
            <a:fillRect/>
          </a:stretch>
        </p:blipFill>
        <p:spPr>
          <a:xfrm>
            <a:off x="-622300" y="476250"/>
            <a:ext cx="10115550" cy="5619750"/>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640030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VRBTTM.jpg"/>
          <p:cNvPicPr>
            <a:picLocks noGrp="1" noChangeAspect="1"/>
          </p:cNvPicPr>
          <p:nvPr>
            <p:ph idx="1"/>
          </p:nvPr>
        </p:nvPicPr>
        <p:blipFill>
          <a:blip r:embed="rId2">
            <a:extLst>
              <a:ext uri="{28A0092B-C50C-407E-A947-70E740481C1C}">
                <a14:useLocalDpi xmlns:a14="http://schemas.microsoft.com/office/drawing/2010/main" val="0"/>
              </a:ext>
            </a:extLst>
          </a:blip>
          <a:srcRect l="-38737" r="-38737"/>
          <a:stretch>
            <a:fillRect/>
          </a:stretch>
        </p:blipFill>
        <p:spPr>
          <a:xfrm>
            <a:off x="-431800" y="555625"/>
            <a:ext cx="10344150" cy="5746750"/>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019324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il-pastels-8.jpg"/>
          <p:cNvPicPr>
            <a:picLocks noGrp="1" noChangeAspect="1"/>
          </p:cNvPicPr>
          <p:nvPr>
            <p:ph idx="1"/>
          </p:nvPr>
        </p:nvPicPr>
        <p:blipFill>
          <a:blip r:embed="rId2">
            <a:extLst>
              <a:ext uri="{28A0092B-C50C-407E-A947-70E740481C1C}">
                <a14:useLocalDpi xmlns:a14="http://schemas.microsoft.com/office/drawing/2010/main" val="0"/>
              </a:ext>
            </a:extLst>
          </a:blip>
          <a:srcRect l="-20557" r="-20557"/>
          <a:stretch>
            <a:fillRect/>
          </a:stretch>
        </p:blipFill>
        <p:spPr>
          <a:xfrm>
            <a:off x="-384176" y="492125"/>
            <a:ext cx="10086975" cy="5603875"/>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490579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conic_parkway_landscape__original_pastel_landsca_c491152ddb68d65d6e7687ea2bbd8a1a.jpg"/>
          <p:cNvPicPr>
            <a:picLocks noGrp="1" noChangeAspect="1"/>
          </p:cNvPicPr>
          <p:nvPr>
            <p:ph idx="1"/>
          </p:nvPr>
        </p:nvPicPr>
        <p:blipFill>
          <a:blip r:embed="rId2">
            <a:extLst>
              <a:ext uri="{28A0092B-C50C-407E-A947-70E740481C1C}">
                <a14:useLocalDpi xmlns:a14="http://schemas.microsoft.com/office/drawing/2010/main" val="0"/>
              </a:ext>
            </a:extLst>
          </a:blip>
          <a:srcRect l="-10063" r="-10063"/>
          <a:stretch>
            <a:fillRect/>
          </a:stretch>
        </p:blipFill>
        <p:spPr>
          <a:xfrm>
            <a:off x="-155575" y="841375"/>
            <a:ext cx="9458325" cy="5254625"/>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968178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bstract-font-b-Landscape-b-font-Winter-Fields-January-Snow-Trees-font-b-Oil-b-font.jpg"/>
          <p:cNvPicPr>
            <a:picLocks noGrp="1" noChangeAspect="1"/>
          </p:cNvPicPr>
          <p:nvPr>
            <p:ph idx="1"/>
          </p:nvPr>
        </p:nvPicPr>
        <p:blipFill>
          <a:blip r:embed="rId2">
            <a:extLst>
              <a:ext uri="{28A0092B-C50C-407E-A947-70E740481C1C}">
                <a14:useLocalDpi xmlns:a14="http://schemas.microsoft.com/office/drawing/2010/main" val="0"/>
              </a:ext>
            </a:extLst>
          </a:blip>
          <a:srcRect l="-17440" r="-17440"/>
          <a:stretch>
            <a:fillRect/>
          </a:stretch>
        </p:blipFill>
        <p:spPr>
          <a:xfrm>
            <a:off x="-320675" y="698500"/>
            <a:ext cx="10001250" cy="5556250"/>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276165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895.jpg"/>
          <p:cNvPicPr>
            <a:picLocks noGrp="1" noChangeAspect="1"/>
          </p:cNvPicPr>
          <p:nvPr>
            <p:ph idx="1"/>
          </p:nvPr>
        </p:nvPicPr>
        <p:blipFill>
          <a:blip r:embed="rId2">
            <a:extLst>
              <a:ext uri="{28A0092B-C50C-407E-A947-70E740481C1C}">
                <a14:useLocalDpi xmlns:a14="http://schemas.microsoft.com/office/drawing/2010/main" val="0"/>
              </a:ext>
            </a:extLst>
          </a:blip>
          <a:srcRect l="-16011" r="-16011"/>
          <a:stretch>
            <a:fillRect/>
          </a:stretch>
        </p:blipFill>
        <p:spPr>
          <a:xfrm>
            <a:off x="0" y="889000"/>
            <a:ext cx="9372600" cy="5207000"/>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700804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3999"/>
            <a:ext cx="8229600" cy="5191126"/>
          </a:xfrm>
        </p:spPr>
        <p:txBody>
          <a:bodyPr>
            <a:normAutofit fontScale="85000" lnSpcReduction="20000"/>
          </a:bodyPr>
          <a:lstStyle/>
          <a:p>
            <a:r>
              <a:rPr lang="en-US" dirty="0" smtClean="0"/>
              <a:t>You will be creating a landscape drawing working from a photo that you have taken of a place that you have been. Try to have it be a special/memorable place, because that will make a more personal drawing. </a:t>
            </a:r>
          </a:p>
          <a:p>
            <a:r>
              <a:rPr lang="en-US" dirty="0" smtClean="0"/>
              <a:t>Photo should have interesting colors. </a:t>
            </a:r>
          </a:p>
          <a:p>
            <a:r>
              <a:rPr lang="en-US" dirty="0" smtClean="0"/>
              <a:t>Photo should have clear foreground, middle-ground, background (depth). </a:t>
            </a:r>
          </a:p>
          <a:p>
            <a:r>
              <a:rPr lang="en-US" dirty="0" smtClean="0"/>
              <a:t>Photo should be interesting but not overly complex/complicated. </a:t>
            </a:r>
          </a:p>
          <a:p>
            <a:r>
              <a:rPr lang="en-US" dirty="0" smtClean="0"/>
              <a:t>You can work from a picture on your phone or a physical copy, but you need to be able to see the features of the photo well enough to draw from it, and you should always have your photo with you in class to refer to while you are working. </a:t>
            </a:r>
            <a:endParaRPr lang="en-US" dirty="0" smtClean="0"/>
          </a:p>
          <a:p>
            <a:r>
              <a:rPr lang="en-US" dirty="0" smtClean="0"/>
              <a:t>Don’t like the photo you brought in for today? Find a better one for next time! </a:t>
            </a:r>
          </a:p>
          <a:p>
            <a:r>
              <a:rPr lang="en-US" dirty="0" smtClean="0"/>
              <a:t>Try running the photo through a filter to make the colors easier to see or soften details. </a:t>
            </a:r>
            <a:endParaRPr lang="en-US" dirty="0"/>
          </a:p>
        </p:txBody>
      </p:sp>
      <p:sp>
        <p:nvSpPr>
          <p:cNvPr id="3" name="Title 2"/>
          <p:cNvSpPr>
            <a:spLocks noGrp="1"/>
          </p:cNvSpPr>
          <p:nvPr>
            <p:ph type="title"/>
          </p:nvPr>
        </p:nvSpPr>
        <p:spPr/>
        <p:txBody>
          <a:bodyPr/>
          <a:lstStyle/>
          <a:p>
            <a:r>
              <a:rPr lang="en-US" dirty="0" smtClean="0"/>
              <a:t>Set-Up/Photo Choice</a:t>
            </a:r>
            <a:endParaRPr lang="en-US" dirty="0"/>
          </a:p>
        </p:txBody>
      </p:sp>
    </p:spTree>
    <p:extLst>
      <p:ext uri="{BB962C8B-B14F-4D97-AF65-F5344CB8AC3E}">
        <p14:creationId xmlns:p14="http://schemas.microsoft.com/office/powerpoint/2010/main" val="39764327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urple Yellow landscape_1_web.jpg"/>
          <p:cNvPicPr>
            <a:picLocks noGrp="1" noChangeAspect="1"/>
          </p:cNvPicPr>
          <p:nvPr>
            <p:ph idx="1"/>
          </p:nvPr>
        </p:nvPicPr>
        <p:blipFill>
          <a:blip r:embed="rId2">
            <a:extLst>
              <a:ext uri="{28A0092B-C50C-407E-A947-70E740481C1C}">
                <a14:useLocalDpi xmlns:a14="http://schemas.microsoft.com/office/drawing/2010/main" val="0"/>
              </a:ext>
            </a:extLst>
          </a:blip>
          <a:srcRect l="-13482" r="-13482"/>
          <a:stretch>
            <a:fillRect/>
          </a:stretch>
        </p:blipFill>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922287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 Day- Due October 28</a:t>
            </a:r>
            <a:r>
              <a:rPr lang="en-US" baseline="30000" dirty="0" smtClean="0"/>
              <a:t>th</a:t>
            </a:r>
            <a:endParaRPr lang="en-US" dirty="0" smtClean="0"/>
          </a:p>
          <a:p>
            <a:r>
              <a:rPr lang="en-US" dirty="0" smtClean="0"/>
              <a:t>A Day- Due November 2</a:t>
            </a:r>
            <a:r>
              <a:rPr lang="en-US" baseline="30000" dirty="0" smtClean="0"/>
              <a:t>nd</a:t>
            </a:r>
            <a:endParaRPr lang="en-US" dirty="0" smtClean="0"/>
          </a:p>
          <a:p>
            <a:r>
              <a:rPr lang="en-US" dirty="0" smtClean="0"/>
              <a:t>Four classes to work on this project</a:t>
            </a:r>
          </a:p>
          <a:p>
            <a:r>
              <a:rPr lang="en-US" dirty="0" smtClean="0"/>
              <a:t>Fill out rubric (both sides) and submit</a:t>
            </a:r>
          </a:p>
          <a:p>
            <a:r>
              <a:rPr lang="en-US" dirty="0" smtClean="0"/>
              <a:t>Work loses 5 points every day it is turned in late and is not accepted after two weeks late</a:t>
            </a:r>
          </a:p>
          <a:p>
            <a:r>
              <a:rPr lang="en-US" dirty="0" smtClean="0"/>
              <a:t>Work without a self assessment/rubric looses up to </a:t>
            </a:r>
            <a:r>
              <a:rPr lang="en-US" smtClean="0"/>
              <a:t>10 points</a:t>
            </a:r>
          </a:p>
          <a:p>
            <a:endParaRPr lang="en-US" dirty="0"/>
          </a:p>
        </p:txBody>
      </p:sp>
      <p:sp>
        <p:nvSpPr>
          <p:cNvPr id="3" name="Title 2"/>
          <p:cNvSpPr>
            <a:spLocks noGrp="1"/>
          </p:cNvSpPr>
          <p:nvPr>
            <p:ph type="title"/>
          </p:nvPr>
        </p:nvSpPr>
        <p:spPr/>
        <p:txBody>
          <a:bodyPr/>
          <a:lstStyle/>
          <a:p>
            <a:r>
              <a:rPr lang="en-US" dirty="0" smtClean="0"/>
              <a:t>Due Date Information</a:t>
            </a:r>
            <a:endParaRPr lang="en-US" dirty="0"/>
          </a:p>
        </p:txBody>
      </p:sp>
    </p:spTree>
    <p:extLst>
      <p:ext uri="{BB962C8B-B14F-4D97-AF65-F5344CB8AC3E}">
        <p14:creationId xmlns:p14="http://schemas.microsoft.com/office/powerpoint/2010/main" val="3369012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You will create a pencil sketch in your sketchbook of the landscape photo, then experiment with color and approach by adding oil pastel to your sketch. </a:t>
            </a:r>
          </a:p>
          <a:p>
            <a:r>
              <a:rPr lang="en-US" dirty="0" smtClean="0"/>
              <a:t>Tips: </a:t>
            </a:r>
          </a:p>
          <a:p>
            <a:r>
              <a:rPr lang="en-US" dirty="0" smtClean="0"/>
              <a:t>-Do not be overly detailed in the sketch! Don’t sit there and spend half a class drawing every single leaf on a tree in pencil, then coloring it in! Draw the outline of the tree and </a:t>
            </a:r>
            <a:r>
              <a:rPr lang="en-US" i="1" dirty="0" smtClean="0"/>
              <a:t>suggest</a:t>
            </a:r>
            <a:r>
              <a:rPr lang="en-US" dirty="0" smtClean="0"/>
              <a:t> the leaves in pastel. </a:t>
            </a:r>
          </a:p>
          <a:p>
            <a:r>
              <a:rPr lang="en-US" dirty="0" smtClean="0"/>
              <a:t>-Try to work general from specific when drawing (just like you did with the still life, sketch out loose placeholder shapes first, then go back in and refine). You can also think about starting in the background and coming forward in space as you draw. </a:t>
            </a:r>
          </a:p>
          <a:p>
            <a:r>
              <a:rPr lang="en-US" dirty="0" smtClean="0"/>
              <a:t>-See the next slide for a tip about transferring an image from a photo</a:t>
            </a:r>
            <a:r>
              <a:rPr lang="is-IS" dirty="0" smtClean="0"/>
              <a:t>…</a:t>
            </a: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Set-Up/Preliminary Works</a:t>
            </a:r>
            <a:endParaRPr lang="en-US" dirty="0"/>
          </a:p>
        </p:txBody>
      </p:sp>
    </p:spTree>
    <p:extLst>
      <p:ext uri="{BB962C8B-B14F-4D97-AF65-F5344CB8AC3E}">
        <p14:creationId xmlns:p14="http://schemas.microsoft.com/office/powerpoint/2010/main" val="30566593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Find halfway across the photo and halfway down on all four sides; make a little mark showing each (estimate; doesn’t have to be precise)</a:t>
            </a:r>
          </a:p>
          <a:p>
            <a:r>
              <a:rPr lang="en-US" dirty="0" smtClean="0"/>
              <a:t>Do the same thing on your paper: find halfway across the top and halfway down on all four sides; make a little mark showing each (again, estimate)</a:t>
            </a:r>
          </a:p>
          <a:p>
            <a:r>
              <a:rPr lang="en-US" dirty="0" smtClean="0"/>
              <a:t>Look for what features line up with what halfway points on the photo; look for what quadrant major features are in</a:t>
            </a:r>
          </a:p>
          <a:p>
            <a:r>
              <a:rPr lang="en-US" dirty="0" smtClean="0"/>
              <a:t>This will avoid the beginner mistake of accidentally making the most important thing the biggest  </a:t>
            </a:r>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smtClean="0"/>
              <a:t>Transferring an Image from a Photo: an Easy Technique</a:t>
            </a:r>
            <a:endParaRPr lang="en-US" dirty="0"/>
          </a:p>
        </p:txBody>
      </p:sp>
    </p:spTree>
    <p:extLst>
      <p:ext uri="{BB962C8B-B14F-4D97-AF65-F5344CB8AC3E}">
        <p14:creationId xmlns:p14="http://schemas.microsoft.com/office/powerpoint/2010/main" val="36717626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523999"/>
            <a:ext cx="8545349" cy="5040063"/>
          </a:xfrm>
        </p:spPr>
        <p:txBody>
          <a:bodyPr>
            <a:normAutofit fontScale="92500" lnSpcReduction="10000"/>
          </a:bodyPr>
          <a:lstStyle/>
          <a:p>
            <a:r>
              <a:rPr lang="en-US" dirty="0" smtClean="0"/>
              <a:t>Apply oil pastel (again, think about working general to specific; we should usually start in the background and work our way forward in space as we apply color)</a:t>
            </a:r>
          </a:p>
          <a:p>
            <a:r>
              <a:rPr lang="en-US" dirty="0" smtClean="0"/>
              <a:t>What techniques worked well during your mini project practice? What techniques could you use in your landscape? </a:t>
            </a:r>
          </a:p>
          <a:p>
            <a:r>
              <a:rPr lang="en-US" dirty="0" smtClean="0"/>
              <a:t>You DO NOT want to approach this as if you were coloring inside the lines in a coloring book with one single color in each shape. This will make your work look flat and </a:t>
            </a:r>
            <a:r>
              <a:rPr lang="en-US" b="1" u="sng" dirty="0" smtClean="0"/>
              <a:t>not</a:t>
            </a:r>
            <a:r>
              <a:rPr lang="en-US" dirty="0" smtClean="0"/>
              <a:t> 3D. </a:t>
            </a:r>
          </a:p>
          <a:p>
            <a:r>
              <a:rPr lang="en-US" dirty="0" smtClean="0"/>
              <a:t>Instead, look for the </a:t>
            </a:r>
            <a:r>
              <a:rPr lang="en-US" b="1" u="sng" dirty="0" smtClean="0"/>
              <a:t>light source </a:t>
            </a:r>
            <a:r>
              <a:rPr lang="en-US" dirty="0" smtClean="0"/>
              <a:t>in the photo. Then proceed by coloring in different landscape features with color combo’s (remember the chart?) relative to the light source. </a:t>
            </a:r>
          </a:p>
          <a:p>
            <a:r>
              <a:rPr lang="en-US" dirty="0" smtClean="0"/>
              <a:t>Also, </a:t>
            </a:r>
            <a:r>
              <a:rPr lang="en-US" b="1" u="sng" dirty="0" smtClean="0"/>
              <a:t>brown</a:t>
            </a:r>
            <a:r>
              <a:rPr lang="en-US" dirty="0" smtClean="0"/>
              <a:t> works well when shading </a:t>
            </a:r>
            <a:r>
              <a:rPr lang="en-US" i="1" dirty="0" smtClean="0"/>
              <a:t>warm</a:t>
            </a:r>
            <a:r>
              <a:rPr lang="en-US" dirty="0" smtClean="0"/>
              <a:t> colors, {dark} </a:t>
            </a:r>
            <a:r>
              <a:rPr lang="en-US" b="1" u="sng" dirty="0" smtClean="0"/>
              <a:t>blue</a:t>
            </a:r>
            <a:r>
              <a:rPr lang="en-US" dirty="0" smtClean="0"/>
              <a:t> works well when shading </a:t>
            </a:r>
            <a:r>
              <a:rPr lang="en-US" i="1" dirty="0" smtClean="0"/>
              <a:t>cool</a:t>
            </a:r>
            <a:r>
              <a:rPr lang="en-US" dirty="0" smtClean="0"/>
              <a:t> colors. </a:t>
            </a:r>
            <a:endParaRPr lang="en-US" dirty="0"/>
          </a:p>
        </p:txBody>
      </p:sp>
      <p:sp>
        <p:nvSpPr>
          <p:cNvPr id="3" name="Title 2"/>
          <p:cNvSpPr>
            <a:spLocks noGrp="1"/>
          </p:cNvSpPr>
          <p:nvPr>
            <p:ph type="title"/>
          </p:nvPr>
        </p:nvSpPr>
        <p:spPr/>
        <p:txBody>
          <a:bodyPr/>
          <a:lstStyle/>
          <a:p>
            <a:r>
              <a:rPr lang="en-US" dirty="0" smtClean="0"/>
              <a:t>Color and Technique</a:t>
            </a:r>
            <a:endParaRPr lang="en-US" dirty="0"/>
          </a:p>
        </p:txBody>
      </p:sp>
    </p:spTree>
    <p:extLst>
      <p:ext uri="{BB962C8B-B14F-4D97-AF65-F5344CB8AC3E}">
        <p14:creationId xmlns:p14="http://schemas.microsoft.com/office/powerpoint/2010/main" val="27314340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Set up general color and form first; apply water, THEN apply texture once the wash has dried</a:t>
            </a:r>
          </a:p>
          <a:p>
            <a:r>
              <a:rPr lang="en-US" dirty="0" smtClean="0"/>
              <a:t>Blend gradually to make forms seem more realistic</a:t>
            </a:r>
          </a:p>
          <a:p>
            <a:r>
              <a:rPr lang="en-US" dirty="0" smtClean="0"/>
              <a:t>Try to keep the light source consistent</a:t>
            </a:r>
          </a:p>
          <a:p>
            <a:r>
              <a:rPr lang="en-US" dirty="0" smtClean="0"/>
              <a:t>Use a little of all colors in all areas of the drawing, even when unexpected. This will tie everything together. </a:t>
            </a:r>
          </a:p>
          <a:p>
            <a:r>
              <a:rPr lang="en-US" dirty="0" smtClean="0"/>
              <a:t>Try to let your own style and approach come through to make your drawing unique! Are you more washy or bold? Are you more blended or more hard-edge? Are you tight or are you expressive? Are you more literal or more interpretive with color? The oil pastels are versatile! </a:t>
            </a:r>
            <a:endParaRPr lang="en-US" dirty="0"/>
          </a:p>
        </p:txBody>
      </p:sp>
      <p:sp>
        <p:nvSpPr>
          <p:cNvPr id="3" name="Title 2"/>
          <p:cNvSpPr>
            <a:spLocks noGrp="1"/>
          </p:cNvSpPr>
          <p:nvPr>
            <p:ph type="title"/>
          </p:nvPr>
        </p:nvSpPr>
        <p:spPr/>
        <p:txBody>
          <a:bodyPr/>
          <a:lstStyle/>
          <a:p>
            <a:r>
              <a:rPr lang="en-US" dirty="0" smtClean="0"/>
              <a:t>Other tips</a:t>
            </a:r>
            <a:endParaRPr lang="en-US" dirty="0"/>
          </a:p>
        </p:txBody>
      </p:sp>
    </p:spTree>
    <p:extLst>
      <p:ext uri="{BB962C8B-B14F-4D97-AF65-F5344CB8AC3E}">
        <p14:creationId xmlns:p14="http://schemas.microsoft.com/office/powerpoint/2010/main" val="24017013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Things appear smaller the further back in space they are (they get smaller gradually) This is called </a:t>
            </a:r>
            <a:r>
              <a:rPr lang="en-US" b="1" u="sng" dirty="0" smtClean="0"/>
              <a:t>perspective</a:t>
            </a:r>
            <a:r>
              <a:rPr lang="en-US" dirty="0" smtClean="0"/>
              <a:t>. </a:t>
            </a:r>
          </a:p>
          <a:p>
            <a:r>
              <a:rPr lang="en-US" dirty="0" smtClean="0"/>
              <a:t>Things also appear hazier/less detailed the further back in space they are. This is called </a:t>
            </a:r>
            <a:r>
              <a:rPr lang="en-US" b="1" u="sng" dirty="0" smtClean="0"/>
              <a:t>atmospheric perspective</a:t>
            </a:r>
            <a:r>
              <a:rPr lang="en-US" dirty="0" smtClean="0"/>
              <a:t>. </a:t>
            </a:r>
          </a:p>
          <a:p>
            <a:r>
              <a:rPr lang="en-US" dirty="0" smtClean="0"/>
              <a:t>Knowing where the </a:t>
            </a:r>
            <a:r>
              <a:rPr lang="en-US" b="1" u="sng" dirty="0" smtClean="0"/>
              <a:t>horizon line </a:t>
            </a:r>
            <a:r>
              <a:rPr lang="en-US" dirty="0" smtClean="0"/>
              <a:t>is in the drawing will make it make sense. Things should recede (get smaller) as they approach the horizon. </a:t>
            </a:r>
          </a:p>
          <a:p>
            <a:r>
              <a:rPr lang="en-US" dirty="0" smtClean="0"/>
              <a:t>If you’re having difficulty with a particular aspect (trees, rocks etc.) try </a:t>
            </a:r>
            <a:r>
              <a:rPr lang="en-US" dirty="0" err="1"/>
              <a:t>G</a:t>
            </a:r>
            <a:r>
              <a:rPr lang="en-US" dirty="0" err="1" smtClean="0"/>
              <a:t>oogling</a:t>
            </a:r>
            <a:r>
              <a:rPr lang="en-US" dirty="0" smtClean="0"/>
              <a:t> “drawing trees tutorial”</a:t>
            </a:r>
          </a:p>
          <a:p>
            <a:endParaRPr lang="en-US" dirty="0"/>
          </a:p>
        </p:txBody>
      </p:sp>
      <p:sp>
        <p:nvSpPr>
          <p:cNvPr id="3" name="Title 2"/>
          <p:cNvSpPr>
            <a:spLocks noGrp="1"/>
          </p:cNvSpPr>
          <p:nvPr>
            <p:ph type="title"/>
          </p:nvPr>
        </p:nvSpPr>
        <p:spPr/>
        <p:txBody>
          <a:bodyPr/>
          <a:lstStyle/>
          <a:p>
            <a:r>
              <a:rPr lang="en-US" dirty="0" smtClean="0"/>
              <a:t>A couple other things</a:t>
            </a:r>
            <a:r>
              <a:rPr lang="is-IS" dirty="0" smtClean="0"/>
              <a:t>…</a:t>
            </a:r>
            <a:endParaRPr lang="en-US" dirty="0"/>
          </a:p>
        </p:txBody>
      </p:sp>
    </p:spTree>
    <p:extLst>
      <p:ext uri="{BB962C8B-B14F-4D97-AF65-F5344CB8AC3E}">
        <p14:creationId xmlns:p14="http://schemas.microsoft.com/office/powerpoint/2010/main" val="902351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Change colors to make them more abstract/interesting</a:t>
            </a:r>
          </a:p>
          <a:p>
            <a:r>
              <a:rPr lang="en-US" dirty="0" smtClean="0"/>
              <a:t>Simplify shapes and textures for a bolder, more graphic effect</a:t>
            </a:r>
          </a:p>
          <a:p>
            <a:r>
              <a:rPr lang="en-US" dirty="0" smtClean="0"/>
              <a:t>Let the wash flow and drip, creating unexpected expressive effects</a:t>
            </a:r>
          </a:p>
          <a:p>
            <a:r>
              <a:rPr lang="en-US" dirty="0" smtClean="0"/>
              <a:t>Do the entire landscape using only circles/dots/dashes</a:t>
            </a:r>
          </a:p>
          <a:p>
            <a:r>
              <a:rPr lang="en-US" dirty="0" smtClean="0"/>
              <a:t>Outline some shapes with a darker color so everything stands out</a:t>
            </a:r>
          </a:p>
          <a:p>
            <a:r>
              <a:rPr lang="en-US" dirty="0" smtClean="0"/>
              <a:t>Work on black paper (or another color) instead of white to make the colors pop (this might work well with a night scene)</a:t>
            </a:r>
          </a:p>
          <a:p>
            <a:r>
              <a:rPr lang="en-US" dirty="0" smtClean="0"/>
              <a:t>Scratch into the built-up oil pastel to create texture</a:t>
            </a:r>
            <a:endParaRPr lang="en-US" dirty="0"/>
          </a:p>
        </p:txBody>
      </p:sp>
      <p:sp>
        <p:nvSpPr>
          <p:cNvPr id="3" name="Title 2"/>
          <p:cNvSpPr>
            <a:spLocks noGrp="1"/>
          </p:cNvSpPr>
          <p:nvPr>
            <p:ph type="title"/>
          </p:nvPr>
        </p:nvSpPr>
        <p:spPr/>
        <p:txBody>
          <a:bodyPr/>
          <a:lstStyle/>
          <a:p>
            <a:r>
              <a:rPr lang="en-US" dirty="0" smtClean="0"/>
              <a:t>Choices?</a:t>
            </a:r>
            <a:endParaRPr lang="en-US" dirty="0"/>
          </a:p>
        </p:txBody>
      </p:sp>
    </p:spTree>
    <p:extLst>
      <p:ext uri="{BB962C8B-B14F-4D97-AF65-F5344CB8AC3E}">
        <p14:creationId xmlns:p14="http://schemas.microsoft.com/office/powerpoint/2010/main" val="1107570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l_fullxfull.232971801.jpg"/>
          <p:cNvPicPr>
            <a:picLocks noGrp="1" noChangeAspect="1"/>
          </p:cNvPicPr>
          <p:nvPr>
            <p:ph idx="1"/>
          </p:nvPr>
        </p:nvPicPr>
        <p:blipFill>
          <a:blip r:embed="rId2">
            <a:extLst>
              <a:ext uri="{28A0092B-C50C-407E-A947-70E740481C1C}">
                <a14:useLocalDpi xmlns:a14="http://schemas.microsoft.com/office/drawing/2010/main" val="0"/>
              </a:ext>
            </a:extLst>
          </a:blip>
          <a:srcRect l="-18185" r="-18185"/>
          <a:stretch>
            <a:fillRect/>
          </a:stretch>
        </p:blipFill>
        <p:spPr/>
      </p:pic>
      <p:sp>
        <p:nvSpPr>
          <p:cNvPr id="3" name="Title 2"/>
          <p:cNvSpPr>
            <a:spLocks noGrp="1"/>
          </p:cNvSpPr>
          <p:nvPr>
            <p:ph type="title"/>
          </p:nvPr>
        </p:nvSpPr>
        <p:spPr/>
        <p:txBody>
          <a:bodyPr/>
          <a:lstStyle/>
          <a:p>
            <a:r>
              <a:rPr lang="en-US" dirty="0" smtClean="0"/>
              <a:t>Examples</a:t>
            </a:r>
            <a:endParaRPr lang="en-US" dirty="0"/>
          </a:p>
        </p:txBody>
      </p:sp>
    </p:spTree>
    <p:extLst>
      <p:ext uri="{BB962C8B-B14F-4D97-AF65-F5344CB8AC3E}">
        <p14:creationId xmlns:p14="http://schemas.microsoft.com/office/powerpoint/2010/main" val="33731886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1647</TotalTime>
  <Words>948</Words>
  <Application>Microsoft Macintosh PowerPoint</Application>
  <PresentationFormat>On-screen Show (4:3)</PresentationFormat>
  <Paragraphs>54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Paper</vt:lpstr>
      <vt:lpstr>Oil Pastel Landscape</vt:lpstr>
      <vt:lpstr>Set-Up/Photo Choice</vt:lpstr>
      <vt:lpstr>Set-Up/Preliminary Works</vt:lpstr>
      <vt:lpstr>Transferring an Image from a Photo: an Easy Technique</vt:lpstr>
      <vt:lpstr>Color and Technique</vt:lpstr>
      <vt:lpstr>Other tips</vt:lpstr>
      <vt:lpstr>A couple other things…</vt:lpstr>
      <vt:lpstr>Choices?</vt:lpstr>
      <vt:lpstr>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Due Date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Oil Pastel Landscape</dc:title>
  <dc:creator>LHS Art 2</dc:creator>
  <cp:lastModifiedBy>LHS Art 2</cp:lastModifiedBy>
  <cp:revision>8</cp:revision>
  <dcterms:created xsi:type="dcterms:W3CDTF">2016-10-06T12:21:24Z</dcterms:created>
  <dcterms:modified xsi:type="dcterms:W3CDTF">2016-10-17T16:10:04Z</dcterms:modified>
</cp:coreProperties>
</file>