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123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1/3/17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1/3/17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1/3/17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1/3/17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1/3/17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1/3/17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1/3/17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1/3/17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1/3/17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1/3/17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1/3/17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Winter Design Scratchboard Etching</a:t>
            </a:r>
            <a:endParaRPr lang="en-US" dirty="0"/>
          </a:p>
        </p:txBody>
      </p:sp>
      <p:sp>
        <p:nvSpPr>
          <p:cNvPr id="3" name="Subtitle 2"/>
          <p:cNvSpPr>
            <a:spLocks noGrp="1"/>
          </p:cNvSpPr>
          <p:nvPr>
            <p:ph type="subTitle" idx="1"/>
          </p:nvPr>
        </p:nvSpPr>
        <p:spPr/>
        <p:txBody>
          <a:bodyPr/>
          <a:lstStyle/>
          <a:p>
            <a:r>
              <a:rPr lang="en-US" dirty="0" smtClean="0"/>
              <a:t>Drawing 1</a:t>
            </a:r>
            <a:endParaRPr lang="en-US" dirty="0"/>
          </a:p>
        </p:txBody>
      </p:sp>
    </p:spTree>
    <p:extLst>
      <p:ext uri="{BB962C8B-B14F-4D97-AF65-F5344CB8AC3E}">
        <p14:creationId xmlns:p14="http://schemas.microsoft.com/office/powerpoint/2010/main" val="413387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r>
              <a:rPr lang="is-IS" dirty="0" smtClean="0"/>
              <a:t>…</a:t>
            </a:r>
            <a:endParaRPr lang="en-US" dirty="0"/>
          </a:p>
        </p:txBody>
      </p:sp>
      <p:sp>
        <p:nvSpPr>
          <p:cNvPr id="3" name="Content Placeholder 2"/>
          <p:cNvSpPr>
            <a:spLocks noGrp="1"/>
          </p:cNvSpPr>
          <p:nvPr>
            <p:ph idx="1"/>
          </p:nvPr>
        </p:nvSpPr>
        <p:spPr>
          <a:xfrm>
            <a:off x="457200" y="1775191"/>
            <a:ext cx="8229600" cy="4810371"/>
          </a:xfrm>
        </p:spPr>
        <p:txBody>
          <a:bodyPr>
            <a:normAutofit fontScale="85000" lnSpcReduction="10000"/>
          </a:bodyPr>
          <a:lstStyle/>
          <a:p>
            <a:pPr marL="118872" indent="0">
              <a:buNone/>
            </a:pPr>
            <a:r>
              <a:rPr lang="en-US" dirty="0" smtClean="0"/>
              <a:t>*Can be from your imagination, from direct observation (like a photo) or combination</a:t>
            </a:r>
          </a:p>
          <a:p>
            <a:pPr marL="118872" indent="0">
              <a:buNone/>
            </a:pPr>
            <a:r>
              <a:rPr lang="en-US" dirty="0" smtClean="0"/>
              <a:t>*Can be an actual scene or more of a design</a:t>
            </a:r>
          </a:p>
          <a:p>
            <a:pPr marL="118872" indent="0">
              <a:buNone/>
            </a:pPr>
            <a:r>
              <a:rPr lang="en-US" dirty="0" smtClean="0"/>
              <a:t>*Can be realistic or stylized (but we should be looking at something; it shouldn’t be 100% abstract)</a:t>
            </a:r>
          </a:p>
          <a:p>
            <a:pPr marL="118872" indent="0">
              <a:buNone/>
            </a:pPr>
            <a:r>
              <a:rPr lang="en-US" dirty="0" smtClean="0"/>
              <a:t>*Try to keep the subject matter itself fairly large, bold and simple</a:t>
            </a:r>
          </a:p>
          <a:p>
            <a:pPr marL="118872" indent="0">
              <a:buNone/>
            </a:pPr>
            <a:r>
              <a:rPr lang="en-US" dirty="0" smtClean="0"/>
              <a:t>*Try to have a lot of opportunity to etch textures/line work</a:t>
            </a:r>
          </a:p>
          <a:p>
            <a:pPr marL="118872" indent="0">
              <a:buNone/>
            </a:pPr>
            <a:r>
              <a:rPr lang="en-US" dirty="0" smtClean="0"/>
              <a:t>*Think about showing the light source so you know where to make lighter areas and keep it consistent</a:t>
            </a:r>
            <a:endParaRPr lang="en-US" dirty="0"/>
          </a:p>
        </p:txBody>
      </p:sp>
    </p:spTree>
    <p:extLst>
      <p:ext uri="{BB962C8B-B14F-4D97-AF65-F5344CB8AC3E}">
        <p14:creationId xmlns:p14="http://schemas.microsoft.com/office/powerpoint/2010/main" val="380402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Draw out your design on regular white paper with a #2 pencil. </a:t>
            </a:r>
          </a:p>
          <a:p>
            <a:r>
              <a:rPr lang="en-US" dirty="0" smtClean="0"/>
              <a:t>When the design is all worked out, lay the paper on top of the scratchboard (tape down?) and go over your pencil lines, pushing fairly hard (use newspaper cushion?) This will press an indentation of your image right onto the scratchboard. </a:t>
            </a:r>
          </a:p>
          <a:p>
            <a:r>
              <a:rPr lang="en-US" dirty="0" smtClean="0"/>
              <a:t>STOP! Don’t go right in and trace over all those outlines! You want to etch away textures and light areas first. Save outlines for last if more definition is needed. </a:t>
            </a:r>
            <a:r>
              <a:rPr lang="en-US" dirty="0"/>
              <a:t>H</a:t>
            </a:r>
            <a:r>
              <a:rPr lang="en-US" dirty="0" smtClean="0"/>
              <a:t>atching</a:t>
            </a:r>
            <a:r>
              <a:rPr lang="en-US" dirty="0"/>
              <a:t>/cross-</a:t>
            </a:r>
            <a:r>
              <a:rPr lang="en-US" dirty="0" smtClean="0"/>
              <a:t>hatching are commonly utilized. </a:t>
            </a:r>
          </a:p>
          <a:p>
            <a:r>
              <a:rPr lang="en-US" dirty="0" smtClean="0"/>
              <a:t>Remember, whatever you etch will become WHITE. Whatever you don’t etch will stay black. </a:t>
            </a:r>
            <a:endParaRPr lang="en-US" dirty="0"/>
          </a:p>
        </p:txBody>
      </p:sp>
    </p:spTree>
    <p:extLst>
      <p:ext uri="{BB962C8B-B14F-4D97-AF65-F5344CB8AC3E}">
        <p14:creationId xmlns:p14="http://schemas.microsoft.com/office/powerpoint/2010/main" val="332762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Scratch tool</a:t>
            </a:r>
            <a:endParaRPr lang="en-US" dirty="0"/>
          </a:p>
        </p:txBody>
      </p:sp>
      <p:pic>
        <p:nvPicPr>
          <p:cNvPr id="4" name="Content Placeholder 3" descr="498f09702a44e7a93d07ca8f4a.jpg"/>
          <p:cNvPicPr>
            <a:picLocks noGrp="1" noChangeAspect="1"/>
          </p:cNvPicPr>
          <p:nvPr>
            <p:ph idx="1"/>
          </p:nvPr>
        </p:nvPicPr>
        <p:blipFill>
          <a:blip r:embed="rId2">
            <a:extLst>
              <a:ext uri="{28A0092B-C50C-407E-A947-70E740481C1C}">
                <a14:useLocalDpi xmlns:a14="http://schemas.microsoft.com/office/drawing/2010/main" val="0"/>
              </a:ext>
            </a:extLst>
          </a:blip>
          <a:srcRect t="7799" b="7799"/>
          <a:stretch>
            <a:fillRect/>
          </a:stretch>
        </p:blipFill>
        <p:spPr>
          <a:xfrm>
            <a:off x="4686503" y="2443050"/>
            <a:ext cx="5026779" cy="2825400"/>
          </a:xfrm>
        </p:spPr>
      </p:pic>
      <p:sp>
        <p:nvSpPr>
          <p:cNvPr id="5" name="TextBox 4"/>
          <p:cNvSpPr txBox="1"/>
          <p:nvPr/>
        </p:nvSpPr>
        <p:spPr>
          <a:xfrm>
            <a:off x="736849" y="1991348"/>
            <a:ext cx="3574509" cy="4247317"/>
          </a:xfrm>
          <a:prstGeom prst="rect">
            <a:avLst/>
          </a:prstGeom>
          <a:noFill/>
        </p:spPr>
        <p:txBody>
          <a:bodyPr wrap="square" rtlCol="0">
            <a:spAutoFit/>
          </a:bodyPr>
          <a:lstStyle/>
          <a:p>
            <a:r>
              <a:rPr lang="en-US" dirty="0" smtClean="0"/>
              <a:t>*Hold the tool like a pencil (most of them have little indentations so you can get a good grip).</a:t>
            </a:r>
          </a:p>
          <a:p>
            <a:endParaRPr lang="en-US" dirty="0" smtClean="0"/>
          </a:p>
          <a:p>
            <a:r>
              <a:rPr lang="en-US" dirty="0"/>
              <a:t>*</a:t>
            </a:r>
            <a:r>
              <a:rPr lang="en-US" dirty="0" smtClean="0"/>
              <a:t>I usually hold the tool so that the curve of the metal (the part with the writing) faces </a:t>
            </a:r>
            <a:r>
              <a:rPr lang="en-US" i="1" dirty="0" smtClean="0"/>
              <a:t>away</a:t>
            </a:r>
            <a:r>
              <a:rPr lang="en-US" dirty="0" smtClean="0"/>
              <a:t> from me, and I make my strokes </a:t>
            </a:r>
            <a:r>
              <a:rPr lang="en-US" i="1" dirty="0" smtClean="0"/>
              <a:t>towards</a:t>
            </a:r>
            <a:r>
              <a:rPr lang="en-US" dirty="0" smtClean="0"/>
              <a:t> me.</a:t>
            </a:r>
          </a:p>
          <a:p>
            <a:endParaRPr lang="en-US" dirty="0" smtClean="0"/>
          </a:p>
          <a:p>
            <a:r>
              <a:rPr lang="en-US" dirty="0" smtClean="0"/>
              <a:t>*I usually pick up the tool and drag forward, I don’t drag backward. </a:t>
            </a:r>
          </a:p>
          <a:p>
            <a:endParaRPr lang="en-US" dirty="0" smtClean="0"/>
          </a:p>
          <a:p>
            <a:r>
              <a:rPr lang="en-US" dirty="0" smtClean="0"/>
              <a:t>*Use the side (curved) of the tip to create thick lines and use the top (point) of the tip to create thin lines. </a:t>
            </a:r>
            <a:endParaRPr lang="en-US" dirty="0"/>
          </a:p>
        </p:txBody>
      </p:sp>
    </p:spTree>
    <p:extLst>
      <p:ext uri="{BB962C8B-B14F-4D97-AF65-F5344CB8AC3E}">
        <p14:creationId xmlns:p14="http://schemas.microsoft.com/office/powerpoint/2010/main" val="157005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 tricks and techniques</a:t>
            </a:r>
            <a:endParaRPr lang="en-US" dirty="0"/>
          </a:p>
        </p:txBody>
      </p:sp>
      <p:sp>
        <p:nvSpPr>
          <p:cNvPr id="3" name="Content Placeholder 2"/>
          <p:cNvSpPr>
            <a:spLocks noGrp="1"/>
          </p:cNvSpPr>
          <p:nvPr>
            <p:ph idx="1"/>
          </p:nvPr>
        </p:nvSpPr>
        <p:spPr>
          <a:xfrm>
            <a:off x="457200" y="1775191"/>
            <a:ext cx="8229600" cy="4935810"/>
          </a:xfrm>
        </p:spPr>
        <p:txBody>
          <a:bodyPr>
            <a:normAutofit fontScale="70000" lnSpcReduction="20000"/>
          </a:bodyPr>
          <a:lstStyle/>
          <a:p>
            <a:r>
              <a:rPr lang="en-US" dirty="0" smtClean="0"/>
              <a:t>You only want to scratch off the top layer of black ink. If you start to see fuzzy white stuff, that’s telling you you’ve scratched down to the paper layer and that’s too far. Try to avoid that. </a:t>
            </a:r>
          </a:p>
          <a:p>
            <a:endParaRPr lang="en-US" dirty="0" smtClean="0"/>
          </a:p>
          <a:p>
            <a:r>
              <a:rPr lang="en-US" dirty="0" smtClean="0"/>
              <a:t>As you etch, little black specs will come off. Stop and wipe off your work from time to time. You’ll need to clean the tables at the end of class.</a:t>
            </a:r>
          </a:p>
          <a:p>
            <a:pPr marL="118872" indent="0">
              <a:buNone/>
            </a:pPr>
            <a:r>
              <a:rPr lang="en-US" dirty="0" smtClean="0"/>
              <a:t> </a:t>
            </a:r>
          </a:p>
          <a:p>
            <a:r>
              <a:rPr lang="en-US" dirty="0" smtClean="0"/>
              <a:t>The oils in your hand might get on the scratchboard and make it harder to etch or make weird marks in your work. You can rest your hand on a paper towel or scrap paper to protect your work. </a:t>
            </a:r>
          </a:p>
          <a:p>
            <a:endParaRPr lang="en-US" dirty="0" smtClean="0"/>
          </a:p>
          <a:p>
            <a:r>
              <a:rPr lang="en-US" dirty="0" smtClean="0"/>
              <a:t>You can’t put the black back once it’s gone! Don’t over etch in any one area- you can always go back through the whole thing and take out more black later on. If you’ve made a very distracting mistake, you can put black back in with a Sharpie marker. </a:t>
            </a:r>
          </a:p>
          <a:p>
            <a:pPr marL="118872" indent="0">
              <a:buNone/>
            </a:pPr>
            <a:endParaRPr lang="en-US" dirty="0"/>
          </a:p>
        </p:txBody>
      </p:sp>
    </p:spTree>
    <p:extLst>
      <p:ext uri="{BB962C8B-B14F-4D97-AF65-F5344CB8AC3E}">
        <p14:creationId xmlns:p14="http://schemas.microsoft.com/office/powerpoint/2010/main" val="255898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a:t>
            </a:r>
            <a:endParaRPr lang="en-US" dirty="0"/>
          </a:p>
        </p:txBody>
      </p:sp>
      <p:sp>
        <p:nvSpPr>
          <p:cNvPr id="3" name="Content Placeholder 2"/>
          <p:cNvSpPr>
            <a:spLocks noGrp="1"/>
          </p:cNvSpPr>
          <p:nvPr>
            <p:ph idx="1"/>
          </p:nvPr>
        </p:nvSpPr>
        <p:spPr/>
        <p:txBody>
          <a:bodyPr>
            <a:normAutofit fontScale="92500"/>
          </a:bodyPr>
          <a:lstStyle/>
          <a:p>
            <a:r>
              <a:rPr lang="en-US" dirty="0" smtClean="0"/>
              <a:t>Creativity- interesting winter image; well-rendered (even if stylized)</a:t>
            </a:r>
          </a:p>
          <a:p>
            <a:r>
              <a:rPr lang="en-US" dirty="0" smtClean="0"/>
              <a:t>Black/white balance (evenly distributed dark and light areas, ratio of black to white about 50/50)</a:t>
            </a:r>
          </a:p>
          <a:p>
            <a:r>
              <a:rPr lang="en-US" dirty="0" smtClean="0"/>
              <a:t>Variety of line types, line weights, line directions etched to show texture and light value as well as to define objects </a:t>
            </a:r>
          </a:p>
          <a:p>
            <a:r>
              <a:rPr lang="en-US" dirty="0" smtClean="0"/>
              <a:t>Care in executing work neatly (not ripping/smudging etc.)- should be your best quality work</a:t>
            </a:r>
          </a:p>
          <a:p>
            <a:pPr marL="118872" indent="0">
              <a:buNone/>
            </a:pPr>
            <a:endParaRPr lang="en-US" dirty="0" smtClean="0"/>
          </a:p>
          <a:p>
            <a:endParaRPr lang="en-US" dirty="0"/>
          </a:p>
        </p:txBody>
      </p:sp>
    </p:spTree>
    <p:extLst>
      <p:ext uri="{BB962C8B-B14F-4D97-AF65-F5344CB8AC3E}">
        <p14:creationId xmlns:p14="http://schemas.microsoft.com/office/powerpoint/2010/main" val="42699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=QmvwkiA_Y1Q</a:t>
            </a:r>
          </a:p>
        </p:txBody>
      </p:sp>
    </p:spTree>
    <p:extLst>
      <p:ext uri="{BB962C8B-B14F-4D97-AF65-F5344CB8AC3E}">
        <p14:creationId xmlns:p14="http://schemas.microsoft.com/office/powerpoint/2010/main" val="303276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60_WinterSentinels.jpg"/>
          <p:cNvPicPr>
            <a:picLocks noGrp="1" noChangeAspect="1"/>
          </p:cNvPicPr>
          <p:nvPr>
            <p:ph idx="1"/>
          </p:nvPr>
        </p:nvPicPr>
        <p:blipFill>
          <a:blip r:embed="rId2">
            <a:extLst>
              <a:ext uri="{28A0092B-C50C-407E-A947-70E740481C1C}">
                <a14:useLocalDpi xmlns:a14="http://schemas.microsoft.com/office/drawing/2010/main" val="0"/>
              </a:ext>
            </a:extLst>
          </a:blip>
          <a:srcRect l="-76195" r="-76195"/>
          <a:stretch>
            <a:fillRect/>
          </a:stretch>
        </p:blipFill>
        <p:spPr/>
      </p:pic>
    </p:spTree>
    <p:extLst>
      <p:ext uri="{BB962C8B-B14F-4D97-AF65-F5344CB8AC3E}">
        <p14:creationId xmlns:p14="http://schemas.microsoft.com/office/powerpoint/2010/main" val="266621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inter-House.jpg"/>
          <p:cNvPicPr>
            <a:picLocks noGrp="1" noChangeAspect="1"/>
          </p:cNvPicPr>
          <p:nvPr>
            <p:ph idx="1"/>
          </p:nvPr>
        </p:nvPicPr>
        <p:blipFill>
          <a:blip r:embed="rId2">
            <a:extLst>
              <a:ext uri="{28A0092B-C50C-407E-A947-70E740481C1C}">
                <a14:useLocalDpi xmlns:a14="http://schemas.microsoft.com/office/drawing/2010/main" val="0"/>
              </a:ext>
            </a:extLst>
          </a:blip>
          <a:srcRect l="-14227" r="-14227"/>
          <a:stretch>
            <a:fillRect/>
          </a:stretch>
        </p:blipFill>
        <p:spPr/>
      </p:pic>
    </p:spTree>
    <p:extLst>
      <p:ext uri="{BB962C8B-B14F-4D97-AF65-F5344CB8AC3E}">
        <p14:creationId xmlns:p14="http://schemas.microsoft.com/office/powerpoint/2010/main" val="216157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atchboard_wolf_by_alanreid-d4mct8q.jpg"/>
          <p:cNvPicPr>
            <a:picLocks noGrp="1" noChangeAspect="1"/>
          </p:cNvPicPr>
          <p:nvPr>
            <p:ph idx="1"/>
          </p:nvPr>
        </p:nvPicPr>
        <p:blipFill>
          <a:blip r:embed="rId2">
            <a:extLst>
              <a:ext uri="{28A0092B-C50C-407E-A947-70E740481C1C}">
                <a14:useLocalDpi xmlns:a14="http://schemas.microsoft.com/office/drawing/2010/main" val="0"/>
              </a:ext>
            </a:extLst>
          </a:blip>
          <a:srcRect l="-61295" r="-61295"/>
          <a:stretch>
            <a:fillRect/>
          </a:stretch>
        </p:blipFill>
        <p:spPr/>
      </p:pic>
    </p:spTree>
    <p:extLst>
      <p:ext uri="{BB962C8B-B14F-4D97-AF65-F5344CB8AC3E}">
        <p14:creationId xmlns:p14="http://schemas.microsoft.com/office/powerpoint/2010/main" val="247801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atchboard yard.jpg"/>
          <p:cNvPicPr>
            <a:picLocks noGrp="1" noChangeAspect="1"/>
          </p:cNvPicPr>
          <p:nvPr>
            <p:ph idx="1"/>
          </p:nvPr>
        </p:nvPicPr>
        <p:blipFill>
          <a:blip r:embed="rId2">
            <a:extLst>
              <a:ext uri="{28A0092B-C50C-407E-A947-70E740481C1C}">
                <a14:useLocalDpi xmlns:a14="http://schemas.microsoft.com/office/drawing/2010/main" val="0"/>
              </a:ext>
            </a:extLst>
          </a:blip>
          <a:srcRect l="-261" r="-261"/>
          <a:stretch>
            <a:fillRect/>
          </a:stretch>
        </p:blipFill>
        <p:spPr/>
      </p:pic>
    </p:spTree>
    <p:extLst>
      <p:ext uri="{BB962C8B-B14F-4D97-AF65-F5344CB8AC3E}">
        <p14:creationId xmlns:p14="http://schemas.microsoft.com/office/powerpoint/2010/main" val="55360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6a8279059223fc0ddb3f20851435dca.jpg"/>
          <p:cNvPicPr>
            <a:picLocks noGrp="1" noChangeAspect="1"/>
          </p:cNvPicPr>
          <p:nvPr>
            <p:ph idx="1"/>
          </p:nvPr>
        </p:nvPicPr>
        <p:blipFill>
          <a:blip r:embed="rId2">
            <a:extLst>
              <a:ext uri="{28A0092B-C50C-407E-A947-70E740481C1C}">
                <a14:useLocalDpi xmlns:a14="http://schemas.microsoft.com/office/drawing/2010/main" val="0"/>
              </a:ext>
            </a:extLst>
          </a:blip>
          <a:srcRect t="21894" b="21894"/>
          <a:stretch>
            <a:fillRect/>
          </a:stretch>
        </p:blipFill>
        <p:spPr/>
      </p:pic>
    </p:spTree>
    <p:extLst>
      <p:ext uri="{BB962C8B-B14F-4D97-AF65-F5344CB8AC3E}">
        <p14:creationId xmlns:p14="http://schemas.microsoft.com/office/powerpoint/2010/main" val="116869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8150a38b9706ce6069da999bc0659b5.jpg"/>
          <p:cNvPicPr>
            <a:picLocks noGrp="1" noChangeAspect="1"/>
          </p:cNvPicPr>
          <p:nvPr>
            <p:ph idx="1"/>
          </p:nvPr>
        </p:nvPicPr>
        <p:blipFill>
          <a:blip r:embed="rId2">
            <a:extLst>
              <a:ext uri="{28A0092B-C50C-407E-A947-70E740481C1C}">
                <a14:useLocalDpi xmlns:a14="http://schemas.microsoft.com/office/drawing/2010/main" val="0"/>
              </a:ext>
            </a:extLst>
          </a:blip>
          <a:srcRect l="-63458" r="-63458"/>
          <a:stretch>
            <a:fillRect/>
          </a:stretch>
        </p:blipFill>
        <p:spPr/>
      </p:pic>
    </p:spTree>
    <p:extLst>
      <p:ext uri="{BB962C8B-B14F-4D97-AF65-F5344CB8AC3E}">
        <p14:creationId xmlns:p14="http://schemas.microsoft.com/office/powerpoint/2010/main" val="843742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va_star_.jpg"/>
          <p:cNvPicPr>
            <a:picLocks noGrp="1" noChangeAspect="1"/>
          </p:cNvPicPr>
          <p:nvPr>
            <p:ph idx="1"/>
          </p:nvPr>
        </p:nvPicPr>
        <p:blipFill>
          <a:blip r:embed="rId2">
            <a:extLst>
              <a:ext uri="{28A0092B-C50C-407E-A947-70E740481C1C}">
                <a14:useLocalDpi xmlns:a14="http://schemas.microsoft.com/office/drawing/2010/main" val="0"/>
              </a:ext>
            </a:extLst>
          </a:blip>
          <a:srcRect l="-19004" r="-19004"/>
          <a:stretch>
            <a:fillRect/>
          </a:stretch>
        </p:blipFill>
        <p:spPr/>
      </p:pic>
    </p:spTree>
    <p:extLst>
      <p:ext uri="{BB962C8B-B14F-4D97-AF65-F5344CB8AC3E}">
        <p14:creationId xmlns:p14="http://schemas.microsoft.com/office/powerpoint/2010/main" val="2204186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56.jpg"/>
          <p:cNvPicPr>
            <a:picLocks noGrp="1" noChangeAspect="1"/>
          </p:cNvPicPr>
          <p:nvPr>
            <p:ph idx="1"/>
          </p:nvPr>
        </p:nvPicPr>
        <p:blipFill>
          <a:blip r:embed="rId2">
            <a:extLst>
              <a:ext uri="{28A0092B-C50C-407E-A947-70E740481C1C}">
                <a14:useLocalDpi xmlns:a14="http://schemas.microsoft.com/office/drawing/2010/main" val="0"/>
              </a:ext>
            </a:extLst>
          </a:blip>
          <a:srcRect t="9212" b="9212"/>
          <a:stretch>
            <a:fillRect/>
          </a:stretch>
        </p:blipFill>
        <p:spPr/>
      </p:pic>
    </p:spTree>
    <p:extLst>
      <p:ext uri="{BB962C8B-B14F-4D97-AF65-F5344CB8AC3E}">
        <p14:creationId xmlns:p14="http://schemas.microsoft.com/office/powerpoint/2010/main" val="91005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wls-trees-and-stars.jpg"/>
          <p:cNvPicPr>
            <a:picLocks noGrp="1" noChangeAspect="1"/>
          </p:cNvPicPr>
          <p:nvPr>
            <p:ph idx="1"/>
          </p:nvPr>
        </p:nvPicPr>
        <p:blipFill>
          <a:blip r:embed="rId2">
            <a:extLst>
              <a:ext uri="{28A0092B-C50C-407E-A947-70E740481C1C}">
                <a14:useLocalDpi xmlns:a14="http://schemas.microsoft.com/office/drawing/2010/main" val="0"/>
              </a:ext>
            </a:extLst>
          </a:blip>
          <a:srcRect l="-75468" r="-75468"/>
          <a:stretch>
            <a:fillRect/>
          </a:stretch>
        </p:blipFill>
        <p:spPr/>
      </p:pic>
    </p:spTree>
    <p:extLst>
      <p:ext uri="{BB962C8B-B14F-4D97-AF65-F5344CB8AC3E}">
        <p14:creationId xmlns:p14="http://schemas.microsoft.com/office/powerpoint/2010/main" val="62875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avoid</a:t>
            </a:r>
            <a:r>
              <a:rPr lang="is-IS" dirty="0" smtClean="0"/>
              <a:t>…</a:t>
            </a:r>
            <a:endParaRPr lang="en-US" dirty="0"/>
          </a:p>
        </p:txBody>
      </p:sp>
      <p:pic>
        <p:nvPicPr>
          <p:cNvPr id="4" name="Content Placeholder 3" descr="palm tree.jpg"/>
          <p:cNvPicPr>
            <a:picLocks noGrp="1" noChangeAspect="1"/>
          </p:cNvPicPr>
          <p:nvPr>
            <p:ph idx="1"/>
          </p:nvPr>
        </p:nvPicPr>
        <p:blipFill>
          <a:blip r:embed="rId2">
            <a:extLst>
              <a:ext uri="{28A0092B-C50C-407E-A947-70E740481C1C}">
                <a14:useLocalDpi xmlns:a14="http://schemas.microsoft.com/office/drawing/2010/main" val="0"/>
              </a:ext>
            </a:extLst>
          </a:blip>
          <a:srcRect l="-60239" r="-60239"/>
          <a:stretch>
            <a:fillRect/>
          </a:stretch>
        </p:blipFill>
        <p:spPr/>
      </p:pic>
    </p:spTree>
    <p:extLst>
      <p:ext uri="{BB962C8B-B14F-4D97-AF65-F5344CB8AC3E}">
        <p14:creationId xmlns:p14="http://schemas.microsoft.com/office/powerpoint/2010/main" val="355233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se on bricks.jpg"/>
          <p:cNvPicPr>
            <a:picLocks noGrp="1" noChangeAspect="1"/>
          </p:cNvPicPr>
          <p:nvPr>
            <p:ph idx="1"/>
          </p:nvPr>
        </p:nvPicPr>
        <p:blipFill>
          <a:blip r:embed="rId2">
            <a:extLst>
              <a:ext uri="{28A0092B-C50C-407E-A947-70E740481C1C}">
                <a14:useLocalDpi xmlns:a14="http://schemas.microsoft.com/office/drawing/2010/main" val="0"/>
              </a:ext>
            </a:extLst>
          </a:blip>
          <a:srcRect l="-60620" r="-60620"/>
          <a:stretch>
            <a:fillRect/>
          </a:stretch>
        </p:blipFill>
        <p:spPr/>
      </p:pic>
    </p:spTree>
    <p:extLst>
      <p:ext uri="{BB962C8B-B14F-4D97-AF65-F5344CB8AC3E}">
        <p14:creationId xmlns:p14="http://schemas.microsoft.com/office/powerpoint/2010/main" val="92447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y_first_scratch_board__by_xiintimidationx-d5jp51q.jpg"/>
          <p:cNvPicPr>
            <a:picLocks noGrp="1" noChangeAspect="1"/>
          </p:cNvPicPr>
          <p:nvPr>
            <p:ph idx="1"/>
          </p:nvPr>
        </p:nvPicPr>
        <p:blipFill>
          <a:blip r:embed="rId2">
            <a:extLst>
              <a:ext uri="{28A0092B-C50C-407E-A947-70E740481C1C}">
                <a14:useLocalDpi xmlns:a14="http://schemas.microsoft.com/office/drawing/2010/main" val="0"/>
              </a:ext>
            </a:extLst>
          </a:blip>
          <a:srcRect l="-65150" r="-65150"/>
          <a:stretch>
            <a:fillRect/>
          </a:stretch>
        </p:blipFill>
        <p:spPr/>
      </p:pic>
    </p:spTree>
    <p:extLst>
      <p:ext uri="{BB962C8B-B14F-4D97-AF65-F5344CB8AC3E}">
        <p14:creationId xmlns:p14="http://schemas.microsoft.com/office/powerpoint/2010/main" val="240294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Scratchboard?</a:t>
            </a:r>
            <a:endParaRPr lang="en-US" dirty="0"/>
          </a:p>
        </p:txBody>
      </p:sp>
      <p:sp>
        <p:nvSpPr>
          <p:cNvPr id="3" name="Content Placeholder 2"/>
          <p:cNvSpPr>
            <a:spLocks noGrp="1"/>
          </p:cNvSpPr>
          <p:nvPr>
            <p:ph idx="1"/>
          </p:nvPr>
        </p:nvSpPr>
        <p:spPr/>
        <p:txBody>
          <a:bodyPr>
            <a:normAutofit lnSpcReduction="10000"/>
          </a:bodyPr>
          <a:lstStyle/>
          <a:p>
            <a:r>
              <a:rPr lang="en-US" dirty="0" smtClean="0"/>
              <a:t>Scratchboard is a special kind of paper that has been rolled over with a very fine layer of white clay, and then the clay is rolled over with a very fine layer of India Ink. </a:t>
            </a:r>
          </a:p>
          <a:p>
            <a:r>
              <a:rPr lang="en-US" dirty="0" smtClean="0"/>
              <a:t>The artist can use a scratch tool and etch onto the scratchboard. As the artist scrapes away the India Ink layer on the top, the white from underneath shows through/ </a:t>
            </a:r>
          </a:p>
          <a:p>
            <a:r>
              <a:rPr lang="en-US" dirty="0" smtClean="0"/>
              <a:t>Stunning, bold black and white images can be created. </a:t>
            </a:r>
            <a:endParaRPr lang="en-US" dirty="0"/>
          </a:p>
        </p:txBody>
      </p:sp>
    </p:spTree>
    <p:extLst>
      <p:ext uri="{BB962C8B-B14F-4D97-AF65-F5344CB8AC3E}">
        <p14:creationId xmlns:p14="http://schemas.microsoft.com/office/powerpoint/2010/main" val="300984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1959a13611a5e433b034eb8e6b666d2.jpg"/>
          <p:cNvPicPr>
            <a:picLocks noGrp="1" noChangeAspect="1"/>
          </p:cNvPicPr>
          <p:nvPr>
            <p:ph idx="1"/>
          </p:nvPr>
        </p:nvPicPr>
        <p:blipFill>
          <a:blip r:embed="rId2">
            <a:extLst>
              <a:ext uri="{28A0092B-C50C-407E-A947-70E740481C1C}">
                <a14:useLocalDpi xmlns:a14="http://schemas.microsoft.com/office/drawing/2010/main" val="0"/>
              </a:ext>
            </a:extLst>
          </a:blip>
          <a:srcRect l="-70975" r="-70975"/>
          <a:stretch>
            <a:fillRect/>
          </a:stretch>
        </p:blipFill>
        <p:spPr/>
      </p:pic>
    </p:spTree>
    <p:extLst>
      <p:ext uri="{BB962C8B-B14F-4D97-AF65-F5344CB8AC3E}">
        <p14:creationId xmlns:p14="http://schemas.microsoft.com/office/powerpoint/2010/main" val="349460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bf19002e1989f8b53d719e4b56ab4c7.jpg"/>
          <p:cNvPicPr>
            <a:picLocks noGrp="1" noChangeAspect="1"/>
          </p:cNvPicPr>
          <p:nvPr>
            <p:ph idx="1"/>
          </p:nvPr>
        </p:nvPicPr>
        <p:blipFill>
          <a:blip r:embed="rId2">
            <a:extLst>
              <a:ext uri="{28A0092B-C50C-407E-A947-70E740481C1C}">
                <a14:useLocalDpi xmlns:a14="http://schemas.microsoft.com/office/drawing/2010/main" val="0"/>
              </a:ext>
            </a:extLst>
          </a:blip>
          <a:srcRect l="-83909" r="-83909"/>
          <a:stretch>
            <a:fillRect/>
          </a:stretch>
        </p:blipFill>
        <p:spPr/>
      </p:pic>
    </p:spTree>
    <p:extLst>
      <p:ext uri="{BB962C8B-B14F-4D97-AF65-F5344CB8AC3E}">
        <p14:creationId xmlns:p14="http://schemas.microsoft.com/office/powerpoint/2010/main" val="40167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167b1c95989fb12872e7173b8a76e07.jpg"/>
          <p:cNvPicPr>
            <a:picLocks noGrp="1" noChangeAspect="1"/>
          </p:cNvPicPr>
          <p:nvPr>
            <p:ph idx="1"/>
          </p:nvPr>
        </p:nvPicPr>
        <p:blipFill>
          <a:blip r:embed="rId2">
            <a:extLst>
              <a:ext uri="{28A0092B-C50C-407E-A947-70E740481C1C}">
                <a14:useLocalDpi xmlns:a14="http://schemas.microsoft.com/office/drawing/2010/main" val="0"/>
              </a:ext>
            </a:extLst>
          </a:blip>
          <a:srcRect l="-75234" r="-75234"/>
          <a:stretch>
            <a:fillRect/>
          </a:stretch>
        </p:blipFill>
        <p:spPr/>
      </p:pic>
    </p:spTree>
    <p:extLst>
      <p:ext uri="{BB962C8B-B14F-4D97-AF65-F5344CB8AC3E}">
        <p14:creationId xmlns:p14="http://schemas.microsoft.com/office/powerpoint/2010/main" val="108581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be doing?</a:t>
            </a:r>
            <a:endParaRPr lang="en-US" dirty="0"/>
          </a:p>
        </p:txBody>
      </p:sp>
      <p:sp>
        <p:nvSpPr>
          <p:cNvPr id="3" name="Content Placeholder 2"/>
          <p:cNvSpPr>
            <a:spLocks noGrp="1"/>
          </p:cNvSpPr>
          <p:nvPr>
            <p:ph idx="1"/>
          </p:nvPr>
        </p:nvSpPr>
        <p:spPr/>
        <p:txBody>
          <a:bodyPr/>
          <a:lstStyle/>
          <a:p>
            <a:r>
              <a:rPr lang="en-US" dirty="0" smtClean="0"/>
              <a:t>You will create a 7 x 11 scratchboard etching of a winter design as your subject matter (examples of things you might choose to depict will follow in a minute). </a:t>
            </a:r>
          </a:p>
          <a:p>
            <a:r>
              <a:rPr lang="en-US" dirty="0" smtClean="0"/>
              <a:t>You will evenly distribute black and white areas as much as possible, and aim for a black/white balance of about 50/50. </a:t>
            </a:r>
          </a:p>
          <a:p>
            <a:r>
              <a:rPr lang="en-US" dirty="0" smtClean="0"/>
              <a:t>You will focus on line quality/direction, texture, and value (etching away light values)</a:t>
            </a:r>
            <a:endParaRPr lang="en-US" dirty="0"/>
          </a:p>
        </p:txBody>
      </p:sp>
    </p:spTree>
    <p:extLst>
      <p:ext uri="{BB962C8B-B14F-4D97-AF65-F5344CB8AC3E}">
        <p14:creationId xmlns:p14="http://schemas.microsoft.com/office/powerpoint/2010/main" val="196275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the procedure of this unit be?</a:t>
            </a:r>
            <a:endParaRPr lang="en-US" dirty="0"/>
          </a:p>
        </p:txBody>
      </p:sp>
      <p:sp>
        <p:nvSpPr>
          <p:cNvPr id="3" name="Content Placeholder 2"/>
          <p:cNvSpPr>
            <a:spLocks noGrp="1"/>
          </p:cNvSpPr>
          <p:nvPr>
            <p:ph idx="1"/>
          </p:nvPr>
        </p:nvSpPr>
        <p:spPr/>
        <p:txBody>
          <a:bodyPr/>
          <a:lstStyle/>
          <a:p>
            <a:r>
              <a:rPr lang="en-US" dirty="0" smtClean="0"/>
              <a:t>Because of exams, this will be a </a:t>
            </a:r>
            <a:r>
              <a:rPr lang="en-US" b="1" u="sng" dirty="0" smtClean="0"/>
              <a:t>FIVE</a:t>
            </a:r>
            <a:r>
              <a:rPr lang="en-US" dirty="0" smtClean="0"/>
              <a:t> day project only. </a:t>
            </a:r>
          </a:p>
          <a:p>
            <a:r>
              <a:rPr lang="en-US" dirty="0" smtClean="0"/>
              <a:t>Day 1 (today)- Intro project, work on small practice scratch sheet to practice technique, draw out design on paper</a:t>
            </a:r>
          </a:p>
          <a:p>
            <a:r>
              <a:rPr lang="en-US" dirty="0" smtClean="0"/>
              <a:t>Day 2- Transfer drawing onto scratchboard and begin etching</a:t>
            </a:r>
          </a:p>
          <a:p>
            <a:r>
              <a:rPr lang="en-US" dirty="0" smtClean="0"/>
              <a:t>Days 3, 4, 5- Etching</a:t>
            </a:r>
          </a:p>
        </p:txBody>
      </p:sp>
    </p:spTree>
    <p:extLst>
      <p:ext uri="{BB962C8B-B14F-4D97-AF65-F5344CB8AC3E}">
        <p14:creationId xmlns:p14="http://schemas.microsoft.com/office/powerpoint/2010/main" val="7795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79" y="91064"/>
            <a:ext cx="8686800" cy="1252728"/>
          </a:xfrm>
        </p:spPr>
        <p:txBody>
          <a:bodyPr>
            <a:noAutofit/>
          </a:bodyPr>
          <a:lstStyle/>
          <a:p>
            <a:r>
              <a:rPr lang="en-US" sz="3600" dirty="0" smtClean="0"/>
              <a:t>Subject Matter Ideas- Whatever you want as long as its interesting, will look good and it relates to Winter! Be creative!</a:t>
            </a:r>
            <a:endParaRPr lang="en-US" sz="3600" dirty="0"/>
          </a:p>
        </p:txBody>
      </p:sp>
      <p:sp>
        <p:nvSpPr>
          <p:cNvPr id="3" name="Content Placeholder 2"/>
          <p:cNvSpPr>
            <a:spLocks noGrp="1"/>
          </p:cNvSpPr>
          <p:nvPr>
            <p:ph idx="1"/>
          </p:nvPr>
        </p:nvSpPr>
        <p:spPr/>
        <p:txBody>
          <a:bodyPr>
            <a:normAutofit fontScale="85000" lnSpcReduction="10000"/>
          </a:bodyPr>
          <a:lstStyle/>
          <a:p>
            <a:r>
              <a:rPr lang="en-US" u="sng" dirty="0" smtClean="0"/>
              <a:t>Can be outside </a:t>
            </a:r>
            <a:r>
              <a:rPr lang="en-US" dirty="0" smtClean="0"/>
              <a:t>(snowy landscape, evergreen trees, mountains, bare trees, tundra, Northern Lights, sledding, ice skating pond, winter cottage)</a:t>
            </a:r>
          </a:p>
          <a:p>
            <a:r>
              <a:rPr lang="en-US" u="sng" dirty="0" smtClean="0"/>
              <a:t>Can be inside </a:t>
            </a:r>
            <a:r>
              <a:rPr lang="en-US" dirty="0" smtClean="0"/>
              <a:t>(cozy fireplace, ski lodge, your bedroom on a snow day, hockey rink)</a:t>
            </a:r>
          </a:p>
          <a:p>
            <a:r>
              <a:rPr lang="en-US" u="sng" dirty="0" smtClean="0"/>
              <a:t>Can be a person </a:t>
            </a:r>
            <a:r>
              <a:rPr lang="en-US" dirty="0" smtClean="0"/>
              <a:t>(someone all bundled up, a snowman, kids/people playing in the snow)</a:t>
            </a:r>
          </a:p>
          <a:p>
            <a:r>
              <a:rPr lang="en-US" u="sng" dirty="0" smtClean="0"/>
              <a:t>Can be a thing(s)</a:t>
            </a:r>
            <a:r>
              <a:rPr lang="en-US" dirty="0" smtClean="0"/>
              <a:t> (mug of cocoa, boots, winter clothes, holly/greenery, snow globe, candles)</a:t>
            </a:r>
          </a:p>
          <a:p>
            <a:r>
              <a:rPr lang="en-US" u="sng" dirty="0"/>
              <a:t>Can be an animal(s) </a:t>
            </a:r>
            <a:r>
              <a:rPr lang="en-US" dirty="0"/>
              <a:t>(cardinal, polar bear, penguin, arctic fox, seal, owl, snow leopard, husky, your dog playing outside in the cold)</a:t>
            </a:r>
          </a:p>
          <a:p>
            <a:endParaRPr lang="en-US" u="sng" dirty="0"/>
          </a:p>
        </p:txBody>
      </p:sp>
    </p:spTree>
    <p:extLst>
      <p:ext uri="{BB962C8B-B14F-4D97-AF65-F5344CB8AC3E}">
        <p14:creationId xmlns:p14="http://schemas.microsoft.com/office/powerpoint/2010/main" val="2760240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89</TotalTime>
  <Words>1001</Words>
  <Application>Microsoft Macintosh PowerPoint</Application>
  <PresentationFormat>On-screen Show (4:3)</PresentationFormat>
  <Paragraphs>56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Winter Design Scratchboard Etching</vt:lpstr>
      <vt:lpstr>PowerPoint Presentation</vt:lpstr>
      <vt:lpstr>What is Scratchboard?</vt:lpstr>
      <vt:lpstr>PowerPoint Presentation</vt:lpstr>
      <vt:lpstr>PowerPoint Presentation</vt:lpstr>
      <vt:lpstr>PowerPoint Presentation</vt:lpstr>
      <vt:lpstr>What will you be doing?</vt:lpstr>
      <vt:lpstr>What will the procedure of this unit be?</vt:lpstr>
      <vt:lpstr>Subject Matter Ideas- Whatever you want as long as its interesting, will look good and it relates to Winter! Be creative!</vt:lpstr>
      <vt:lpstr>Cont’d…</vt:lpstr>
      <vt:lpstr>Process</vt:lpstr>
      <vt:lpstr>Scratch tool</vt:lpstr>
      <vt:lpstr>Other tips, tricks and techniques</vt:lpstr>
      <vt:lpstr>What am I Looking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avoid…</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Design Scratchboard Etching</dc:title>
  <dc:creator>LHS Art 2</dc:creator>
  <cp:lastModifiedBy>LHS Art 2</cp:lastModifiedBy>
  <cp:revision>7</cp:revision>
  <dcterms:created xsi:type="dcterms:W3CDTF">2017-01-03T17:36:24Z</dcterms:created>
  <dcterms:modified xsi:type="dcterms:W3CDTF">2017-01-03T19:05:42Z</dcterms:modified>
</cp:coreProperties>
</file>