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1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A2F0292D-1797-49A5-8D2D-8D50C72EF3CC}" type="datetimeFigureOut">
              <a:rPr lang="en-US" smtClean="0"/>
              <a:t>4/5/16</a:t>
            </a:fld>
            <a:endParaRPr lang="en-US"/>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t>‹#›</a:t>
            </a:fld>
            <a:endParaRPr lang="en-US"/>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4/5/16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4/5/16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en-US" smtClean="0"/>
              <a:t>Drag picture to placeholder or click icon to add</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4/5/16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Drag picture to placeholder or click icon to add</a:t>
            </a:r>
            <a:endParaRPr/>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4/5/16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anchor="t" anchorCtr="1">
            <a:normAutofit/>
          </a:bodyPr>
          <a:lstStyle>
            <a:lvl1pPr marL="0" indent="0">
              <a:buNone/>
              <a:defRPr sz="1600"/>
            </a:lvl1pPr>
          </a:lstStyle>
          <a:p>
            <a:r>
              <a:rPr lang="en-US" smtClean="0"/>
              <a:t>Drag picture to placeholder or click icon to add</a:t>
            </a:r>
            <a:endParaRPr/>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vert="horz" anchor="t" anchorCtr="1">
            <a:normAutofit/>
          </a:bodyPr>
          <a:lstStyle>
            <a:lvl1pPr marL="0" indent="0">
              <a:buNone/>
              <a:defRPr sz="16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4/5/16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Drag picture to placeholder or click icon to add</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4/5/16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Drag picture to placeholder or click icon to add</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screen">
              <a:extLst>
                <a:ext uri="{28A0092B-C50C-407E-A947-70E740481C1C}">
                  <a14:useLocalDpi xmlns:a14="http://schemas.microsoft.com/office/drawing/2010/main"/>
                </a:ext>
              </a:extLst>
            </a:blip>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en-US" smtClean="0"/>
              <a:t>Drag picture to placeholder or click icon to add</a:t>
            </a:r>
            <a:endParaRPr/>
          </a:p>
        </p:txBody>
      </p:sp>
      <p:sp>
        <p:nvSpPr>
          <p:cNvPr id="13" name="Text Placeholder 3"/>
          <p:cNvSpPr>
            <a:spLocks noGrp="1"/>
          </p:cNvSpPr>
          <p:nvPr>
            <p:ph type="body" sz="half" idx="19"/>
          </p:nvPr>
        </p:nvSpPr>
        <p:spPr>
          <a:xfrm>
            <a:off x="5840505" y="3133941"/>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4/5/16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4/5/16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4/5/16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F0292D-1797-49A5-8D2D-8D50C72EF3CC}" type="datetimeFigureOut">
              <a:rPr lang="en-US" smtClean="0"/>
              <a:t>4/5/16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a:lstStyle>
            <a:lvl1pPr algn="ctr">
              <a:defRPr sz="900">
                <a:solidFill>
                  <a:schemeClr val="bg1">
                    <a:lumMod val="75000"/>
                  </a:schemeClr>
                </a:solidFill>
              </a:defRPr>
            </a:lvl1pPr>
          </a:lstStyle>
          <a:p>
            <a:fld id="{D6CC888B-D9F9-4E54-B722-F151A9F45E95}" type="slidenum">
              <a:rPr lang="en-US" smtClean="0"/>
              <a:t>‹#›</a:t>
            </a:fld>
            <a:endParaRPr lang="en-US"/>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screen">
              <a:extLst>
                <a:ext uri="{28A0092B-C50C-407E-A947-70E740481C1C}">
                  <a14:useLocalDpi xmlns:a14="http://schemas.microsoft.com/office/drawing/2010/main"/>
                </a:ext>
              </a:extLst>
            </a:blip>
            <a:srcRect/>
            <a:stretch>
              <a:fillRect/>
            </a:stretch>
          </a:blipFill>
          <a:ln>
            <a:noFill/>
          </a:ln>
        </p:spPr>
        <p:txBody>
          <a:bodyPr vert="vert270"/>
          <a:lstStyle>
            <a:lvl1pPr marL="0" indent="0">
              <a:buNone/>
              <a:defRPr/>
            </a:lvl1pPr>
          </a:lstStyle>
          <a:p>
            <a:r>
              <a:rPr lang="en-US" smtClean="0"/>
              <a:t>Drag picture to placeholder or click icon to add</a:t>
            </a:r>
            <a:endParaRPr/>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3200" y="6356350"/>
            <a:ext cx="2133600" cy="365125"/>
          </a:xfrm>
        </p:spPr>
        <p:txBody>
          <a:bodyPr/>
          <a:lstStyle/>
          <a:p>
            <a:fld id="{A2F0292D-1797-49A5-8D2D-8D50C72EF3CC}" type="datetimeFigureOut">
              <a:rPr lang="en-US" smtClean="0"/>
              <a:t>4/5/16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8"/>
            <a:ext cx="4800600" cy="886968"/>
          </a:xfrm>
        </p:spPr>
        <p:txBody>
          <a:bodyPr lIns="45720"/>
          <a:lstStyle/>
          <a:p>
            <a:r>
              <a:rPr lang="en-US"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2F0292D-1797-49A5-8D2D-8D50C72EF3CC}" type="datetimeFigureOut">
              <a:rPr lang="en-US" smtClean="0"/>
              <a:t>4/5/16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21040" y="363071"/>
            <a:ext cx="609600" cy="365125"/>
          </a:xfrm>
        </p:spPr>
        <p:txBody>
          <a:bodyPr/>
          <a:lstStyle/>
          <a:p>
            <a:fld id="{D6CC888B-D9F9-4E54-B722-F151A9F45E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2F0292D-1797-49A5-8D2D-8D50C72EF3CC}" type="datetimeFigureOut">
              <a:rPr lang="en-US" smtClean="0"/>
              <a:t>4/5/16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21729" y="365760"/>
            <a:ext cx="609600" cy="365125"/>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D6CC888B-D9F9-4E54-B722-F151A9F45E95}" type="slidenum">
              <a:rPr lang="en-US" smtClean="0"/>
              <a:t>‹#›</a:t>
            </a:fld>
            <a:endParaRPr lang="en-US"/>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A2F0292D-1797-49A5-8D2D-8D50C72EF3CC}" type="datetimeFigureOut">
              <a:rPr lang="en-US" smtClean="0"/>
              <a:t>4/5/16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321040" y="365760"/>
            <a:ext cx="609600" cy="365125"/>
          </a:xfrm>
        </p:spPr>
        <p:txBody>
          <a:bodyPr/>
          <a:lstStyle/>
          <a:p>
            <a:fld id="{D6CC888B-D9F9-4E54-B722-F151A9F45E95}" type="slidenum">
              <a:rPr lang="en-US" smtClean="0"/>
              <a:t>‹#›</a:t>
            </a:fld>
            <a:endParaRPr lang="en-US"/>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0292D-1797-49A5-8D2D-8D50C72EF3CC}" type="datetimeFigureOut">
              <a:rPr lang="en-US" smtClean="0"/>
              <a:t>4/5/16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321040" y="365760"/>
            <a:ext cx="609600" cy="365125"/>
          </a:xfrm>
        </p:spPr>
        <p:txBody>
          <a:bodyPr/>
          <a:lstStyle/>
          <a:p>
            <a:fld id="{D6CC888B-D9F9-4E54-B722-F151A9F45E95}" type="slidenum">
              <a:rPr lang="en-US" smtClean="0"/>
              <a:t>‹#›</a:t>
            </a:fld>
            <a:endParaRPr lang="en-US"/>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en-US"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4/5/16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fld id="{A2F0292D-1797-49A5-8D2D-8D50C72EF3CC}" type="datetimeFigureOut">
              <a:rPr lang="en-US" smtClean="0"/>
              <a:t>4/5/16</a:t>
            </a:fld>
            <a:endParaRPr lang="en-US"/>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en-US"/>
          </a:p>
        </p:txBody>
      </p:sp>
      <p:sp>
        <p:nvSpPr>
          <p:cNvPr id="6" name="Slide Number Placeholder 5"/>
          <p:cNvSpPr>
            <a:spLocks noGrp="1"/>
          </p:cNvSpPr>
          <p:nvPr>
            <p:ph type="sldNum" sz="quarter" idx="4"/>
          </p:nvPr>
        </p:nvSpPr>
        <p:spPr>
          <a:xfrm>
            <a:off x="1752600" y="2877671"/>
            <a:ext cx="609600" cy="365125"/>
          </a:xfrm>
          <a:prstGeom prst="rect">
            <a:avLst/>
          </a:prstGeom>
        </p:spPr>
        <p:txBody>
          <a:bodyPr vert="horz" lIns="91440" tIns="45720" rIns="91440" bIns="45720" rtlCol="0" anchor="ctr"/>
          <a:lstStyle>
            <a:lvl1pPr algn="l">
              <a:defRPr sz="1800" b="1">
                <a:solidFill>
                  <a:schemeClr val="accent1"/>
                </a:solidFill>
              </a:defRPr>
            </a:lvl1pPr>
          </a:lstStyle>
          <a:p>
            <a:fld id="{D6CC888B-D9F9-4E54-B722-F151A9F45E95}" type="slidenum">
              <a:rPr lang="en-US" smtClean="0"/>
              <a:t>‹#›</a:t>
            </a:fld>
            <a:endParaRPr lang="en-US"/>
          </a:p>
        </p:txBody>
      </p:sp>
      <p:grpSp>
        <p:nvGrpSpPr>
          <p:cNvPr id="7" name="Group 18"/>
          <p:cNvGrpSpPr/>
          <p:nvPr/>
        </p:nvGrpSpPr>
        <p:grpSpPr>
          <a:xfrm>
            <a:off x="842682"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edyardart.weebly.com/drawing-i.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Self Portrait: Oil Pastel</a:t>
            </a:r>
            <a:endParaRPr lang="en-US" dirty="0"/>
          </a:p>
        </p:txBody>
      </p:sp>
      <p:sp>
        <p:nvSpPr>
          <p:cNvPr id="3" name="Subtitle 2"/>
          <p:cNvSpPr>
            <a:spLocks noGrp="1"/>
          </p:cNvSpPr>
          <p:nvPr>
            <p:ph type="subTitle" idx="1"/>
          </p:nvPr>
        </p:nvSpPr>
        <p:spPr/>
        <p:txBody>
          <a:bodyPr/>
          <a:lstStyle/>
          <a:p>
            <a:r>
              <a:rPr lang="en-US" dirty="0" smtClean="0"/>
              <a:t>Drawing 1</a:t>
            </a:r>
            <a:endParaRPr lang="en-US" dirty="0"/>
          </a:p>
        </p:txBody>
      </p:sp>
    </p:spTree>
    <p:extLst>
      <p:ext uri="{BB962C8B-B14F-4D97-AF65-F5344CB8AC3E}">
        <p14:creationId xmlns:p14="http://schemas.microsoft.com/office/powerpoint/2010/main" val="3043468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we break this down?</a:t>
            </a:r>
            <a:endParaRPr lang="en-US" dirty="0"/>
          </a:p>
        </p:txBody>
      </p:sp>
      <p:sp>
        <p:nvSpPr>
          <p:cNvPr id="3" name="Content Placeholder 2"/>
          <p:cNvSpPr>
            <a:spLocks noGrp="1"/>
          </p:cNvSpPr>
          <p:nvPr>
            <p:ph idx="1"/>
          </p:nvPr>
        </p:nvSpPr>
        <p:spPr>
          <a:xfrm>
            <a:off x="3429000" y="2020888"/>
            <a:ext cx="5164504" cy="4362867"/>
          </a:xfrm>
        </p:spPr>
        <p:txBody>
          <a:bodyPr>
            <a:normAutofit fontScale="92500" lnSpcReduction="20000"/>
          </a:bodyPr>
          <a:lstStyle/>
          <a:p>
            <a:r>
              <a:rPr lang="en-US" dirty="0" smtClean="0"/>
              <a:t>Learn facial proportions (5-10 minute demo; follow along with me)</a:t>
            </a:r>
          </a:p>
          <a:p>
            <a:r>
              <a:rPr lang="en-US" dirty="0" smtClean="0"/>
              <a:t>Practice (20-30 minutes) adapting the facial proportions to your own face as you look carefully in a mirror</a:t>
            </a:r>
          </a:p>
          <a:p>
            <a:r>
              <a:rPr lang="en-US" dirty="0" smtClean="0"/>
              <a:t>Learn facial shading/planes of the head (5-10 minute demo; follow along with me)</a:t>
            </a:r>
          </a:p>
          <a:p>
            <a:r>
              <a:rPr lang="en-US" dirty="0" smtClean="0"/>
              <a:t>Practice (20-30 minute) shading in the sketch of yourself as you look carefully in the mirror</a:t>
            </a:r>
          </a:p>
          <a:p>
            <a:r>
              <a:rPr lang="en-US" dirty="0" smtClean="0"/>
              <a:t>“Second draft” sketch of you using oil pastel with color plan (1 class period or less) </a:t>
            </a:r>
          </a:p>
          <a:p>
            <a:r>
              <a:rPr lang="en-US" dirty="0" smtClean="0"/>
              <a:t>Move onto final paper: sketch lightly in pencil (1 class period or less), show shading and color using oil pastels (2-3 class periods)</a:t>
            </a:r>
            <a:endParaRPr lang="en-US" dirty="0"/>
          </a:p>
        </p:txBody>
      </p:sp>
    </p:spTree>
    <p:extLst>
      <p:ext uri="{BB962C8B-B14F-4D97-AF65-F5344CB8AC3E}">
        <p14:creationId xmlns:p14="http://schemas.microsoft.com/office/powerpoint/2010/main" val="2852607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Facial Proportions</a:t>
            </a:r>
            <a:endParaRPr lang="en-US" dirty="0"/>
          </a:p>
        </p:txBody>
      </p:sp>
      <p:pic>
        <p:nvPicPr>
          <p:cNvPr id="7" name="Content Placeholder 6" descr="proportions_of_a_head_3.gif"/>
          <p:cNvPicPr>
            <a:picLocks noGrp="1" noChangeAspect="1"/>
          </p:cNvPicPr>
          <p:nvPr>
            <p:ph sz="half" idx="1"/>
          </p:nvPr>
        </p:nvPicPr>
        <p:blipFill>
          <a:blip r:embed="rId2" cstate="screen">
            <a:extLst>
              <a:ext uri="{28A0092B-C50C-407E-A947-70E740481C1C}">
                <a14:useLocalDpi xmlns:a14="http://schemas.microsoft.com/office/drawing/2010/main"/>
              </a:ext>
            </a:extLst>
          </a:blip>
          <a:srcRect t="-41010" b="-41010"/>
          <a:stretch>
            <a:fillRect/>
          </a:stretch>
        </p:blipFill>
        <p:spPr>
          <a:xfrm>
            <a:off x="0" y="576146"/>
            <a:ext cx="4703208" cy="5747963"/>
          </a:xfrm>
        </p:spPr>
      </p:pic>
      <p:sp>
        <p:nvSpPr>
          <p:cNvPr id="6" name="Content Placeholder 5"/>
          <p:cNvSpPr>
            <a:spLocks noGrp="1"/>
          </p:cNvSpPr>
          <p:nvPr>
            <p:ph sz="half" idx="2"/>
          </p:nvPr>
        </p:nvSpPr>
        <p:spPr/>
        <p:txBody>
          <a:bodyPr/>
          <a:lstStyle/>
          <a:p>
            <a:r>
              <a:rPr lang="en-US" dirty="0" smtClean="0"/>
              <a:t>Although everyone has unique facial features that make you look like you do, we all are made up of basic facial proportions. </a:t>
            </a:r>
          </a:p>
          <a:p>
            <a:r>
              <a:rPr lang="en-US" dirty="0" smtClean="0"/>
              <a:t>Start by blocking out the basic facial proportions, then change features so they are more unique to you. </a:t>
            </a:r>
          </a:p>
          <a:p>
            <a:r>
              <a:rPr lang="en-US" dirty="0" smtClean="0"/>
              <a:t>Remember to use what you </a:t>
            </a:r>
            <a:r>
              <a:rPr lang="en-US" b="1" u="sng" dirty="0" smtClean="0"/>
              <a:t>know</a:t>
            </a:r>
            <a:r>
              <a:rPr lang="en-US" dirty="0" smtClean="0"/>
              <a:t> (facial proportion knowledge/rules) </a:t>
            </a:r>
            <a:r>
              <a:rPr lang="en-US" b="1" i="1" u="sng" dirty="0" smtClean="0"/>
              <a:t>and</a:t>
            </a:r>
            <a:r>
              <a:rPr lang="en-US" dirty="0" smtClean="0"/>
              <a:t> what you </a:t>
            </a:r>
            <a:r>
              <a:rPr lang="en-US" b="1" u="sng" dirty="0" smtClean="0"/>
              <a:t>see</a:t>
            </a:r>
            <a:r>
              <a:rPr lang="en-US" dirty="0" smtClean="0"/>
              <a:t> (what you observe in the mirror)</a:t>
            </a:r>
            <a:endParaRPr lang="en-US" dirty="0"/>
          </a:p>
        </p:txBody>
      </p:sp>
    </p:spTree>
    <p:extLst>
      <p:ext uri="{BB962C8B-B14F-4D97-AF65-F5344CB8AC3E}">
        <p14:creationId xmlns:p14="http://schemas.microsoft.com/office/powerpoint/2010/main" val="3999250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5" name="Content Placeholder 4" descr="screen-shot-2015-03-24-at-10-42-04-am.png"/>
          <p:cNvPicPr>
            <a:picLocks noGrp="1" noChangeAspect="1"/>
          </p:cNvPicPr>
          <p:nvPr>
            <p:ph idx="1"/>
          </p:nvPr>
        </p:nvPicPr>
        <p:blipFill>
          <a:blip r:embed="rId2" cstate="screen">
            <a:extLst>
              <a:ext uri="{28A0092B-C50C-407E-A947-70E740481C1C}">
                <a14:useLocalDpi xmlns:a14="http://schemas.microsoft.com/office/drawing/2010/main"/>
              </a:ext>
            </a:extLst>
          </a:blip>
          <a:srcRect l="4843" r="4843"/>
          <a:stretch>
            <a:fillRect/>
          </a:stretch>
        </p:blipFill>
        <p:spPr>
          <a:xfrm>
            <a:off x="2144253" y="850755"/>
            <a:ext cx="6812125" cy="5440363"/>
          </a:xfrm>
        </p:spPr>
      </p:pic>
      <p:sp>
        <p:nvSpPr>
          <p:cNvPr id="7" name="TextBox 6"/>
          <p:cNvSpPr txBox="1"/>
          <p:nvPr/>
        </p:nvSpPr>
        <p:spPr>
          <a:xfrm>
            <a:off x="0" y="172385"/>
            <a:ext cx="2144253" cy="2800766"/>
          </a:xfrm>
          <a:prstGeom prst="rect">
            <a:avLst/>
          </a:prstGeom>
          <a:noFill/>
        </p:spPr>
        <p:txBody>
          <a:bodyPr wrap="square" rtlCol="0">
            <a:spAutoFit/>
          </a:bodyPr>
          <a:lstStyle/>
          <a:p>
            <a:r>
              <a:rPr lang="en-US" sz="1600" dirty="0" smtClean="0">
                <a:solidFill>
                  <a:srgbClr val="FF0000"/>
                </a:solidFill>
              </a:rPr>
              <a:t>I’m going to do a 5-10 minute demo so you learn the basic proportions. Follow along with me in your sketchbook! This will be a generic face, it doesn't</a:t>
            </a:r>
            <a:r>
              <a:rPr lang="fr-FR" sz="1600" dirty="0" smtClean="0">
                <a:solidFill>
                  <a:srgbClr val="FF0000"/>
                </a:solidFill>
              </a:rPr>
              <a:t>’</a:t>
            </a:r>
            <a:r>
              <a:rPr lang="en-US" sz="1600" dirty="0" smtClean="0">
                <a:solidFill>
                  <a:srgbClr val="FF0000"/>
                </a:solidFill>
              </a:rPr>
              <a:t>t have to look like you at this point</a:t>
            </a:r>
            <a:r>
              <a:rPr lang="en-US" sz="1600" dirty="0" smtClean="0"/>
              <a:t>. </a:t>
            </a:r>
            <a:endParaRPr lang="en-US" sz="1600" dirty="0"/>
          </a:p>
        </p:txBody>
      </p:sp>
      <p:sp>
        <p:nvSpPr>
          <p:cNvPr id="8" name="TextBox 7"/>
          <p:cNvSpPr txBox="1"/>
          <p:nvPr/>
        </p:nvSpPr>
        <p:spPr>
          <a:xfrm>
            <a:off x="0" y="4272332"/>
            <a:ext cx="1979310" cy="2308324"/>
          </a:xfrm>
          <a:prstGeom prst="rect">
            <a:avLst/>
          </a:prstGeom>
          <a:noFill/>
        </p:spPr>
        <p:txBody>
          <a:bodyPr wrap="square" rtlCol="0">
            <a:spAutoFit/>
          </a:bodyPr>
          <a:lstStyle/>
          <a:p>
            <a:r>
              <a:rPr lang="en-US" dirty="0" smtClean="0">
                <a:solidFill>
                  <a:srgbClr val="0000FF"/>
                </a:solidFill>
              </a:rPr>
              <a:t>After that, you’ll spend 20-30 minutes looking in the mirror and adapting the proportions to your own face. </a:t>
            </a:r>
            <a:endParaRPr lang="en-US" dirty="0">
              <a:solidFill>
                <a:srgbClr val="0000FF"/>
              </a:solidFill>
            </a:endParaRPr>
          </a:p>
        </p:txBody>
      </p:sp>
    </p:spTree>
    <p:extLst>
      <p:ext uri="{BB962C8B-B14F-4D97-AF65-F5344CB8AC3E}">
        <p14:creationId xmlns:p14="http://schemas.microsoft.com/office/powerpoint/2010/main" val="341116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Facial Shading/Planes of the Head</a:t>
            </a:r>
            <a:endParaRPr lang="en-US" dirty="0"/>
          </a:p>
        </p:txBody>
      </p:sp>
      <p:pic>
        <p:nvPicPr>
          <p:cNvPr id="8" name="Content Placeholder 7" descr="url.jpg"/>
          <p:cNvPicPr>
            <a:picLocks noGrp="1" noChangeAspect="1"/>
          </p:cNvPicPr>
          <p:nvPr>
            <p:ph sz="half" idx="1"/>
          </p:nvPr>
        </p:nvPicPr>
        <p:blipFill>
          <a:blip r:embed="rId2" cstate="screen">
            <a:extLst>
              <a:ext uri="{28A0092B-C50C-407E-A947-70E740481C1C}">
                <a14:useLocalDpi xmlns:a14="http://schemas.microsoft.com/office/drawing/2010/main"/>
              </a:ext>
            </a:extLst>
          </a:blip>
          <a:srcRect t="-29098" b="-29098"/>
          <a:stretch>
            <a:fillRect/>
          </a:stretch>
        </p:blipFill>
        <p:spPr>
          <a:xfrm>
            <a:off x="352261" y="1111086"/>
            <a:ext cx="4309385" cy="5206687"/>
          </a:xfrm>
        </p:spPr>
      </p:pic>
      <p:sp>
        <p:nvSpPr>
          <p:cNvPr id="6" name="Content Placeholder 5"/>
          <p:cNvSpPr>
            <a:spLocks noGrp="1"/>
          </p:cNvSpPr>
          <p:nvPr>
            <p:ph sz="half" idx="2"/>
          </p:nvPr>
        </p:nvSpPr>
        <p:spPr/>
        <p:txBody>
          <a:bodyPr>
            <a:normAutofit fontScale="92500" lnSpcReduction="10000"/>
          </a:bodyPr>
          <a:lstStyle/>
          <a:p>
            <a:r>
              <a:rPr lang="en-US" dirty="0" smtClean="0"/>
              <a:t>When you look at someone, you focus on facial features. However, that’s only the first half of what you’re really seeing. </a:t>
            </a:r>
          </a:p>
          <a:p>
            <a:r>
              <a:rPr lang="en-US" dirty="0" smtClean="0"/>
              <a:t>The face is basically a sphere with indentations and protrusions. There should be an overall light side and dark side (where’s the light source?) and things that go in or stick out will cause areas of light and shadow. </a:t>
            </a:r>
          </a:p>
          <a:p>
            <a:r>
              <a:rPr lang="en-US" dirty="0" smtClean="0"/>
              <a:t>If you really bring out the shading in the right places, your portrait is going to look more realistic and mature and less juvenile. </a:t>
            </a:r>
            <a:endParaRPr lang="en-US" dirty="0"/>
          </a:p>
        </p:txBody>
      </p:sp>
    </p:spTree>
    <p:extLst>
      <p:ext uri="{BB962C8B-B14F-4D97-AF65-F5344CB8AC3E}">
        <p14:creationId xmlns:p14="http://schemas.microsoft.com/office/powerpoint/2010/main" val="1186619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The Art of Drawing People-749 copy.jpg"/>
          <p:cNvPicPr>
            <a:picLocks noGrp="1" noChangeAspect="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4661647" y="1600200"/>
            <a:ext cx="3703320" cy="4525963"/>
          </a:xfrm>
        </p:spPr>
      </p:pic>
      <p:sp>
        <p:nvSpPr>
          <p:cNvPr id="4" name="Content Placeholder 3"/>
          <p:cNvSpPr>
            <a:spLocks noGrp="1"/>
          </p:cNvSpPr>
          <p:nvPr>
            <p:ph sz="half" idx="2"/>
          </p:nvPr>
        </p:nvSpPr>
        <p:spPr/>
        <p:txBody>
          <a:bodyPr/>
          <a:lstStyle/>
          <a:p>
            <a:endParaRPr lang="en-US"/>
          </a:p>
        </p:txBody>
      </p:sp>
      <p:sp>
        <p:nvSpPr>
          <p:cNvPr id="6" name="TextBox 5"/>
          <p:cNvSpPr txBox="1"/>
          <p:nvPr/>
        </p:nvSpPr>
        <p:spPr>
          <a:xfrm>
            <a:off x="395862" y="1253658"/>
            <a:ext cx="3793677" cy="2308324"/>
          </a:xfrm>
          <a:prstGeom prst="rect">
            <a:avLst/>
          </a:prstGeom>
          <a:noFill/>
        </p:spPr>
        <p:txBody>
          <a:bodyPr wrap="square" rtlCol="0">
            <a:spAutoFit/>
          </a:bodyPr>
          <a:lstStyle/>
          <a:p>
            <a:r>
              <a:rPr lang="en-US" dirty="0" smtClean="0">
                <a:solidFill>
                  <a:srgbClr val="FF0000"/>
                </a:solidFill>
              </a:rPr>
              <a:t>Let’s go back to the facial proportions sketch you did a little bit ago (the generic one- not the one of you just yet). We’re going to shade it; we’ll pretend the light is coming from the left and center. Follow along with me. </a:t>
            </a:r>
            <a:endParaRPr lang="en-US" dirty="0">
              <a:solidFill>
                <a:srgbClr val="FF0000"/>
              </a:solidFill>
            </a:endParaRPr>
          </a:p>
        </p:txBody>
      </p:sp>
      <p:sp>
        <p:nvSpPr>
          <p:cNvPr id="7" name="TextBox 6"/>
          <p:cNvSpPr txBox="1"/>
          <p:nvPr/>
        </p:nvSpPr>
        <p:spPr>
          <a:xfrm>
            <a:off x="511322" y="3817839"/>
            <a:ext cx="3364827" cy="2308324"/>
          </a:xfrm>
          <a:prstGeom prst="rect">
            <a:avLst/>
          </a:prstGeom>
          <a:noFill/>
        </p:spPr>
        <p:txBody>
          <a:bodyPr wrap="square" rtlCol="0">
            <a:spAutoFit/>
          </a:bodyPr>
          <a:lstStyle/>
          <a:p>
            <a:r>
              <a:rPr lang="en-US" dirty="0" smtClean="0">
                <a:solidFill>
                  <a:srgbClr val="0000FF"/>
                </a:solidFill>
              </a:rPr>
              <a:t>When we’re done learning about facial shading/planes of the head, you’ll practice going back into the sketch of you and shading that based on what you see in the mirror (so pay attention to the actual light source)</a:t>
            </a:r>
            <a:endParaRPr lang="en-US" dirty="0">
              <a:solidFill>
                <a:srgbClr val="0000FF"/>
              </a:solidFill>
            </a:endParaRPr>
          </a:p>
        </p:txBody>
      </p:sp>
    </p:spTree>
    <p:extLst>
      <p:ext uri="{BB962C8B-B14F-4D97-AF65-F5344CB8AC3E}">
        <p14:creationId xmlns:p14="http://schemas.microsoft.com/office/powerpoint/2010/main" val="2385562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it’s time to put it all together! </a:t>
            </a:r>
            <a:endParaRPr lang="en-US" dirty="0"/>
          </a:p>
        </p:txBody>
      </p:sp>
      <p:sp>
        <p:nvSpPr>
          <p:cNvPr id="5" name="Content Placeholder 4"/>
          <p:cNvSpPr>
            <a:spLocks noGrp="1"/>
          </p:cNvSpPr>
          <p:nvPr>
            <p:ph idx="1"/>
          </p:nvPr>
        </p:nvSpPr>
        <p:spPr>
          <a:xfrm>
            <a:off x="3428999" y="2020888"/>
            <a:ext cx="5477895" cy="4626795"/>
          </a:xfrm>
        </p:spPr>
        <p:txBody>
          <a:bodyPr>
            <a:normAutofit fontScale="92500" lnSpcReduction="20000"/>
          </a:bodyPr>
          <a:lstStyle/>
          <a:p>
            <a:r>
              <a:rPr lang="en-US" dirty="0" smtClean="0"/>
              <a:t>You should have a shaded portrait reference and a shaded sketch at this point. </a:t>
            </a:r>
          </a:p>
          <a:p>
            <a:r>
              <a:rPr lang="en-US" dirty="0" smtClean="0"/>
              <a:t>Now, make a “second draft” sketch in your sketchbook. This is where you get to be creative (or you can keep it a little more straightforward if that’s what you’re comfortable with right now)</a:t>
            </a:r>
          </a:p>
          <a:p>
            <a:r>
              <a:rPr lang="en-US" dirty="0" smtClean="0"/>
              <a:t>Think about:</a:t>
            </a:r>
          </a:p>
          <a:p>
            <a:pPr marL="0" indent="0">
              <a:buNone/>
            </a:pPr>
            <a:r>
              <a:rPr lang="en-US" dirty="0" smtClean="0"/>
              <a:t>-</a:t>
            </a:r>
            <a:r>
              <a:rPr lang="en-US" b="1" dirty="0" smtClean="0"/>
              <a:t>Color scheme </a:t>
            </a:r>
            <a:r>
              <a:rPr lang="en-US" dirty="0" smtClean="0"/>
              <a:t>(Realistic or abstract?</a:t>
            </a:r>
            <a:r>
              <a:rPr lang="en-US" dirty="0"/>
              <a:t> </a:t>
            </a:r>
            <a:r>
              <a:rPr lang="en-US" dirty="0" smtClean="0"/>
              <a:t>What color combo’s will you use to show value? </a:t>
            </a:r>
            <a:r>
              <a:rPr lang="en-US" i="1" dirty="0" smtClean="0"/>
              <a:t>See the chart!</a:t>
            </a:r>
            <a:r>
              <a:rPr lang="en-US" dirty="0" smtClean="0"/>
              <a:t>)</a:t>
            </a:r>
          </a:p>
          <a:p>
            <a:pPr marL="0" indent="0">
              <a:buNone/>
            </a:pPr>
            <a:r>
              <a:rPr lang="en-US" dirty="0" smtClean="0"/>
              <a:t>-</a:t>
            </a:r>
            <a:r>
              <a:rPr lang="en-US" b="1" dirty="0" smtClean="0"/>
              <a:t>Pose</a:t>
            </a:r>
            <a:r>
              <a:rPr lang="en-US" dirty="0" smtClean="0"/>
              <a:t> (Straight on or side view? Calm or expressive? Any interesting details included?)</a:t>
            </a:r>
          </a:p>
          <a:p>
            <a:pPr marL="0" indent="0">
              <a:buNone/>
            </a:pPr>
            <a:r>
              <a:rPr lang="en-US" dirty="0" smtClean="0"/>
              <a:t>-</a:t>
            </a:r>
            <a:r>
              <a:rPr lang="en-US" b="1" dirty="0" smtClean="0"/>
              <a:t>Oil pastel approach </a:t>
            </a:r>
            <a:r>
              <a:rPr lang="en-US" dirty="0" smtClean="0"/>
              <a:t>(Careful or gestural? Lots of pastel built up or more washy?)</a:t>
            </a:r>
          </a:p>
          <a:p>
            <a:pPr marL="0" indent="0">
              <a:buNone/>
            </a:pPr>
            <a:r>
              <a:rPr lang="en-US" dirty="0" smtClean="0"/>
              <a:t>-</a:t>
            </a:r>
            <a:r>
              <a:rPr lang="en-US" b="1" dirty="0" smtClean="0"/>
              <a:t>Background</a:t>
            </a:r>
            <a:r>
              <a:rPr lang="en-US" dirty="0" smtClean="0"/>
              <a:t> (Plain color? Pattern? What you actually observe? Imagined?)</a:t>
            </a:r>
            <a:endParaRPr lang="en-US" dirty="0"/>
          </a:p>
        </p:txBody>
      </p:sp>
    </p:spTree>
    <p:extLst>
      <p:ext uri="{BB962C8B-B14F-4D97-AF65-F5344CB8AC3E}">
        <p14:creationId xmlns:p14="http://schemas.microsoft.com/office/powerpoint/2010/main" val="2480183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Product</a:t>
            </a:r>
            <a:endParaRPr lang="en-US" dirty="0"/>
          </a:p>
        </p:txBody>
      </p:sp>
      <p:sp>
        <p:nvSpPr>
          <p:cNvPr id="3" name="Content Placeholder 2"/>
          <p:cNvSpPr>
            <a:spLocks noGrp="1"/>
          </p:cNvSpPr>
          <p:nvPr>
            <p:ph idx="1"/>
          </p:nvPr>
        </p:nvSpPr>
        <p:spPr>
          <a:xfrm>
            <a:off x="3429000" y="2020888"/>
            <a:ext cx="4946602" cy="4626795"/>
          </a:xfrm>
        </p:spPr>
        <p:txBody>
          <a:bodyPr>
            <a:normAutofit fontScale="77500" lnSpcReduction="20000"/>
          </a:bodyPr>
          <a:lstStyle/>
          <a:p>
            <a:r>
              <a:rPr lang="en-US" dirty="0" smtClean="0"/>
              <a:t>When you’ve mostly figured out what you want to do, start on the large paper. Sketch in pencil first (light outline only) then begin to add color. </a:t>
            </a:r>
          </a:p>
          <a:p>
            <a:r>
              <a:rPr lang="en-US" dirty="0" smtClean="0"/>
              <a:t>Your hair and shirt will probably change from day to day. Try to finish those parts in one day to make it easier on yourself. </a:t>
            </a:r>
          </a:p>
          <a:p>
            <a:r>
              <a:rPr lang="en-US" dirty="0" smtClean="0"/>
              <a:t>You’re going to mess up if you’re talking a lot- not only does it break the concentration but it changes the way you look in the mirror when your mouth is open!</a:t>
            </a:r>
          </a:p>
          <a:p>
            <a:r>
              <a:rPr lang="en-US" dirty="0" smtClean="0"/>
              <a:t>Remember to work in layers; work gradually. Use water, let it dry. Refine and develop little by little. Stand back often. Take a pic and look at the thumbnail.</a:t>
            </a:r>
          </a:p>
          <a:p>
            <a:r>
              <a:rPr lang="en-US" dirty="0" smtClean="0"/>
              <a:t>Have fun and enjoy your work- it will show in the final product! You may not realize it, but this drawing will be just like a school picture in a way, only more authentic; this is how you look right now at this interesting teenage stage in your life. Your drawing will reflect who you are physically and personality-wise in this moment. </a:t>
            </a:r>
            <a:endParaRPr lang="en-US" dirty="0"/>
          </a:p>
        </p:txBody>
      </p:sp>
    </p:spTree>
    <p:extLst>
      <p:ext uri="{BB962C8B-B14F-4D97-AF65-F5344CB8AC3E}">
        <p14:creationId xmlns:p14="http://schemas.microsoft.com/office/powerpoint/2010/main" val="2387126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Examples</a:t>
            </a:r>
            <a:endParaRPr lang="en-US" dirty="0"/>
          </a:p>
        </p:txBody>
      </p:sp>
      <p:sp>
        <p:nvSpPr>
          <p:cNvPr id="3" name="Content Placeholder 2"/>
          <p:cNvSpPr>
            <a:spLocks noGrp="1"/>
          </p:cNvSpPr>
          <p:nvPr>
            <p:ph idx="1"/>
          </p:nvPr>
        </p:nvSpPr>
        <p:spPr/>
        <p:txBody>
          <a:bodyPr/>
          <a:lstStyle/>
          <a:p>
            <a:r>
              <a:rPr lang="en-US" dirty="0">
                <a:hlinkClick r:id="rId2"/>
              </a:rPr>
              <a:t>http://ledyardart.weebly.com/drawing-</a:t>
            </a:r>
            <a:r>
              <a:rPr lang="en-US" dirty="0" smtClean="0">
                <a:hlinkClick r:id="rId2"/>
              </a:rPr>
              <a:t>i.html</a:t>
            </a:r>
            <a:r>
              <a:rPr lang="en-US" dirty="0" smtClean="0"/>
              <a:t> </a:t>
            </a:r>
            <a:r>
              <a:rPr lang="en-US" dirty="0" smtClean="0">
                <a:sym typeface="Wingdings"/>
              </a:rPr>
              <a:t> Link to LHS student examples (What makes these successful? What could make them stronger?)</a:t>
            </a:r>
            <a:endParaRPr lang="en-US" dirty="0"/>
          </a:p>
        </p:txBody>
      </p:sp>
    </p:spTree>
    <p:extLst>
      <p:ext uri="{BB962C8B-B14F-4D97-AF65-F5344CB8AC3E}">
        <p14:creationId xmlns:p14="http://schemas.microsoft.com/office/powerpoint/2010/main" val="4278650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0345.jpg"/>
          <p:cNvPicPr>
            <a:picLocks noGrp="1" noChangeAspect="1"/>
          </p:cNvPicPr>
          <p:nvPr>
            <p:ph idx="1"/>
          </p:nvPr>
        </p:nvPicPr>
        <p:blipFill>
          <a:blip r:embed="rId2" cstate="screen">
            <a:extLst>
              <a:ext uri="{28A0092B-C50C-407E-A947-70E740481C1C}">
                <a14:useLocalDpi xmlns:a14="http://schemas.microsoft.com/office/drawing/2010/main"/>
              </a:ext>
            </a:extLst>
          </a:blip>
          <a:srcRect l="-30868" r="-30868"/>
          <a:stretch>
            <a:fillRect/>
          </a:stretch>
        </p:blipFill>
        <p:spPr>
          <a:xfrm>
            <a:off x="2009269" y="362900"/>
            <a:ext cx="7175253" cy="5954873"/>
          </a:xfrm>
        </p:spPr>
      </p:pic>
    </p:spTree>
    <p:extLst>
      <p:ext uri="{BB962C8B-B14F-4D97-AF65-F5344CB8AC3E}">
        <p14:creationId xmlns:p14="http://schemas.microsoft.com/office/powerpoint/2010/main" val="2467384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cc419e104a090d4e6ac0c14a5ed78ba.jpg"/>
          <p:cNvPicPr>
            <a:picLocks noGrp="1" noChangeAspect="1"/>
          </p:cNvPicPr>
          <p:nvPr>
            <p:ph idx="1"/>
          </p:nvPr>
        </p:nvPicPr>
        <p:blipFill>
          <a:blip r:embed="rId2" cstate="screen">
            <a:extLst>
              <a:ext uri="{28A0092B-C50C-407E-A947-70E740481C1C}">
                <a14:useLocalDpi xmlns:a14="http://schemas.microsoft.com/office/drawing/2010/main"/>
              </a:ext>
            </a:extLst>
          </a:blip>
          <a:srcRect l="-30414" r="-30414"/>
          <a:stretch>
            <a:fillRect/>
          </a:stretch>
        </p:blipFill>
        <p:spPr>
          <a:xfrm>
            <a:off x="2100246" y="428883"/>
            <a:ext cx="7043754" cy="5845740"/>
          </a:xfrm>
        </p:spPr>
      </p:pic>
    </p:spTree>
    <p:extLst>
      <p:ext uri="{BB962C8B-B14F-4D97-AF65-F5344CB8AC3E}">
        <p14:creationId xmlns:p14="http://schemas.microsoft.com/office/powerpoint/2010/main" val="343138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Portraits- the “what” and “why”</a:t>
            </a:r>
            <a:endParaRPr lang="en-US" dirty="0"/>
          </a:p>
        </p:txBody>
      </p:sp>
      <p:sp>
        <p:nvSpPr>
          <p:cNvPr id="3" name="Content Placeholder 2"/>
          <p:cNvSpPr>
            <a:spLocks noGrp="1"/>
          </p:cNvSpPr>
          <p:nvPr>
            <p:ph idx="1"/>
          </p:nvPr>
        </p:nvSpPr>
        <p:spPr>
          <a:xfrm>
            <a:off x="3429000" y="2020888"/>
            <a:ext cx="4946602" cy="4479903"/>
          </a:xfrm>
        </p:spPr>
        <p:txBody>
          <a:bodyPr>
            <a:normAutofit fontScale="92500" lnSpcReduction="20000"/>
          </a:bodyPr>
          <a:lstStyle/>
          <a:p>
            <a:r>
              <a:rPr lang="en-US" dirty="0" smtClean="0"/>
              <a:t>Drawing or painting of your face/head/hair (usually from the shoulders up)</a:t>
            </a:r>
          </a:p>
          <a:p>
            <a:r>
              <a:rPr lang="en-US" dirty="0" smtClean="0"/>
              <a:t>Tells what you look like physically but can also give insight into your interests and personality based on the details/style</a:t>
            </a:r>
          </a:p>
          <a:p>
            <a:r>
              <a:rPr lang="en-US" dirty="0" smtClean="0"/>
              <a:t>Artists typically create multiple self portraits over a career; this shows how they change over time but, also what’s a more readily available subject to observe than your face?!</a:t>
            </a:r>
          </a:p>
          <a:p>
            <a:r>
              <a:rPr lang="en-US" dirty="0" smtClean="0"/>
              <a:t>I bet all of you have taken a “</a:t>
            </a:r>
            <a:r>
              <a:rPr lang="en-US" dirty="0" err="1" smtClean="0"/>
              <a:t>selfie</a:t>
            </a:r>
            <a:r>
              <a:rPr lang="en-US" dirty="0" smtClean="0"/>
              <a:t>” in here at one point or another! A self portrait is along the same lines (before the camera was invented, this was the only option for artist </a:t>
            </a:r>
            <a:r>
              <a:rPr lang="en-US" dirty="0" err="1" smtClean="0"/>
              <a:t>selfies</a:t>
            </a:r>
            <a:r>
              <a:rPr lang="en-US" dirty="0" smtClean="0"/>
              <a:t>!) Think of this assignment as a </a:t>
            </a:r>
            <a:r>
              <a:rPr lang="en-US" dirty="0" err="1" smtClean="0"/>
              <a:t>selfie</a:t>
            </a:r>
            <a:r>
              <a:rPr lang="en-US" dirty="0" smtClean="0"/>
              <a:t> you’re going to draw using what you know about oil pastel! </a:t>
            </a:r>
            <a:endParaRPr lang="en-US" dirty="0"/>
          </a:p>
        </p:txBody>
      </p:sp>
    </p:spTree>
    <p:extLst>
      <p:ext uri="{BB962C8B-B14F-4D97-AF65-F5344CB8AC3E}">
        <p14:creationId xmlns:p14="http://schemas.microsoft.com/office/powerpoint/2010/main" val="3391822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92fd22b265080e0c160fed6e925b687.jpg"/>
          <p:cNvPicPr>
            <a:picLocks noGrp="1" noChangeAspect="1"/>
          </p:cNvPicPr>
          <p:nvPr>
            <p:ph idx="1"/>
          </p:nvPr>
        </p:nvPicPr>
        <p:blipFill>
          <a:blip r:embed="rId2" cstate="screen">
            <a:extLst>
              <a:ext uri="{28A0092B-C50C-407E-A947-70E740481C1C}">
                <a14:useLocalDpi xmlns:a14="http://schemas.microsoft.com/office/drawing/2010/main"/>
              </a:ext>
            </a:extLst>
          </a:blip>
          <a:srcRect l="-49816" r="-49816"/>
          <a:stretch>
            <a:fillRect/>
          </a:stretch>
        </p:blipFill>
        <p:spPr>
          <a:xfrm>
            <a:off x="2315129" y="933232"/>
            <a:ext cx="6555300" cy="5440363"/>
          </a:xfrm>
        </p:spPr>
      </p:pic>
    </p:spTree>
    <p:extLst>
      <p:ext uri="{BB962C8B-B14F-4D97-AF65-F5344CB8AC3E}">
        <p14:creationId xmlns:p14="http://schemas.microsoft.com/office/powerpoint/2010/main" val="274328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0348.jpg"/>
          <p:cNvPicPr>
            <a:picLocks noGrp="1" noChangeAspect="1"/>
          </p:cNvPicPr>
          <p:nvPr>
            <p:ph idx="1"/>
          </p:nvPr>
        </p:nvPicPr>
        <p:blipFill>
          <a:blip r:embed="rId2" cstate="screen">
            <a:extLst>
              <a:ext uri="{28A0092B-C50C-407E-A947-70E740481C1C}">
                <a14:useLocalDpi xmlns:a14="http://schemas.microsoft.com/office/drawing/2010/main"/>
              </a:ext>
            </a:extLst>
          </a:blip>
          <a:srcRect l="-29534" r="-29534"/>
          <a:stretch>
            <a:fillRect/>
          </a:stretch>
        </p:blipFill>
        <p:spPr>
          <a:xfrm>
            <a:off x="2085064" y="841271"/>
            <a:ext cx="6785365" cy="5631298"/>
          </a:xfrm>
        </p:spPr>
      </p:pic>
    </p:spTree>
    <p:extLst>
      <p:ext uri="{BB962C8B-B14F-4D97-AF65-F5344CB8AC3E}">
        <p14:creationId xmlns:p14="http://schemas.microsoft.com/office/powerpoint/2010/main" val="2210991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1be223c9c3f678193818140712c283b.jpg"/>
          <p:cNvPicPr>
            <a:picLocks noGrp="1" noChangeAspect="1"/>
          </p:cNvPicPr>
          <p:nvPr>
            <p:ph idx="1"/>
          </p:nvPr>
        </p:nvPicPr>
        <p:blipFill>
          <a:blip r:embed="rId2" cstate="screen">
            <a:extLst>
              <a:ext uri="{28A0092B-C50C-407E-A947-70E740481C1C}">
                <a14:useLocalDpi xmlns:a14="http://schemas.microsoft.com/office/drawing/2010/main"/>
              </a:ext>
            </a:extLst>
          </a:blip>
          <a:srcRect l="-37632" r="-37632"/>
          <a:stretch>
            <a:fillRect/>
          </a:stretch>
        </p:blipFill>
        <p:spPr>
          <a:xfrm>
            <a:off x="1637230" y="478369"/>
            <a:ext cx="7381647" cy="6126163"/>
          </a:xfrm>
        </p:spPr>
      </p:pic>
    </p:spTree>
    <p:extLst>
      <p:ext uri="{BB962C8B-B14F-4D97-AF65-F5344CB8AC3E}">
        <p14:creationId xmlns:p14="http://schemas.microsoft.com/office/powerpoint/2010/main" val="1415447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f7fdb297a984d0de0628b5e18598f24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83390" y="395892"/>
            <a:ext cx="4692511" cy="5884766"/>
          </a:xfrm>
          <a:prstGeom prst="rect">
            <a:avLst/>
          </a:prstGeom>
        </p:spPr>
      </p:pic>
    </p:spTree>
    <p:extLst>
      <p:ext uri="{BB962C8B-B14F-4D97-AF65-F5344CB8AC3E}">
        <p14:creationId xmlns:p14="http://schemas.microsoft.com/office/powerpoint/2010/main" val="1817156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DSCF352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40511" y="841270"/>
            <a:ext cx="5935091" cy="5043497"/>
          </a:xfrm>
          <a:prstGeom prst="rect">
            <a:avLst/>
          </a:prstGeom>
        </p:spPr>
      </p:pic>
    </p:spTree>
    <p:extLst>
      <p:ext uri="{BB962C8B-B14F-4D97-AF65-F5344CB8AC3E}">
        <p14:creationId xmlns:p14="http://schemas.microsoft.com/office/powerpoint/2010/main" val="3648686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am I looking for?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Awareness of correct facial proportions</a:t>
            </a:r>
          </a:p>
          <a:p>
            <a:r>
              <a:rPr lang="en-US" dirty="0" smtClean="0"/>
              <a:t>Awareness of correct/consistent facial shading/planes of head (contrast; not flatness)</a:t>
            </a:r>
          </a:p>
          <a:p>
            <a:r>
              <a:rPr lang="en-US" dirty="0" smtClean="0"/>
              <a:t>Careful observation at all times</a:t>
            </a:r>
          </a:p>
          <a:p>
            <a:r>
              <a:rPr lang="en-US" dirty="0" smtClean="0"/>
              <a:t>Creativity/unique choices/sense of personality</a:t>
            </a:r>
          </a:p>
          <a:p>
            <a:r>
              <a:rPr lang="en-US" dirty="0" smtClean="0"/>
              <a:t>Proficiency with oil pastel (color schemes; wet and dry approach)</a:t>
            </a:r>
          </a:p>
          <a:p>
            <a:r>
              <a:rPr lang="en-US" dirty="0" smtClean="0"/>
              <a:t>Care and pride in work</a:t>
            </a:r>
          </a:p>
          <a:p>
            <a:r>
              <a:rPr lang="en-US" dirty="0" smtClean="0"/>
              <a:t>Good effort, willingness to grow, positive attitude, good use of class time</a:t>
            </a:r>
            <a:endParaRPr lang="en-US" dirty="0"/>
          </a:p>
        </p:txBody>
      </p:sp>
    </p:spTree>
    <p:extLst>
      <p:ext uri="{BB962C8B-B14F-4D97-AF65-F5344CB8AC3E}">
        <p14:creationId xmlns:p14="http://schemas.microsoft.com/office/powerpoint/2010/main" val="4221119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lstStyle/>
          <a:p>
            <a:r>
              <a:rPr lang="en-US" dirty="0" smtClean="0"/>
              <a:t>Day 1/2: Intro (learn about proportions and shading; practice with self in mirror)</a:t>
            </a:r>
          </a:p>
          <a:p>
            <a:r>
              <a:rPr lang="en-US" dirty="0" smtClean="0"/>
              <a:t>Day 2/3: Second draft sketch (figure out creative approach and color plan) </a:t>
            </a:r>
          </a:p>
          <a:p>
            <a:r>
              <a:rPr lang="en-US" dirty="0" smtClean="0"/>
              <a:t>Day 3/4: Final paper: line drawing</a:t>
            </a:r>
          </a:p>
          <a:p>
            <a:r>
              <a:rPr lang="en-US" dirty="0" smtClean="0"/>
              <a:t>Days 4, 5, 6 and 7(if needed): Developing oil pastel</a:t>
            </a:r>
          </a:p>
          <a:p>
            <a:r>
              <a:rPr lang="en-US" smtClean="0"/>
              <a:t>Self portraits </a:t>
            </a:r>
            <a:r>
              <a:rPr lang="en-US" dirty="0" smtClean="0"/>
              <a:t>due: </a:t>
            </a:r>
            <a:r>
              <a:rPr lang="en-US" smtClean="0"/>
              <a:t>April ___________ </a:t>
            </a:r>
            <a:endParaRPr lang="en-US" dirty="0"/>
          </a:p>
        </p:txBody>
      </p:sp>
    </p:spTree>
    <p:extLst>
      <p:ext uri="{BB962C8B-B14F-4D97-AF65-F5344CB8AC3E}">
        <p14:creationId xmlns:p14="http://schemas.microsoft.com/office/powerpoint/2010/main" val="353722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Self Portraits </a:t>
            </a:r>
            <a:endParaRPr lang="en-US" dirty="0"/>
          </a:p>
        </p:txBody>
      </p:sp>
      <p:pic>
        <p:nvPicPr>
          <p:cNvPr id="4" name="Content Placeholder 3" descr="vangoghself4.jpg"/>
          <p:cNvPicPr>
            <a:picLocks noGrp="1" noChangeAspect="1"/>
          </p:cNvPicPr>
          <p:nvPr>
            <p:ph idx="1"/>
          </p:nvPr>
        </p:nvPicPr>
        <p:blipFill>
          <a:blip r:embed="rId2" cstate="screen">
            <a:extLst>
              <a:ext uri="{28A0092B-C50C-407E-A947-70E740481C1C}">
                <a14:useLocalDpi xmlns:a14="http://schemas.microsoft.com/office/drawing/2010/main"/>
              </a:ext>
            </a:extLst>
          </a:blip>
          <a:srcRect t="-10584" b="-10584"/>
          <a:stretch>
            <a:fillRect/>
          </a:stretch>
        </p:blipFill>
        <p:spPr/>
      </p:pic>
      <p:sp>
        <p:nvSpPr>
          <p:cNvPr id="5" name="TextBox 4"/>
          <p:cNvSpPr txBox="1"/>
          <p:nvPr/>
        </p:nvSpPr>
        <p:spPr>
          <a:xfrm>
            <a:off x="1" y="42154"/>
            <a:ext cx="3429000" cy="3139321"/>
          </a:xfrm>
          <a:prstGeom prst="rect">
            <a:avLst/>
          </a:prstGeom>
          <a:noFill/>
        </p:spPr>
        <p:txBody>
          <a:bodyPr wrap="square" rtlCol="0">
            <a:spAutoFit/>
          </a:bodyPr>
          <a:lstStyle/>
          <a:p>
            <a:r>
              <a:rPr lang="en-US" b="1" dirty="0" smtClean="0"/>
              <a:t>Vincent Van Gogh </a:t>
            </a:r>
            <a:r>
              <a:rPr lang="en-US" dirty="0" smtClean="0"/>
              <a:t>(late 1800s) </a:t>
            </a:r>
          </a:p>
          <a:p>
            <a:endParaRPr lang="en-US" dirty="0"/>
          </a:p>
          <a:p>
            <a:r>
              <a:rPr lang="en-US" dirty="0" smtClean="0"/>
              <a:t>Known for shading using colors (blues and greens); small and thick blips of paint; swirly backgrounds</a:t>
            </a:r>
          </a:p>
          <a:p>
            <a:endParaRPr lang="en-US" dirty="0"/>
          </a:p>
          <a:p>
            <a:r>
              <a:rPr lang="en-US" dirty="0" smtClean="0"/>
              <a:t>Van Gogh did hundreds of self portraits throughout his career. </a:t>
            </a:r>
            <a:endParaRPr lang="en-US" dirty="0"/>
          </a:p>
        </p:txBody>
      </p:sp>
    </p:spTree>
    <p:extLst>
      <p:ext uri="{BB962C8B-B14F-4D97-AF65-F5344CB8AC3E}">
        <p14:creationId xmlns:p14="http://schemas.microsoft.com/office/powerpoint/2010/main" val="3394236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Self Portraits</a:t>
            </a:r>
            <a:endParaRPr lang="en-US" dirty="0"/>
          </a:p>
        </p:txBody>
      </p:sp>
      <p:pic>
        <p:nvPicPr>
          <p:cNvPr id="4" name="Content Placeholder 3" descr="images.jpg"/>
          <p:cNvPicPr>
            <a:picLocks noGrp="1" noChangeAspect="1"/>
          </p:cNvPicPr>
          <p:nvPr>
            <p:ph idx="1"/>
          </p:nvPr>
        </p:nvPicPr>
        <p:blipFill>
          <a:blip r:embed="rId2" cstate="screen">
            <a:extLst>
              <a:ext uri="{28A0092B-C50C-407E-A947-70E740481C1C}">
                <a14:useLocalDpi xmlns:a14="http://schemas.microsoft.com/office/drawing/2010/main"/>
              </a:ext>
            </a:extLst>
          </a:blip>
          <a:srcRect t="-12357" b="-12357"/>
          <a:stretch>
            <a:fillRect/>
          </a:stretch>
        </p:blipFill>
        <p:spPr/>
      </p:pic>
      <p:sp>
        <p:nvSpPr>
          <p:cNvPr id="5" name="TextBox 4"/>
          <p:cNvSpPr txBox="1"/>
          <p:nvPr/>
        </p:nvSpPr>
        <p:spPr>
          <a:xfrm>
            <a:off x="0" y="133692"/>
            <a:ext cx="3429000" cy="2862323"/>
          </a:xfrm>
          <a:prstGeom prst="rect">
            <a:avLst/>
          </a:prstGeom>
          <a:noFill/>
        </p:spPr>
        <p:txBody>
          <a:bodyPr wrap="square" rtlCol="0">
            <a:spAutoFit/>
          </a:bodyPr>
          <a:lstStyle/>
          <a:p>
            <a:r>
              <a:rPr lang="en-US" b="1" dirty="0" smtClean="0"/>
              <a:t>MC Escher </a:t>
            </a:r>
            <a:r>
              <a:rPr lang="en-US" dirty="0" smtClean="0"/>
              <a:t>(early 1900s)</a:t>
            </a:r>
          </a:p>
          <a:p>
            <a:endParaRPr lang="en-US" dirty="0"/>
          </a:p>
          <a:p>
            <a:r>
              <a:rPr lang="en-US" dirty="0" smtClean="0"/>
              <a:t>Known for hyper-realistic drawings of perspective</a:t>
            </a:r>
            <a:r>
              <a:rPr lang="en-US" dirty="0"/>
              <a:t> </a:t>
            </a:r>
            <a:r>
              <a:rPr lang="en-US" dirty="0" smtClean="0"/>
              <a:t>and tessellations (mathematical approach to art)</a:t>
            </a:r>
          </a:p>
          <a:p>
            <a:endParaRPr lang="en-US" dirty="0" smtClean="0"/>
          </a:p>
          <a:p>
            <a:r>
              <a:rPr lang="en-US" dirty="0" smtClean="0"/>
              <a:t>Distorted his reflection as well as the background in a gazing ball  </a:t>
            </a:r>
            <a:endParaRPr lang="en-US" dirty="0"/>
          </a:p>
        </p:txBody>
      </p:sp>
    </p:spTree>
    <p:extLst>
      <p:ext uri="{BB962C8B-B14F-4D97-AF65-F5344CB8AC3E}">
        <p14:creationId xmlns:p14="http://schemas.microsoft.com/office/powerpoint/2010/main" val="1503408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Self Portraits</a:t>
            </a:r>
            <a:endParaRPr lang="en-US" dirty="0"/>
          </a:p>
        </p:txBody>
      </p:sp>
      <p:pic>
        <p:nvPicPr>
          <p:cNvPr id="4" name="Content Placeholder 3" descr="gustavecourbet.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Box 4"/>
          <p:cNvSpPr txBox="1"/>
          <p:nvPr/>
        </p:nvSpPr>
        <p:spPr>
          <a:xfrm>
            <a:off x="220872" y="418606"/>
            <a:ext cx="3208128" cy="2308324"/>
          </a:xfrm>
          <a:prstGeom prst="rect">
            <a:avLst/>
          </a:prstGeom>
          <a:noFill/>
        </p:spPr>
        <p:txBody>
          <a:bodyPr wrap="square" rtlCol="0">
            <a:spAutoFit/>
          </a:bodyPr>
          <a:lstStyle/>
          <a:p>
            <a:r>
              <a:rPr lang="en-US" b="1" dirty="0" err="1" smtClean="0"/>
              <a:t>Gustave</a:t>
            </a:r>
            <a:r>
              <a:rPr lang="en-US" b="1" dirty="0" smtClean="0"/>
              <a:t> Courbet </a:t>
            </a:r>
            <a:r>
              <a:rPr lang="en-US" dirty="0" smtClean="0"/>
              <a:t>(mid 1800s)</a:t>
            </a:r>
          </a:p>
          <a:p>
            <a:endParaRPr lang="en-US" dirty="0"/>
          </a:p>
          <a:p>
            <a:r>
              <a:rPr lang="en-US" dirty="0" smtClean="0"/>
              <a:t>Known for dramatic, moody lighting and  facial expressions/gestures that convey the emotions the subject might be feeling</a:t>
            </a:r>
            <a:endParaRPr lang="en-US" dirty="0"/>
          </a:p>
        </p:txBody>
      </p:sp>
    </p:spTree>
    <p:extLst>
      <p:ext uri="{BB962C8B-B14F-4D97-AF65-F5344CB8AC3E}">
        <p14:creationId xmlns:p14="http://schemas.microsoft.com/office/powerpoint/2010/main" val="2293652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Self Portraits</a:t>
            </a:r>
            <a:endParaRPr lang="en-US" dirty="0"/>
          </a:p>
        </p:txBody>
      </p:sp>
      <p:pic>
        <p:nvPicPr>
          <p:cNvPr id="4" name="Content Placeholder 3" descr="self-portrait-1907.jpg"/>
          <p:cNvPicPr>
            <a:picLocks noGrp="1" noChangeAspect="1"/>
          </p:cNvPicPr>
          <p:nvPr>
            <p:ph idx="1"/>
          </p:nvPr>
        </p:nvPicPr>
        <p:blipFill>
          <a:blip r:embed="rId2" cstate="screen">
            <a:extLst>
              <a:ext uri="{28A0092B-C50C-407E-A947-70E740481C1C}">
                <a14:useLocalDpi xmlns:a14="http://schemas.microsoft.com/office/drawing/2010/main"/>
              </a:ext>
            </a:extLst>
          </a:blip>
          <a:srcRect l="-26583" r="-26583"/>
          <a:stretch>
            <a:fillRect/>
          </a:stretch>
        </p:blipFill>
        <p:spPr/>
      </p:pic>
      <p:sp>
        <p:nvSpPr>
          <p:cNvPr id="5" name="TextBox 4"/>
          <p:cNvSpPr txBox="1"/>
          <p:nvPr/>
        </p:nvSpPr>
        <p:spPr>
          <a:xfrm>
            <a:off x="367598" y="685800"/>
            <a:ext cx="3429000" cy="1754327"/>
          </a:xfrm>
          <a:prstGeom prst="rect">
            <a:avLst/>
          </a:prstGeom>
          <a:noFill/>
        </p:spPr>
        <p:txBody>
          <a:bodyPr wrap="square" rtlCol="0">
            <a:spAutoFit/>
          </a:bodyPr>
          <a:lstStyle/>
          <a:p>
            <a:r>
              <a:rPr lang="en-US" b="1" dirty="0" smtClean="0"/>
              <a:t>Pablo Picasso </a:t>
            </a:r>
            <a:r>
              <a:rPr lang="en-US" dirty="0" smtClean="0"/>
              <a:t>(mid 1900s)</a:t>
            </a:r>
          </a:p>
          <a:p>
            <a:endParaRPr lang="en-US" dirty="0"/>
          </a:p>
          <a:p>
            <a:r>
              <a:rPr lang="en-US" dirty="0" smtClean="0"/>
              <a:t>Known for bolder lines, exaggerated geometric shapes, gestural color application</a:t>
            </a:r>
            <a:endParaRPr lang="en-US" dirty="0"/>
          </a:p>
        </p:txBody>
      </p:sp>
    </p:spTree>
    <p:extLst>
      <p:ext uri="{BB962C8B-B14F-4D97-AF65-F5344CB8AC3E}">
        <p14:creationId xmlns:p14="http://schemas.microsoft.com/office/powerpoint/2010/main" val="152423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Self Portraits </a:t>
            </a:r>
            <a:endParaRPr lang="en-US" dirty="0"/>
          </a:p>
        </p:txBody>
      </p:sp>
      <p:pic>
        <p:nvPicPr>
          <p:cNvPr id="4" name="Content Placeholder 3" descr="self_portrait_2.jpg"/>
          <p:cNvPicPr>
            <a:picLocks noGrp="1" noChangeAspect="1"/>
          </p:cNvPicPr>
          <p:nvPr>
            <p:ph idx="1"/>
          </p:nvPr>
        </p:nvPicPr>
        <p:blipFill>
          <a:blip r:embed="rId2" cstate="screen">
            <a:extLst>
              <a:ext uri="{28A0092B-C50C-407E-A947-70E740481C1C}">
                <a14:useLocalDpi xmlns:a14="http://schemas.microsoft.com/office/drawing/2010/main"/>
              </a:ext>
            </a:extLst>
          </a:blip>
          <a:srcRect l="-27380" r="-27380"/>
          <a:stretch>
            <a:fillRect/>
          </a:stretch>
        </p:blipFill>
        <p:spPr/>
      </p:pic>
      <p:sp>
        <p:nvSpPr>
          <p:cNvPr id="5" name="TextBox 4"/>
          <p:cNvSpPr txBox="1"/>
          <p:nvPr/>
        </p:nvSpPr>
        <p:spPr>
          <a:xfrm>
            <a:off x="0" y="200539"/>
            <a:ext cx="3429000" cy="2862323"/>
          </a:xfrm>
          <a:prstGeom prst="rect">
            <a:avLst/>
          </a:prstGeom>
          <a:noFill/>
        </p:spPr>
        <p:txBody>
          <a:bodyPr wrap="square" rtlCol="0">
            <a:spAutoFit/>
          </a:bodyPr>
          <a:lstStyle/>
          <a:p>
            <a:r>
              <a:rPr lang="en-US" b="1" dirty="0" err="1" smtClean="0"/>
              <a:t>Frida</a:t>
            </a:r>
            <a:r>
              <a:rPr lang="en-US" b="1" dirty="0" smtClean="0"/>
              <a:t> Kahlo </a:t>
            </a:r>
            <a:r>
              <a:rPr lang="en-US" dirty="0" smtClean="0"/>
              <a:t>(mid 1900s)</a:t>
            </a:r>
          </a:p>
          <a:p>
            <a:endParaRPr lang="en-US" dirty="0"/>
          </a:p>
          <a:p>
            <a:r>
              <a:rPr lang="en-US" dirty="0" smtClean="0"/>
              <a:t>Known for including metaphors/symbols in her portraits that showed how she felt mentally and physically (she was injured in a very bad accident and was in a lot of pain during most of her career)</a:t>
            </a:r>
            <a:endParaRPr lang="en-US" dirty="0"/>
          </a:p>
        </p:txBody>
      </p:sp>
    </p:spTree>
    <p:extLst>
      <p:ext uri="{BB962C8B-B14F-4D97-AF65-F5344CB8AC3E}">
        <p14:creationId xmlns:p14="http://schemas.microsoft.com/office/powerpoint/2010/main" val="1742409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Self Portraits</a:t>
            </a:r>
            <a:endParaRPr lang="en-US" dirty="0"/>
          </a:p>
        </p:txBody>
      </p:sp>
      <p:pic>
        <p:nvPicPr>
          <p:cNvPr id="4" name="Content Placeholder 3" descr="CC5.jpg"/>
          <p:cNvPicPr>
            <a:picLocks noGrp="1" noChangeAspect="1"/>
          </p:cNvPicPr>
          <p:nvPr>
            <p:ph idx="1"/>
          </p:nvPr>
        </p:nvPicPr>
        <p:blipFill>
          <a:blip r:embed="rId2" cstate="screen">
            <a:extLst>
              <a:ext uri="{28A0092B-C50C-407E-A947-70E740481C1C}">
                <a14:useLocalDpi xmlns:a14="http://schemas.microsoft.com/office/drawing/2010/main"/>
              </a:ext>
            </a:extLst>
          </a:blip>
          <a:srcRect l="-22071" r="-22071"/>
          <a:stretch>
            <a:fillRect/>
          </a:stretch>
        </p:blipFill>
        <p:spPr/>
      </p:pic>
      <p:sp>
        <p:nvSpPr>
          <p:cNvPr id="5" name="TextBox 4"/>
          <p:cNvSpPr txBox="1"/>
          <p:nvPr/>
        </p:nvSpPr>
        <p:spPr>
          <a:xfrm>
            <a:off x="116963" y="233962"/>
            <a:ext cx="3091165" cy="2585323"/>
          </a:xfrm>
          <a:prstGeom prst="rect">
            <a:avLst/>
          </a:prstGeom>
          <a:noFill/>
        </p:spPr>
        <p:txBody>
          <a:bodyPr wrap="square" rtlCol="0">
            <a:spAutoFit/>
          </a:bodyPr>
          <a:lstStyle/>
          <a:p>
            <a:r>
              <a:rPr lang="en-US" b="1" dirty="0" smtClean="0"/>
              <a:t>Chuck Close </a:t>
            </a:r>
            <a:r>
              <a:rPr lang="en-US" dirty="0" smtClean="0"/>
              <a:t>(current)</a:t>
            </a:r>
          </a:p>
          <a:p>
            <a:endParaRPr lang="en-US" dirty="0"/>
          </a:p>
          <a:p>
            <a:r>
              <a:rPr lang="en-US" dirty="0" smtClean="0"/>
              <a:t>Known for several small squares of abstract shapes and colors that make up an image when viewed from a distance (works are very large mosaic-like painting) </a:t>
            </a:r>
            <a:endParaRPr lang="en-US" dirty="0"/>
          </a:p>
        </p:txBody>
      </p:sp>
    </p:spTree>
    <p:extLst>
      <p:ext uri="{BB962C8B-B14F-4D97-AF65-F5344CB8AC3E}">
        <p14:creationId xmlns:p14="http://schemas.microsoft.com/office/powerpoint/2010/main" val="712981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you be doing?</a:t>
            </a:r>
            <a:endParaRPr lang="en-US" dirty="0"/>
          </a:p>
        </p:txBody>
      </p:sp>
      <p:sp>
        <p:nvSpPr>
          <p:cNvPr id="3" name="Content Placeholder 2"/>
          <p:cNvSpPr>
            <a:spLocks noGrp="1"/>
          </p:cNvSpPr>
          <p:nvPr>
            <p:ph idx="1"/>
          </p:nvPr>
        </p:nvSpPr>
        <p:spPr>
          <a:xfrm>
            <a:off x="3429000" y="2020888"/>
            <a:ext cx="4946602" cy="4544317"/>
          </a:xfrm>
        </p:spPr>
        <p:txBody>
          <a:bodyPr>
            <a:normAutofit lnSpcReduction="10000"/>
          </a:bodyPr>
          <a:lstStyle/>
          <a:p>
            <a:r>
              <a:rPr lang="en-US" dirty="0" smtClean="0"/>
              <a:t>Creating a 12 x 20 self portrait in oil pastel </a:t>
            </a:r>
          </a:p>
          <a:p>
            <a:r>
              <a:rPr lang="en-US" dirty="0" smtClean="0"/>
              <a:t>You will be observing yourself carefully using a mirror</a:t>
            </a:r>
          </a:p>
          <a:p>
            <a:r>
              <a:rPr lang="en-US" dirty="0" smtClean="0"/>
              <a:t>You can choose to keep the portrait more straightforward or, if you’re more comfortable to do so, make choices about how you’re depicting yourself to reveal more of your interests/personality in your work</a:t>
            </a:r>
          </a:p>
          <a:p>
            <a:r>
              <a:rPr lang="en-US" dirty="0" smtClean="0"/>
              <a:t>Emphasis will be on creativity, correct facial proportion, depiction of value (planes of the head) and use of oil pastel. </a:t>
            </a:r>
          </a:p>
          <a:p>
            <a:endParaRPr lang="en-US" dirty="0" smtClean="0"/>
          </a:p>
          <a:p>
            <a:endParaRPr lang="en-US" dirty="0"/>
          </a:p>
        </p:txBody>
      </p:sp>
    </p:spTree>
    <p:extLst>
      <p:ext uri="{BB962C8B-B14F-4D97-AF65-F5344CB8AC3E}">
        <p14:creationId xmlns:p14="http://schemas.microsoft.com/office/powerpoint/2010/main" val="334202841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176</TotalTime>
  <Words>1440</Words>
  <Application>Microsoft Macintosh PowerPoint</Application>
  <PresentationFormat>On-screen Show (4:3)</PresentationFormat>
  <Paragraphs>89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Inspiration</vt:lpstr>
      <vt:lpstr>Self Portrait: Oil Pastel</vt:lpstr>
      <vt:lpstr>Self Portraits- the “what” and “why”</vt:lpstr>
      <vt:lpstr>Famous Self Portraits </vt:lpstr>
      <vt:lpstr>Famous Self Portraits</vt:lpstr>
      <vt:lpstr>Famous Self Portraits</vt:lpstr>
      <vt:lpstr>Famous Self Portraits</vt:lpstr>
      <vt:lpstr>Famous Self Portraits </vt:lpstr>
      <vt:lpstr>Famous Self Portraits</vt:lpstr>
      <vt:lpstr>What will you be doing?</vt:lpstr>
      <vt:lpstr>How will we break this down?</vt:lpstr>
      <vt:lpstr>Facial Proportions</vt:lpstr>
      <vt:lpstr>PowerPoint Presentation</vt:lpstr>
      <vt:lpstr>Facial Shading/Planes of the Head</vt:lpstr>
      <vt:lpstr>PowerPoint Presentation</vt:lpstr>
      <vt:lpstr>Now it’s time to put it all together! </vt:lpstr>
      <vt:lpstr>Final Product</vt:lpstr>
      <vt:lpstr>Student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am I looking for?</vt:lpstr>
      <vt:lpstr>Timeline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Portrait: Oil Pastel</dc:title>
  <dc:creator>LHS Art 2</dc:creator>
  <cp:lastModifiedBy>LHS Art 2</cp:lastModifiedBy>
  <cp:revision>12</cp:revision>
  <dcterms:created xsi:type="dcterms:W3CDTF">2016-03-30T12:48:47Z</dcterms:created>
  <dcterms:modified xsi:type="dcterms:W3CDTF">2016-04-05T18:32:37Z</dcterms:modified>
</cp:coreProperties>
</file>