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6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C1C6ACF-5CD9-DC40-B569-56D76E1E6B0B}" type="datetimeFigureOut">
              <a:rPr lang="en-US" smtClean="0"/>
              <a:t>5/9/17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8C1C6ACF-5CD9-DC40-B569-56D76E1E6B0B}"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3C012-7395-C84A-84CE-8B1ECEAE2B05}"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C1C6ACF-5CD9-DC40-B569-56D76E1E6B0B}" type="datetimeFigureOut">
              <a:rPr lang="en-US" smtClean="0"/>
              <a:t>5/9/17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A3C012-7395-C84A-84CE-8B1ECEAE2B0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C1C6ACF-5CD9-DC40-B569-56D76E1E6B0B}" type="datetimeFigureOut">
              <a:rPr lang="en-US" smtClean="0"/>
              <a:t>5/9/17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A3C012-7395-C84A-84CE-8B1ECEAE2B0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8C1C6ACF-5CD9-DC40-B569-56D76E1E6B0B}" type="datetimeFigureOut">
              <a:rPr lang="en-US" smtClean="0"/>
              <a:t>5/9/17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8C1C6ACF-5CD9-DC40-B569-56D76E1E6B0B}" type="datetimeFigureOut">
              <a:rPr lang="en-US" smtClean="0"/>
              <a:t>5/9/17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65A3C012-7395-C84A-84CE-8B1ECEAE2B05}"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C6ACF-5CD9-DC40-B569-56D76E1E6B0B}"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3C012-7395-C84A-84CE-8B1ECEAE2B05}"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8C1C6ACF-5CD9-DC40-B569-56D76E1E6B0B}" type="datetimeFigureOut">
              <a:rPr lang="en-US" smtClean="0"/>
              <a:t>5/9/17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65A3C012-7395-C84A-84CE-8B1ECEAE2B05}"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8C1C6ACF-5CD9-DC40-B569-56D76E1E6B0B}" type="datetimeFigureOut">
              <a:rPr lang="en-US" smtClean="0"/>
              <a:t>5/9/17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65A3C012-7395-C84A-84CE-8B1ECEAE2B05}"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8C1C6ACF-5CD9-DC40-B569-56D76E1E6B0B}" type="datetimeFigureOut">
              <a:rPr lang="en-US" smtClean="0"/>
              <a:t>5/9/17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65A3C012-7395-C84A-84CE-8B1ECEAE2B05}"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C1C6ACF-5CD9-DC40-B569-56D76E1E6B0B}"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3C012-7395-C84A-84CE-8B1ECEAE2B0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C1C6ACF-5CD9-DC40-B569-56D76E1E6B0B}"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3C012-7395-C84A-84CE-8B1ECEAE2B05}"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C1C6ACF-5CD9-DC40-B569-56D76E1E6B0B}"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3C012-7395-C84A-84CE-8B1ECEAE2B05}"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C1C6ACF-5CD9-DC40-B569-56D76E1E6B0B}"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3C012-7395-C84A-84CE-8B1ECEAE2B05}"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C1C6ACF-5CD9-DC40-B569-56D76E1E6B0B}" type="datetimeFigureOut">
              <a:rPr lang="en-US" smtClean="0"/>
              <a:t>5/9/17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8C1C6ACF-5CD9-DC40-B569-56D76E1E6B0B}" type="datetimeFigureOut">
              <a:rPr lang="en-US" smtClean="0"/>
              <a:t>5/9/17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65A3C012-7395-C84A-84CE-8B1ECEAE2B05}"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C1C6ACF-5CD9-DC40-B569-56D76E1E6B0B}"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3C012-7395-C84A-84CE-8B1ECEAE2B0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C1C6ACF-5CD9-DC40-B569-56D76E1E6B0B}" type="datetimeFigureOut">
              <a:rPr lang="en-US" smtClean="0"/>
              <a:t>5/9/17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A3C012-7395-C84A-84CE-8B1ECEAE2B05}"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C1C6ACF-5CD9-DC40-B569-56D76E1E6B0B}"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65A3C012-7395-C84A-84CE-8B1ECEAE2B0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C1C6ACF-5CD9-DC40-B569-56D76E1E6B0B}"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3C012-7395-C84A-84CE-8B1ECEAE2B05}"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C1C6ACF-5CD9-DC40-B569-56D76E1E6B0B}" type="datetimeFigureOut">
              <a:rPr lang="en-US" smtClean="0"/>
              <a:t>5/9/17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5A3C012-7395-C84A-84CE-8B1ECEAE2B0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Self Portrait</a:t>
            </a:r>
            <a:endParaRPr lang="en-US" dirty="0"/>
          </a:p>
        </p:txBody>
      </p:sp>
      <p:sp>
        <p:nvSpPr>
          <p:cNvPr id="3" name="Subtitle 2"/>
          <p:cNvSpPr>
            <a:spLocks noGrp="1"/>
          </p:cNvSpPr>
          <p:nvPr>
            <p:ph type="subTitle" idx="1"/>
          </p:nvPr>
        </p:nvSpPr>
        <p:spPr/>
        <p:txBody>
          <a:bodyPr/>
          <a:lstStyle/>
          <a:p>
            <a:r>
              <a:rPr lang="en-US" dirty="0" smtClean="0"/>
              <a:t>Oil Pastel</a:t>
            </a:r>
            <a:endParaRPr lang="en-US" dirty="0"/>
          </a:p>
        </p:txBody>
      </p:sp>
    </p:spTree>
    <p:extLst>
      <p:ext uri="{BB962C8B-B14F-4D97-AF65-F5344CB8AC3E}">
        <p14:creationId xmlns:p14="http://schemas.microsoft.com/office/powerpoint/2010/main" val="15841667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2.jpg"/>
          <p:cNvPicPr>
            <a:picLocks noGrp="1" noChangeAspect="1"/>
          </p:cNvPicPr>
          <p:nvPr>
            <p:ph idx="1"/>
          </p:nvPr>
        </p:nvPicPr>
        <p:blipFill>
          <a:blip r:embed="rId2" cstate="screen">
            <a:extLst>
              <a:ext uri="{28A0092B-C50C-407E-A947-70E740481C1C}">
                <a14:useLocalDpi xmlns:a14="http://schemas.microsoft.com/office/drawing/2010/main"/>
              </a:ext>
            </a:extLst>
          </a:blip>
          <a:srcRect l="-91075" r="-91075"/>
          <a:stretch>
            <a:fillRect/>
          </a:stretch>
        </p:blipFill>
        <p:spPr>
          <a:xfrm>
            <a:off x="-1365250" y="254000"/>
            <a:ext cx="11536135" cy="6328066"/>
          </a:xfrm>
        </p:spPr>
      </p:pic>
    </p:spTree>
    <p:extLst>
      <p:ext uri="{BB962C8B-B14F-4D97-AF65-F5344CB8AC3E}">
        <p14:creationId xmlns:p14="http://schemas.microsoft.com/office/powerpoint/2010/main" val="37440196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d3da787f323e633b93ffca960c7fdc2.jpg"/>
          <p:cNvPicPr>
            <a:picLocks noGrp="1" noChangeAspect="1"/>
          </p:cNvPicPr>
          <p:nvPr>
            <p:ph idx="1"/>
          </p:nvPr>
        </p:nvPicPr>
        <p:blipFill>
          <a:blip r:embed="rId2" cstate="screen">
            <a:extLst>
              <a:ext uri="{28A0092B-C50C-407E-A947-70E740481C1C}">
                <a14:useLocalDpi xmlns:a14="http://schemas.microsoft.com/office/drawing/2010/main"/>
              </a:ext>
            </a:extLst>
          </a:blip>
          <a:srcRect l="-46244" r="-46244"/>
          <a:stretch>
            <a:fillRect/>
          </a:stretch>
        </p:blipFill>
        <p:spPr>
          <a:xfrm>
            <a:off x="-327026" y="484094"/>
            <a:ext cx="10285554" cy="5642069"/>
          </a:xfrm>
        </p:spPr>
      </p:pic>
    </p:spTree>
    <p:extLst>
      <p:ext uri="{BB962C8B-B14F-4D97-AF65-F5344CB8AC3E}">
        <p14:creationId xmlns:p14="http://schemas.microsoft.com/office/powerpoint/2010/main" val="23546849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5151f8e7f46f5040d622ae3ffa7c9e8.jpg"/>
          <p:cNvPicPr>
            <a:picLocks noGrp="1" noChangeAspect="1"/>
          </p:cNvPicPr>
          <p:nvPr>
            <p:ph idx="1"/>
          </p:nvPr>
        </p:nvPicPr>
        <p:blipFill>
          <a:blip r:embed="rId2" cstate="screen">
            <a:extLst>
              <a:ext uri="{28A0092B-C50C-407E-A947-70E740481C1C}">
                <a14:useLocalDpi xmlns:a14="http://schemas.microsoft.com/office/drawing/2010/main"/>
              </a:ext>
            </a:extLst>
          </a:blip>
          <a:srcRect l="-31359" r="-31359"/>
          <a:stretch>
            <a:fillRect/>
          </a:stretch>
        </p:blipFill>
        <p:spPr>
          <a:xfrm>
            <a:off x="-549276" y="603250"/>
            <a:ext cx="10068331" cy="5522913"/>
          </a:xfrm>
        </p:spPr>
      </p:pic>
    </p:spTree>
    <p:extLst>
      <p:ext uri="{BB962C8B-B14F-4D97-AF65-F5344CB8AC3E}">
        <p14:creationId xmlns:p14="http://schemas.microsoft.com/office/powerpoint/2010/main" val="12345041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7a63e703998313bef9c7ff01ac2bb7d.jpg"/>
          <p:cNvPicPr>
            <a:picLocks noGrp="1" noChangeAspect="1"/>
          </p:cNvPicPr>
          <p:nvPr>
            <p:ph idx="1"/>
          </p:nvPr>
        </p:nvPicPr>
        <p:blipFill>
          <a:blip r:embed="rId2" cstate="screen">
            <a:extLst>
              <a:ext uri="{28A0092B-C50C-407E-A947-70E740481C1C}">
                <a14:useLocalDpi xmlns:a14="http://schemas.microsoft.com/office/drawing/2010/main"/>
              </a:ext>
            </a:extLst>
          </a:blip>
          <a:srcRect l="-28863" r="-28863"/>
          <a:stretch>
            <a:fillRect/>
          </a:stretch>
        </p:blipFill>
        <p:spPr>
          <a:xfrm>
            <a:off x="-374651" y="666750"/>
            <a:ext cx="9952570" cy="5459413"/>
          </a:xfrm>
        </p:spPr>
      </p:pic>
    </p:spTree>
    <p:extLst>
      <p:ext uri="{BB962C8B-B14F-4D97-AF65-F5344CB8AC3E}">
        <p14:creationId xmlns:p14="http://schemas.microsoft.com/office/powerpoint/2010/main" val="25255374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5cd3004ec694e891fa12a39e97a39f3.jpg"/>
          <p:cNvPicPr>
            <a:picLocks noGrp="1" noChangeAspect="1"/>
          </p:cNvPicPr>
          <p:nvPr>
            <p:ph idx="1"/>
          </p:nvPr>
        </p:nvPicPr>
        <p:blipFill>
          <a:blip r:embed="rId2" cstate="screen">
            <a:extLst>
              <a:ext uri="{28A0092B-C50C-407E-A947-70E740481C1C}">
                <a14:useLocalDpi xmlns:a14="http://schemas.microsoft.com/office/drawing/2010/main"/>
              </a:ext>
            </a:extLst>
          </a:blip>
          <a:srcRect l="-78546" r="-78546"/>
          <a:stretch>
            <a:fillRect/>
          </a:stretch>
        </p:blipFill>
        <p:spPr>
          <a:xfrm>
            <a:off x="-1111249" y="254001"/>
            <a:ext cx="11207284" cy="6147678"/>
          </a:xfrm>
        </p:spPr>
      </p:pic>
    </p:spTree>
    <p:extLst>
      <p:ext uri="{BB962C8B-B14F-4D97-AF65-F5344CB8AC3E}">
        <p14:creationId xmlns:p14="http://schemas.microsoft.com/office/powerpoint/2010/main" val="24657262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saac-hernandez-self-portrait-conde-de-lipa-2256.jpg"/>
          <p:cNvPicPr>
            <a:picLocks noGrp="1" noChangeAspect="1"/>
          </p:cNvPicPr>
          <p:nvPr>
            <p:ph idx="1"/>
          </p:nvPr>
        </p:nvPicPr>
        <p:blipFill>
          <a:blip r:embed="rId2" cstate="screen">
            <a:extLst>
              <a:ext uri="{28A0092B-C50C-407E-A947-70E740481C1C}">
                <a14:useLocalDpi xmlns:a14="http://schemas.microsoft.com/office/drawing/2010/main"/>
              </a:ext>
            </a:extLst>
          </a:blip>
          <a:srcRect l="-60486" r="-60486"/>
          <a:stretch>
            <a:fillRect/>
          </a:stretch>
        </p:blipFill>
        <p:spPr>
          <a:xfrm>
            <a:off x="-581699" y="484094"/>
            <a:ext cx="10867253" cy="5961156"/>
          </a:xfrm>
        </p:spPr>
      </p:pic>
    </p:spTree>
    <p:extLst>
      <p:ext uri="{BB962C8B-B14F-4D97-AF65-F5344CB8AC3E}">
        <p14:creationId xmlns:p14="http://schemas.microsoft.com/office/powerpoint/2010/main" val="30409948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mily-Xu_Oil-Pastel_s.jpg"/>
          <p:cNvPicPr>
            <a:picLocks noGrp="1" noChangeAspect="1"/>
          </p:cNvPicPr>
          <p:nvPr>
            <p:ph idx="1"/>
          </p:nvPr>
        </p:nvPicPr>
        <p:blipFill>
          <a:blip r:embed="rId2" cstate="screen">
            <a:extLst>
              <a:ext uri="{28A0092B-C50C-407E-A947-70E740481C1C}">
                <a14:useLocalDpi xmlns:a14="http://schemas.microsoft.com/office/drawing/2010/main"/>
              </a:ext>
            </a:extLst>
          </a:blip>
          <a:srcRect l="-72670" r="-72670"/>
          <a:stretch>
            <a:fillRect/>
          </a:stretch>
        </p:blipFill>
        <p:spPr>
          <a:xfrm>
            <a:off x="-714375" y="238126"/>
            <a:ext cx="11232432" cy="6161472"/>
          </a:xfrm>
        </p:spPr>
      </p:pic>
    </p:spTree>
    <p:extLst>
      <p:ext uri="{BB962C8B-B14F-4D97-AF65-F5344CB8AC3E}">
        <p14:creationId xmlns:p14="http://schemas.microsoft.com/office/powerpoint/2010/main" val="10107084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saac-Hernandez-oil-pastel-9175.jpg"/>
          <p:cNvPicPr>
            <a:picLocks noGrp="1" noChangeAspect="1"/>
          </p:cNvPicPr>
          <p:nvPr>
            <p:ph idx="1"/>
          </p:nvPr>
        </p:nvPicPr>
        <p:blipFill>
          <a:blip r:embed="rId2" cstate="screen">
            <a:extLst>
              <a:ext uri="{28A0092B-C50C-407E-A947-70E740481C1C}">
                <a14:useLocalDpi xmlns:a14="http://schemas.microsoft.com/office/drawing/2010/main"/>
              </a:ext>
            </a:extLst>
          </a:blip>
          <a:srcRect l="-43808" r="-43808"/>
          <a:stretch>
            <a:fillRect/>
          </a:stretch>
        </p:blipFill>
        <p:spPr>
          <a:xfrm>
            <a:off x="-714375" y="484094"/>
            <a:ext cx="10672903" cy="5854547"/>
          </a:xfrm>
        </p:spPr>
      </p:pic>
    </p:spTree>
    <p:extLst>
      <p:ext uri="{BB962C8B-B14F-4D97-AF65-F5344CB8AC3E}">
        <p14:creationId xmlns:p14="http://schemas.microsoft.com/office/powerpoint/2010/main" val="29724317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3243.jpg"/>
          <p:cNvPicPr>
            <a:picLocks noGrp="1" noChangeAspect="1"/>
          </p:cNvPicPr>
          <p:nvPr>
            <p:ph idx="1"/>
          </p:nvPr>
        </p:nvPicPr>
        <p:blipFill>
          <a:blip r:embed="rId2" cstate="screen">
            <a:extLst>
              <a:ext uri="{28A0092B-C50C-407E-A947-70E740481C1C}">
                <a14:useLocalDpi xmlns:a14="http://schemas.microsoft.com/office/drawing/2010/main"/>
              </a:ext>
            </a:extLst>
          </a:blip>
          <a:srcRect l="-56598" r="-56598"/>
          <a:stretch>
            <a:fillRect/>
          </a:stretch>
        </p:blipFill>
        <p:spPr>
          <a:xfrm>
            <a:off x="-930276" y="349250"/>
            <a:ext cx="11168062" cy="6126163"/>
          </a:xfrm>
        </p:spPr>
      </p:pic>
    </p:spTree>
    <p:extLst>
      <p:ext uri="{BB962C8B-B14F-4D97-AF65-F5344CB8AC3E}">
        <p14:creationId xmlns:p14="http://schemas.microsoft.com/office/powerpoint/2010/main" val="6000569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stel Drawing.jpg"/>
          <p:cNvPicPr>
            <a:picLocks noGrp="1" noChangeAspect="1"/>
          </p:cNvPicPr>
          <p:nvPr>
            <p:ph idx="1"/>
          </p:nvPr>
        </p:nvPicPr>
        <p:blipFill>
          <a:blip r:embed="rId2" cstate="screen">
            <a:extLst>
              <a:ext uri="{28A0092B-C50C-407E-A947-70E740481C1C}">
                <a14:useLocalDpi xmlns:a14="http://schemas.microsoft.com/office/drawing/2010/main"/>
              </a:ext>
            </a:extLst>
          </a:blip>
          <a:srcRect l="-90894" r="-90894"/>
          <a:stretch>
            <a:fillRect/>
          </a:stretch>
        </p:blipFill>
        <p:spPr>
          <a:xfrm>
            <a:off x="-705158" y="238125"/>
            <a:ext cx="11286715" cy="6191249"/>
          </a:xfrm>
        </p:spPr>
      </p:pic>
    </p:spTree>
    <p:extLst>
      <p:ext uri="{BB962C8B-B14F-4D97-AF65-F5344CB8AC3E}">
        <p14:creationId xmlns:p14="http://schemas.microsoft.com/office/powerpoint/2010/main" val="35547082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a:t>
            </a:r>
            <a:r>
              <a:rPr lang="is-IS" dirty="0" smtClean="0"/>
              <a:t>…</a:t>
            </a:r>
            <a:endParaRPr lang="en-US" dirty="0"/>
          </a:p>
        </p:txBody>
      </p:sp>
      <p:sp>
        <p:nvSpPr>
          <p:cNvPr id="3" name="Content Placeholder 2"/>
          <p:cNvSpPr>
            <a:spLocks noGrp="1"/>
          </p:cNvSpPr>
          <p:nvPr>
            <p:ph idx="1"/>
          </p:nvPr>
        </p:nvSpPr>
        <p:spPr/>
        <p:txBody>
          <a:bodyPr/>
          <a:lstStyle/>
          <a:p>
            <a:r>
              <a:rPr lang="en-US" dirty="0" smtClean="0"/>
              <a:t>You will create a self portrait. </a:t>
            </a:r>
          </a:p>
          <a:p>
            <a:r>
              <a:rPr lang="en-US" dirty="0" smtClean="0"/>
              <a:t>You may work from a photo (on your phone or I can print a pic out for you, or take one and print it out- I also have </a:t>
            </a:r>
            <a:r>
              <a:rPr lang="en-US" smtClean="0"/>
              <a:t>mirrors.) </a:t>
            </a:r>
            <a:endParaRPr lang="en-US" dirty="0" smtClean="0"/>
          </a:p>
          <a:p>
            <a:r>
              <a:rPr lang="en-US" dirty="0" smtClean="0"/>
              <a:t>You have the choice of using charcoal (working in black and white/</a:t>
            </a:r>
            <a:r>
              <a:rPr lang="en-US" dirty="0" err="1" smtClean="0"/>
              <a:t>grayscale</a:t>
            </a:r>
            <a:r>
              <a:rPr lang="en-US" dirty="0" smtClean="0"/>
              <a:t>) or water-soluble oil pastels (color)</a:t>
            </a:r>
          </a:p>
          <a:p>
            <a:r>
              <a:rPr lang="en-US" dirty="0" smtClean="0"/>
              <a:t>You can work on 16 x 20 or 18 x 24 inch paper (big or really big)</a:t>
            </a:r>
          </a:p>
          <a:p>
            <a:endParaRPr lang="en-US" dirty="0"/>
          </a:p>
        </p:txBody>
      </p:sp>
    </p:spTree>
    <p:extLst>
      <p:ext uri="{BB962C8B-B14F-4D97-AF65-F5344CB8AC3E}">
        <p14:creationId xmlns:p14="http://schemas.microsoft.com/office/powerpoint/2010/main" val="7656558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avoid</a:t>
            </a:r>
            <a:r>
              <a:rPr lang="is-IS" dirty="0" smtClean="0"/>
              <a:t>…</a:t>
            </a:r>
            <a:endParaRPr lang="en-US" dirty="0"/>
          </a:p>
        </p:txBody>
      </p:sp>
      <p:pic>
        <p:nvPicPr>
          <p:cNvPr id="4" name="Content Placeholder 3" descr="isabel17SAL.jpg"/>
          <p:cNvPicPr>
            <a:picLocks noGrp="1" noChangeAspect="1"/>
          </p:cNvPicPr>
          <p:nvPr>
            <p:ph idx="1"/>
          </p:nvPr>
        </p:nvPicPr>
        <p:blipFill>
          <a:blip r:embed="rId2" cstate="screen">
            <a:extLst>
              <a:ext uri="{28A0092B-C50C-407E-A947-70E740481C1C}">
                <a14:useLocalDpi xmlns:a14="http://schemas.microsoft.com/office/drawing/2010/main"/>
              </a:ext>
            </a:extLst>
          </a:blip>
          <a:srcRect l="-76585" r="-76585"/>
          <a:stretch>
            <a:fillRect/>
          </a:stretch>
        </p:blipFill>
        <p:spPr>
          <a:xfrm>
            <a:off x="-1651000" y="1349375"/>
            <a:ext cx="9431644" cy="5173663"/>
          </a:xfrm>
        </p:spPr>
      </p:pic>
      <p:sp>
        <p:nvSpPr>
          <p:cNvPr id="5" name="TextBox 4"/>
          <p:cNvSpPr txBox="1"/>
          <p:nvPr/>
        </p:nvSpPr>
        <p:spPr>
          <a:xfrm>
            <a:off x="5603875" y="2746375"/>
            <a:ext cx="2746375" cy="923330"/>
          </a:xfrm>
          <a:prstGeom prst="rect">
            <a:avLst/>
          </a:prstGeom>
          <a:noFill/>
        </p:spPr>
        <p:txBody>
          <a:bodyPr wrap="square" rtlCol="0">
            <a:spAutoFit/>
          </a:bodyPr>
          <a:lstStyle/>
          <a:p>
            <a:r>
              <a:rPr lang="en-US" dirty="0" smtClean="0"/>
              <a:t>Heavy outline, little shading (where’s the light coming from?)</a:t>
            </a:r>
            <a:endParaRPr lang="en-US" dirty="0"/>
          </a:p>
        </p:txBody>
      </p:sp>
    </p:spTree>
    <p:extLst>
      <p:ext uri="{BB962C8B-B14F-4D97-AF65-F5344CB8AC3E}">
        <p14:creationId xmlns:p14="http://schemas.microsoft.com/office/powerpoint/2010/main" val="17074477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20150302_203947.jpg"/>
          <p:cNvPicPr>
            <a:picLocks noGrp="1" noChangeAspect="1"/>
          </p:cNvPicPr>
          <p:nvPr>
            <p:ph idx="1"/>
          </p:nvPr>
        </p:nvPicPr>
        <p:blipFill>
          <a:blip r:embed="rId2" cstate="screen">
            <a:extLst>
              <a:ext uri="{28A0092B-C50C-407E-A947-70E740481C1C}">
                <a14:useLocalDpi xmlns:a14="http://schemas.microsoft.com/office/drawing/2010/main"/>
              </a:ext>
            </a:extLst>
          </a:blip>
          <a:srcRect l="-41151" r="-41151"/>
          <a:stretch>
            <a:fillRect/>
          </a:stretch>
        </p:blipFill>
        <p:spPr>
          <a:xfrm>
            <a:off x="-1559181" y="1155700"/>
            <a:ext cx="9613968" cy="5273675"/>
          </a:xfrm>
        </p:spPr>
      </p:pic>
      <p:sp>
        <p:nvSpPr>
          <p:cNvPr id="5" name="TextBox 4"/>
          <p:cNvSpPr txBox="1"/>
          <p:nvPr/>
        </p:nvSpPr>
        <p:spPr>
          <a:xfrm>
            <a:off x="6223000" y="2301875"/>
            <a:ext cx="2301875" cy="2862323"/>
          </a:xfrm>
          <a:prstGeom prst="rect">
            <a:avLst/>
          </a:prstGeom>
          <a:noFill/>
        </p:spPr>
        <p:txBody>
          <a:bodyPr wrap="square" rtlCol="0">
            <a:spAutoFit/>
          </a:bodyPr>
          <a:lstStyle/>
          <a:p>
            <a:r>
              <a:rPr lang="en-US" dirty="0" smtClean="0"/>
              <a:t>Not paying attention to correct facial proportions and over-simplifying facial features (also the heavy outline and lack of shading) will make your work look very child-like</a:t>
            </a:r>
            <a:endParaRPr lang="en-US" dirty="0"/>
          </a:p>
        </p:txBody>
      </p:sp>
    </p:spTree>
    <p:extLst>
      <p:ext uri="{BB962C8B-B14F-4D97-AF65-F5344CB8AC3E}">
        <p14:creationId xmlns:p14="http://schemas.microsoft.com/office/powerpoint/2010/main" val="36061538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finish the background?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Single color/tone- gets the job done but kind of boring</a:t>
            </a:r>
          </a:p>
          <a:p>
            <a:r>
              <a:rPr lang="en-US" dirty="0" smtClean="0"/>
              <a:t>Gradient (relative to light source)- better; more interesting. Can be understated, yet dramatic. </a:t>
            </a:r>
          </a:p>
          <a:p>
            <a:r>
              <a:rPr lang="en-US" dirty="0" smtClean="0"/>
              <a:t>Pattern/design- can look good if you match the colors/style so everything is unified </a:t>
            </a:r>
          </a:p>
          <a:p>
            <a:r>
              <a:rPr lang="en-US" dirty="0" smtClean="0"/>
              <a:t>Observed background- What you actually see in the photo behind you (sense of context/setting/background) Interesting because it gives you a sense of who the person is due to the place that they are in</a:t>
            </a:r>
          </a:p>
          <a:p>
            <a:r>
              <a:rPr lang="en-US" dirty="0"/>
              <a:t>Imagined background</a:t>
            </a:r>
            <a:r>
              <a:rPr lang="en-US" dirty="0" smtClean="0"/>
              <a:t>? What could you imagine that would be in the background? Could you give us an idea of your personality/identity/individuality? This might be the most interesting, because it will be unique to you as an individual. </a:t>
            </a:r>
            <a:endParaRPr lang="en-US" dirty="0"/>
          </a:p>
          <a:p>
            <a:pPr marL="0" indent="0">
              <a:buNone/>
            </a:pPr>
            <a:endParaRPr lang="en-US" dirty="0"/>
          </a:p>
        </p:txBody>
      </p:sp>
    </p:spTree>
    <p:extLst>
      <p:ext uri="{BB962C8B-B14F-4D97-AF65-F5344CB8AC3E}">
        <p14:creationId xmlns:p14="http://schemas.microsoft.com/office/powerpoint/2010/main" val="24871066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Work Must</a:t>
            </a:r>
            <a:r>
              <a:rPr lang="is-I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Make good use of the space on the page (the head/face should take up 75% of the paper or more)</a:t>
            </a:r>
          </a:p>
          <a:p>
            <a:r>
              <a:rPr lang="en-US" dirty="0" smtClean="0"/>
              <a:t>Apply knowledge of the facial proportions we learned in class</a:t>
            </a:r>
          </a:p>
          <a:p>
            <a:r>
              <a:rPr lang="en-US" dirty="0" smtClean="0"/>
              <a:t>Show facial shading with a clear and consistent light source (not a flat face/head)</a:t>
            </a:r>
          </a:p>
          <a:p>
            <a:r>
              <a:rPr lang="en-US" dirty="0" smtClean="0"/>
              <a:t>Show careful observation and attention to detail, as well as using the resources and information from class</a:t>
            </a:r>
          </a:p>
          <a:p>
            <a:r>
              <a:rPr lang="en-US" dirty="0" smtClean="0"/>
              <a:t>Make good use of the chosen medium (showing a range in value, showing texture/dimension, possible showing color changes)</a:t>
            </a:r>
            <a:endParaRPr lang="en-US" dirty="0"/>
          </a:p>
        </p:txBody>
      </p:sp>
    </p:spTree>
    <p:extLst>
      <p:ext uri="{BB962C8B-B14F-4D97-AF65-F5344CB8AC3E}">
        <p14:creationId xmlns:p14="http://schemas.microsoft.com/office/powerpoint/2010/main" val="41257476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Once you have your chosen photo, create practice studies in your sketchbook. You can do a plain pencil sketch, and you can also practice adding your chosen medium. </a:t>
            </a:r>
          </a:p>
          <a:p>
            <a:r>
              <a:rPr lang="en-US" dirty="0" smtClean="0"/>
              <a:t>When you get the final paper, sketch out the major outlines lightly in pencil first. It helps me to use the guidelines and block out the facial features using the proportions like we learned in class. Don’t forget to erase your guidelines before adding medium! You might also want to lighten up outlines. </a:t>
            </a:r>
          </a:p>
          <a:p>
            <a:r>
              <a:rPr lang="en-US" dirty="0" smtClean="0"/>
              <a:t>Begin applying your choice of media (more about the different types in a minute</a:t>
            </a:r>
            <a:r>
              <a:rPr lang="is-IS" dirty="0" smtClean="0"/>
              <a:t>…) I would suggest to fill in large areas of color/value first, then refine details little by little. </a:t>
            </a:r>
          </a:p>
          <a:p>
            <a:r>
              <a:rPr lang="is-IS" dirty="0" smtClean="0"/>
              <a:t>Don’t forget to resolve your background! </a:t>
            </a:r>
            <a:endParaRPr lang="en-US" dirty="0"/>
          </a:p>
        </p:txBody>
      </p:sp>
    </p:spTree>
    <p:extLst>
      <p:ext uri="{BB962C8B-B14F-4D97-AF65-F5344CB8AC3E}">
        <p14:creationId xmlns:p14="http://schemas.microsoft.com/office/powerpoint/2010/main" val="6011749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Charcoal</a:t>
            </a:r>
            <a:endParaRPr lang="en-US" dirty="0"/>
          </a:p>
        </p:txBody>
      </p:sp>
      <p:sp>
        <p:nvSpPr>
          <p:cNvPr id="3" name="Content Placeholder 2"/>
          <p:cNvSpPr>
            <a:spLocks noGrp="1"/>
          </p:cNvSpPr>
          <p:nvPr>
            <p:ph idx="1"/>
          </p:nvPr>
        </p:nvSpPr>
        <p:spPr>
          <a:xfrm>
            <a:off x="498474" y="1282700"/>
            <a:ext cx="7556313" cy="5289550"/>
          </a:xfrm>
        </p:spPr>
        <p:txBody>
          <a:bodyPr>
            <a:normAutofit fontScale="77500" lnSpcReduction="20000"/>
          </a:bodyPr>
          <a:lstStyle/>
          <a:p>
            <a:r>
              <a:rPr lang="en-US" dirty="0" smtClean="0"/>
              <a:t>Two types available: </a:t>
            </a:r>
            <a:r>
              <a:rPr lang="en-US" b="1" dirty="0" smtClean="0"/>
              <a:t>vine</a:t>
            </a:r>
            <a:r>
              <a:rPr lang="en-US" dirty="0" smtClean="0"/>
              <a:t> (comes in black only) and </a:t>
            </a:r>
            <a:r>
              <a:rPr lang="en-US" b="1" dirty="0" smtClean="0"/>
              <a:t>pencil</a:t>
            </a:r>
            <a:r>
              <a:rPr lang="en-US" dirty="0" smtClean="0"/>
              <a:t> (comes in black or white)</a:t>
            </a:r>
          </a:p>
          <a:p>
            <a:r>
              <a:rPr lang="en-US" dirty="0" smtClean="0"/>
              <a:t>Vine: small sticks (its okay if they break), very soft and smudges nicely; you can create excellent tonal blends, while still maintaining contrast. </a:t>
            </a:r>
          </a:p>
          <a:p>
            <a:r>
              <a:rPr lang="en-US" dirty="0" smtClean="0"/>
              <a:t>Pencil: comes in pencil form (some types you sharpen, some types you peel), a little harder lead but still able to smudge somewhat; you can do detailing, texture work, and build up line work to show volume. Black is great for showing darkest darks, white is great for showing brightest highlights. </a:t>
            </a:r>
          </a:p>
          <a:p>
            <a:r>
              <a:rPr lang="en-US" dirty="0" smtClean="0"/>
              <a:t>Can be smudged with a finger or with a </a:t>
            </a:r>
            <a:r>
              <a:rPr lang="en-US" dirty="0" err="1" smtClean="0"/>
              <a:t>tortillon</a:t>
            </a:r>
            <a:r>
              <a:rPr lang="en-US" dirty="0" smtClean="0"/>
              <a:t>. Needs to be erased with a kneaded eraser. </a:t>
            </a:r>
          </a:p>
          <a:p>
            <a:r>
              <a:rPr lang="en-US" dirty="0" smtClean="0"/>
              <a:t>I would suggest working in overall color and form with the vine charcoal, then working in details/textures, darkest areas and defining with the black charcoal pencil. You can erase out highlights and show bright highlights with the white charcoal pencil. </a:t>
            </a:r>
          </a:p>
          <a:p>
            <a:r>
              <a:rPr lang="en-US" dirty="0" smtClean="0"/>
              <a:t>Heads up- don’t smudge as you work; be really aware of where you’re putting your arm/hand and be careful, because the charcoal smears super easily.  We can spray your work with fixative to help set it a little at the end, and you can also wrap some newsprint around it when putting it in the folder to protect it. </a:t>
            </a:r>
            <a:endParaRPr lang="en-US" dirty="0"/>
          </a:p>
        </p:txBody>
      </p:sp>
    </p:spTree>
    <p:extLst>
      <p:ext uri="{BB962C8B-B14F-4D97-AF65-F5344CB8AC3E}">
        <p14:creationId xmlns:p14="http://schemas.microsoft.com/office/powerpoint/2010/main" val="37595076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988-22989-group2ww-m.jpg"/>
          <p:cNvPicPr>
            <a:picLocks noGrp="1" noChangeAspect="1"/>
          </p:cNvPicPr>
          <p:nvPr>
            <p:ph idx="1"/>
          </p:nvPr>
        </p:nvPicPr>
        <p:blipFill>
          <a:blip r:embed="rId2" cstate="screen">
            <a:extLst>
              <a:ext uri="{28A0092B-C50C-407E-A947-70E740481C1C}">
                <a14:useLocalDpi xmlns:a14="http://schemas.microsoft.com/office/drawing/2010/main"/>
              </a:ext>
            </a:extLst>
          </a:blip>
          <a:srcRect l="-97812" r="-97812"/>
          <a:stretch>
            <a:fillRect/>
          </a:stretch>
        </p:blipFill>
        <p:spPr>
          <a:xfrm>
            <a:off x="-1485900" y="484094"/>
            <a:ext cx="7857462" cy="4310156"/>
          </a:xfrm>
        </p:spPr>
      </p:pic>
      <p:pic>
        <p:nvPicPr>
          <p:cNvPr id="5" name="Picture 4" descr="charcoalpencil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71875" y="198344"/>
            <a:ext cx="4018482" cy="3071906"/>
          </a:xfrm>
          <a:prstGeom prst="rect">
            <a:avLst/>
          </a:prstGeom>
        </p:spPr>
      </p:pic>
      <p:pic>
        <p:nvPicPr>
          <p:cNvPr id="6" name="Picture 5" descr="Charcoal_pencils_051907.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1500" y="2476500"/>
            <a:ext cx="3024188" cy="4032250"/>
          </a:xfrm>
          <a:prstGeom prst="rect">
            <a:avLst/>
          </a:prstGeom>
        </p:spPr>
      </p:pic>
      <p:pic>
        <p:nvPicPr>
          <p:cNvPr id="7" name="Picture 6" descr="eraser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21791" y="4647848"/>
            <a:ext cx="2300168" cy="1718027"/>
          </a:xfrm>
          <a:prstGeom prst="rect">
            <a:avLst/>
          </a:prstGeom>
        </p:spPr>
      </p:pic>
    </p:spTree>
    <p:extLst>
      <p:ext uri="{BB962C8B-B14F-4D97-AF65-F5344CB8AC3E}">
        <p14:creationId xmlns:p14="http://schemas.microsoft.com/office/powerpoint/2010/main" val="28189547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Pastel</a:t>
            </a:r>
            <a:endParaRPr lang="en-US" dirty="0"/>
          </a:p>
        </p:txBody>
      </p:sp>
      <p:sp>
        <p:nvSpPr>
          <p:cNvPr id="3" name="Content Placeholder 2"/>
          <p:cNvSpPr>
            <a:spLocks noGrp="1"/>
          </p:cNvSpPr>
          <p:nvPr>
            <p:ph idx="1"/>
          </p:nvPr>
        </p:nvSpPr>
        <p:spPr>
          <a:xfrm>
            <a:off x="498474" y="1981200"/>
            <a:ext cx="7556313" cy="4352925"/>
          </a:xfrm>
        </p:spPr>
        <p:txBody>
          <a:bodyPr>
            <a:normAutofit fontScale="77500" lnSpcReduction="20000"/>
          </a:bodyPr>
          <a:lstStyle/>
          <a:p>
            <a:r>
              <a:rPr lang="en-US" dirty="0" smtClean="0"/>
              <a:t>You know how to use these pretty well at this point</a:t>
            </a:r>
            <a:r>
              <a:rPr lang="is-IS" dirty="0" smtClean="0"/>
              <a:t>…remember that you can use them all dry and really build up for a bold/juicy/colorful look, or use lots of water with them for a more muted/washy approach (or a combination). </a:t>
            </a:r>
          </a:p>
          <a:p>
            <a:r>
              <a:rPr lang="is-IS" dirty="0" smtClean="0"/>
              <a:t>Remember you can show the local color (what color things actually are) and you should also show the value color (the light and shadow color). </a:t>
            </a:r>
          </a:p>
          <a:p>
            <a:r>
              <a:rPr lang="is-IS" dirty="0" smtClean="0"/>
              <a:t>You can choose your color scheme: </a:t>
            </a:r>
          </a:p>
          <a:p>
            <a:pPr marL="0" indent="0">
              <a:buNone/>
            </a:pPr>
            <a:r>
              <a:rPr lang="is-IS" dirty="0" smtClean="0"/>
              <a:t>	-</a:t>
            </a:r>
            <a:r>
              <a:rPr lang="is-IS" u="sng" dirty="0" smtClean="0"/>
              <a:t>Realistic</a:t>
            </a:r>
            <a:r>
              <a:rPr lang="is-IS" dirty="0" smtClean="0"/>
              <a:t> (things are what colors they would be)</a:t>
            </a:r>
          </a:p>
          <a:p>
            <a:pPr marL="0" indent="0">
              <a:buNone/>
            </a:pPr>
            <a:r>
              <a:rPr lang="is-IS" dirty="0"/>
              <a:t>	</a:t>
            </a:r>
            <a:r>
              <a:rPr lang="is-IS" dirty="0" smtClean="0"/>
              <a:t>-</a:t>
            </a:r>
            <a:r>
              <a:rPr lang="is-IS" u="sng" dirty="0" smtClean="0"/>
              <a:t>Interpretive realistic </a:t>
            </a:r>
            <a:r>
              <a:rPr lang="is-IS" dirty="0" smtClean="0"/>
              <a:t>(things are what colors they would be, but 	there are unexpected colors worked in)</a:t>
            </a:r>
          </a:p>
          <a:p>
            <a:pPr marL="0" indent="0">
              <a:buNone/>
            </a:pPr>
            <a:r>
              <a:rPr lang="is-IS" dirty="0"/>
              <a:t>	</a:t>
            </a:r>
            <a:r>
              <a:rPr lang="is-IS" dirty="0" smtClean="0"/>
              <a:t>-</a:t>
            </a:r>
            <a:r>
              <a:rPr lang="is-IS" u="sng" dirty="0" smtClean="0"/>
              <a:t>Limited palette </a:t>
            </a:r>
            <a:r>
              <a:rPr lang="is-IS" dirty="0" smtClean="0"/>
              <a:t>(there have been only a few colors utilized; there 	may be some realism, but it has been mostly interpreted in a new way)</a:t>
            </a:r>
          </a:p>
          <a:p>
            <a:pPr marL="0" indent="0">
              <a:buNone/>
            </a:pPr>
            <a:r>
              <a:rPr lang="is-IS" dirty="0"/>
              <a:t>	</a:t>
            </a:r>
            <a:r>
              <a:rPr lang="is-IS" dirty="0" smtClean="0"/>
              <a:t>-</a:t>
            </a:r>
            <a:r>
              <a:rPr lang="is-IS" u="sng" dirty="0" smtClean="0"/>
              <a:t>Abstract</a:t>
            </a:r>
            <a:r>
              <a:rPr lang="is-IS" dirty="0" smtClean="0"/>
              <a:t> (the colors have been re-interpreted in a non-realistic 	way)</a:t>
            </a:r>
            <a:endParaRPr lang="en-US" dirty="0"/>
          </a:p>
        </p:txBody>
      </p:sp>
    </p:spTree>
    <p:extLst>
      <p:ext uri="{BB962C8B-B14F-4D97-AF65-F5344CB8AC3E}">
        <p14:creationId xmlns:p14="http://schemas.microsoft.com/office/powerpoint/2010/main" val="22053137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llis4.png"/>
          <p:cNvPicPr>
            <a:picLocks noGrp="1" noChangeAspect="1"/>
          </p:cNvPicPr>
          <p:nvPr>
            <p:ph idx="1"/>
          </p:nvPr>
        </p:nvPicPr>
        <p:blipFill>
          <a:blip r:embed="rId2" cstate="screen">
            <a:extLst>
              <a:ext uri="{28A0092B-C50C-407E-A947-70E740481C1C}">
                <a14:useLocalDpi xmlns:a14="http://schemas.microsoft.com/office/drawing/2010/main"/>
              </a:ext>
            </a:extLst>
          </a:blip>
          <a:srcRect l="-53112" r="-53112"/>
          <a:stretch>
            <a:fillRect/>
          </a:stretch>
        </p:blipFill>
        <p:spPr>
          <a:xfrm>
            <a:off x="-1114960" y="341219"/>
            <a:ext cx="11359238" cy="6231031"/>
          </a:xfrm>
        </p:spPr>
      </p:pic>
    </p:spTree>
    <p:extLst>
      <p:ext uri="{BB962C8B-B14F-4D97-AF65-F5344CB8AC3E}">
        <p14:creationId xmlns:p14="http://schemas.microsoft.com/office/powerpoint/2010/main" val="10051853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cstate="screen">
            <a:extLst>
              <a:ext uri="{28A0092B-C50C-407E-A947-70E740481C1C}">
                <a14:useLocalDpi xmlns:a14="http://schemas.microsoft.com/office/drawing/2010/main"/>
              </a:ext>
            </a:extLst>
          </a:blip>
          <a:srcRect l="-64850" r="-64850"/>
          <a:stretch>
            <a:fillRect/>
          </a:stretch>
        </p:blipFill>
        <p:spPr>
          <a:xfrm>
            <a:off x="-1047750" y="142875"/>
            <a:ext cx="11831778" cy="6490239"/>
          </a:xfrm>
        </p:spPr>
      </p:pic>
    </p:spTree>
    <p:extLst>
      <p:ext uri="{BB962C8B-B14F-4D97-AF65-F5344CB8AC3E}">
        <p14:creationId xmlns:p14="http://schemas.microsoft.com/office/powerpoint/2010/main" val="24634776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136</TotalTime>
  <Words>858</Words>
  <Application>Microsoft Macintosh PowerPoint</Application>
  <PresentationFormat>On-screen Show (4:3)</PresentationFormat>
  <Paragraphs>42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Advantage</vt:lpstr>
      <vt:lpstr>Self Portrait</vt:lpstr>
      <vt:lpstr>You Will…</vt:lpstr>
      <vt:lpstr>Your Work Must…</vt:lpstr>
      <vt:lpstr>Procedure</vt:lpstr>
      <vt:lpstr>Charcoal</vt:lpstr>
      <vt:lpstr>PowerPoint Presentation</vt:lpstr>
      <vt:lpstr>Oil Pastel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avoid…</vt:lpstr>
      <vt:lpstr>PowerPoint Presentation</vt:lpstr>
      <vt:lpstr>How to finish the background?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Portrait</dc:title>
  <dc:creator>LHS Art 2</dc:creator>
  <cp:lastModifiedBy>LHS Art 2</cp:lastModifiedBy>
  <cp:revision>8</cp:revision>
  <dcterms:created xsi:type="dcterms:W3CDTF">2017-05-09T15:43:43Z</dcterms:created>
  <dcterms:modified xsi:type="dcterms:W3CDTF">2017-05-09T18:00:08Z</dcterms:modified>
</cp:coreProperties>
</file>