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1" r:id="rId6"/>
    <p:sldId id="260" r:id="rId7"/>
    <p:sldId id="262" r:id="rId8"/>
    <p:sldId id="263" r:id="rId9"/>
    <p:sldId id="274" r:id="rId10"/>
    <p:sldId id="264" r:id="rId11"/>
    <p:sldId id="275" r:id="rId12"/>
    <p:sldId id="284" r:id="rId13"/>
    <p:sldId id="265" r:id="rId14"/>
    <p:sldId id="277" r:id="rId15"/>
    <p:sldId id="276" r:id="rId16"/>
    <p:sldId id="266" r:id="rId17"/>
    <p:sldId id="278" r:id="rId18"/>
    <p:sldId id="279" r:id="rId19"/>
    <p:sldId id="267" r:id="rId20"/>
    <p:sldId id="268" r:id="rId21"/>
    <p:sldId id="280" r:id="rId22"/>
    <p:sldId id="269" r:id="rId23"/>
    <p:sldId id="270" r:id="rId24"/>
    <p:sldId id="271" r:id="rId25"/>
    <p:sldId id="272" r:id="rId26"/>
    <p:sldId id="273" r:id="rId27"/>
    <p:sldId id="281" r:id="rId28"/>
    <p:sldId id="282" r:id="rId29"/>
    <p:sldId id="285" r:id="rId30"/>
    <p:sldId id="286" r:id="rId31"/>
    <p:sldId id="287" r:id="rId32"/>
    <p:sldId id="288" r:id="rId33"/>
    <p:sldId id="28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1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46068F-8043-0541-A4DC-32D81D07C08C}" type="datetimeFigureOut">
              <a:rPr lang="en-US" smtClean="0"/>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3D774-28FE-9845-B6C1-98CAB7830D1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6068F-8043-0541-A4DC-32D81D07C08C}" type="datetimeFigureOut">
              <a:rPr lang="en-US" smtClean="0"/>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3D774-28FE-9845-B6C1-98CAB7830D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6068F-8043-0541-A4DC-32D81D07C08C}" type="datetimeFigureOut">
              <a:rPr lang="en-US" smtClean="0"/>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3D774-28FE-9845-B6C1-98CAB7830D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6068F-8043-0541-A4DC-32D81D07C08C}" type="datetimeFigureOut">
              <a:rPr lang="en-US" smtClean="0"/>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3D774-28FE-9845-B6C1-98CAB7830D1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46068F-8043-0541-A4DC-32D81D07C08C}" type="datetimeFigureOut">
              <a:rPr lang="en-US" smtClean="0"/>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3D774-28FE-9845-B6C1-98CAB7830D1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46068F-8043-0541-A4DC-32D81D07C08C}" type="datetimeFigureOut">
              <a:rPr lang="en-US" smtClean="0"/>
              <a:t>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3D774-28FE-9845-B6C1-98CAB7830D1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46068F-8043-0541-A4DC-32D81D07C08C}" type="datetimeFigureOut">
              <a:rPr lang="en-US" smtClean="0"/>
              <a:t>2/11/16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3D774-28FE-9845-B6C1-98CAB7830D1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46068F-8043-0541-A4DC-32D81D07C08C}" type="datetimeFigureOut">
              <a:rPr lang="en-US" smtClean="0"/>
              <a:t>2/11/16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3D774-28FE-9845-B6C1-98CAB7830D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6068F-8043-0541-A4DC-32D81D07C08C}" type="datetimeFigureOut">
              <a:rPr lang="en-US" smtClean="0"/>
              <a:t>2/11/16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3D774-28FE-9845-B6C1-98CAB7830D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6068F-8043-0541-A4DC-32D81D07C08C}" type="datetimeFigureOut">
              <a:rPr lang="en-US" smtClean="0"/>
              <a:t>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3D774-28FE-9845-B6C1-98CAB7830D19}"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546068F-8043-0541-A4DC-32D81D07C08C}" type="datetimeFigureOut">
              <a:rPr lang="en-US" smtClean="0"/>
              <a:t>2/11/16</a:t>
            </a:fld>
            <a:endParaRPr lang="en-US"/>
          </a:p>
        </p:txBody>
      </p:sp>
      <p:sp>
        <p:nvSpPr>
          <p:cNvPr id="9" name="Slide Number Placeholder 8"/>
          <p:cNvSpPr>
            <a:spLocks noGrp="1"/>
          </p:cNvSpPr>
          <p:nvPr>
            <p:ph type="sldNum" sz="quarter" idx="11"/>
          </p:nvPr>
        </p:nvSpPr>
        <p:spPr/>
        <p:txBody>
          <a:bodyPr/>
          <a:lstStyle/>
          <a:p>
            <a:fld id="{7DB3D774-28FE-9845-B6C1-98CAB7830D1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DB3D774-28FE-9845-B6C1-98CAB7830D19}"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546068F-8043-0541-A4DC-32D81D07C08C}" type="datetimeFigureOut">
              <a:rPr lang="en-US" smtClean="0"/>
              <a:t>2/11/16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Still Life Drawing</a:t>
            </a:r>
            <a:endParaRPr lang="en-US" dirty="0"/>
          </a:p>
        </p:txBody>
      </p:sp>
      <p:sp>
        <p:nvSpPr>
          <p:cNvPr id="3" name="Subtitle 2"/>
          <p:cNvSpPr>
            <a:spLocks noGrp="1"/>
          </p:cNvSpPr>
          <p:nvPr>
            <p:ph type="subTitle" idx="1"/>
          </p:nvPr>
        </p:nvSpPr>
        <p:spPr/>
        <p:txBody>
          <a:bodyPr/>
          <a:lstStyle/>
          <a:p>
            <a:r>
              <a:rPr lang="en-US" dirty="0" smtClean="0"/>
              <a:t>Drawing 1</a:t>
            </a:r>
            <a:endParaRPr lang="en-US" dirty="0"/>
          </a:p>
        </p:txBody>
      </p:sp>
    </p:spTree>
    <p:extLst>
      <p:ext uri="{BB962C8B-B14F-4D97-AF65-F5344CB8AC3E}">
        <p14:creationId xmlns:p14="http://schemas.microsoft.com/office/powerpoint/2010/main" val="3317795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DSCN0737.JPG"/>
          <p:cNvPicPr>
            <a:picLocks noGrp="1" noChangeAspect="1"/>
          </p:cNvPicPr>
          <p:nvPr>
            <p:ph idx="1"/>
          </p:nvPr>
        </p:nvPicPr>
        <p:blipFill>
          <a:blip r:embed="rId2" cstate="screen">
            <a:extLst>
              <a:ext uri="{28A0092B-C50C-407E-A947-70E740481C1C}">
                <a14:useLocalDpi xmlns:a14="http://schemas.microsoft.com/office/drawing/2010/main"/>
              </a:ext>
            </a:extLst>
          </a:blip>
          <a:srcRect l="-9524" r="-9524"/>
          <a:stretch>
            <a:fillRect/>
          </a:stretch>
        </p:blipFill>
        <p:spPr>
          <a:xfrm>
            <a:off x="-270934" y="677333"/>
            <a:ext cx="9084868" cy="5723467"/>
          </a:xfrm>
        </p:spPr>
      </p:pic>
      <p:sp>
        <p:nvSpPr>
          <p:cNvPr id="6" name="Oval 5"/>
          <p:cNvSpPr/>
          <p:nvPr/>
        </p:nvSpPr>
        <p:spPr>
          <a:xfrm>
            <a:off x="4126653" y="2681394"/>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Oval 6"/>
          <p:cNvSpPr/>
          <p:nvPr/>
        </p:nvSpPr>
        <p:spPr>
          <a:xfrm>
            <a:off x="5041053" y="2709334"/>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Oval 7"/>
          <p:cNvSpPr/>
          <p:nvPr/>
        </p:nvSpPr>
        <p:spPr>
          <a:xfrm>
            <a:off x="3681306" y="2737274"/>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Oval 8"/>
          <p:cNvSpPr/>
          <p:nvPr/>
        </p:nvSpPr>
        <p:spPr>
          <a:xfrm>
            <a:off x="2907453" y="2872740"/>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Oval 9"/>
          <p:cNvSpPr/>
          <p:nvPr/>
        </p:nvSpPr>
        <p:spPr>
          <a:xfrm>
            <a:off x="2009986" y="3714327"/>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p:cNvSpPr/>
          <p:nvPr/>
        </p:nvSpPr>
        <p:spPr>
          <a:xfrm>
            <a:off x="4792133" y="1648461"/>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p:cNvSpPr/>
          <p:nvPr/>
        </p:nvSpPr>
        <p:spPr>
          <a:xfrm>
            <a:off x="5486400" y="3517054"/>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p:cNvSpPr/>
          <p:nvPr/>
        </p:nvSpPr>
        <p:spPr>
          <a:xfrm>
            <a:off x="5297593" y="4187613"/>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5382260" y="3031067"/>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3458632" y="2059941"/>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2529839" y="1862668"/>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2111586" y="2833794"/>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6480386" y="3517054"/>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1366520" y="3131820"/>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3130126" y="4582159"/>
            <a:ext cx="445347" cy="394546"/>
          </a:xfrm>
          <a:prstGeom prst="ellipse">
            <a:avLst/>
          </a:prstGeom>
          <a:solidFill>
            <a:srgbClr val="3366FF">
              <a:alpha val="26000"/>
            </a:srgb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TextBox 20"/>
          <p:cNvSpPr txBox="1"/>
          <p:nvPr/>
        </p:nvSpPr>
        <p:spPr>
          <a:xfrm>
            <a:off x="728133" y="5571067"/>
            <a:ext cx="3708400" cy="830997"/>
          </a:xfrm>
          <a:prstGeom prst="rect">
            <a:avLst/>
          </a:prstGeom>
          <a:noFill/>
        </p:spPr>
        <p:txBody>
          <a:bodyPr wrap="square" rtlCol="0">
            <a:spAutoFit/>
          </a:bodyPr>
          <a:lstStyle/>
          <a:p>
            <a:r>
              <a:rPr lang="en-US" sz="2400" dirty="0" smtClean="0">
                <a:solidFill>
                  <a:srgbClr val="0000FF"/>
                </a:solidFill>
              </a:rPr>
              <a:t>Still Life: What You Imagine-</a:t>
            </a:r>
          </a:p>
          <a:p>
            <a:r>
              <a:rPr lang="en-US" sz="2400" dirty="0" smtClean="0">
                <a:solidFill>
                  <a:srgbClr val="0000FF"/>
                </a:solidFill>
              </a:rPr>
              <a:t>Points of Intersection</a:t>
            </a:r>
            <a:endParaRPr lang="en-US" sz="2400" dirty="0">
              <a:solidFill>
                <a:srgbClr val="0000FF"/>
              </a:solidFill>
            </a:endParaRPr>
          </a:p>
        </p:txBody>
      </p:sp>
    </p:spTree>
    <p:extLst>
      <p:ext uri="{BB962C8B-B14F-4D97-AF65-F5344CB8AC3E}">
        <p14:creationId xmlns:p14="http://schemas.microsoft.com/office/powerpoint/2010/main" val="5483538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descr="DSCN0737.JPG"/>
          <p:cNvPicPr>
            <a:picLocks noGrp="1" noChangeAspect="1"/>
          </p:cNvPicPr>
          <p:nvPr>
            <p:ph idx="1"/>
          </p:nvPr>
        </p:nvPicPr>
        <p:blipFill>
          <a:blip r:embed="rId2" cstate="screen">
            <a:extLst>
              <a:ext uri="{28A0092B-C50C-407E-A947-70E740481C1C}">
                <a14:useLocalDpi xmlns:a14="http://schemas.microsoft.com/office/drawing/2010/main"/>
              </a:ext>
            </a:extLst>
          </a:blip>
          <a:srcRect l="-9524" r="-9524"/>
          <a:stretch>
            <a:fillRect/>
          </a:stretch>
        </p:blipFill>
        <p:spPr>
          <a:xfrm>
            <a:off x="-400487" y="474134"/>
            <a:ext cx="9111746" cy="5740400"/>
          </a:xfrm>
        </p:spPr>
      </p:pic>
      <p:sp>
        <p:nvSpPr>
          <p:cNvPr id="3" name="TextBox 2"/>
          <p:cNvSpPr txBox="1"/>
          <p:nvPr/>
        </p:nvSpPr>
        <p:spPr>
          <a:xfrm>
            <a:off x="609600" y="5249333"/>
            <a:ext cx="3911600" cy="830997"/>
          </a:xfrm>
          <a:prstGeom prst="rect">
            <a:avLst/>
          </a:prstGeom>
          <a:noFill/>
        </p:spPr>
        <p:txBody>
          <a:bodyPr wrap="square" rtlCol="0">
            <a:spAutoFit/>
          </a:bodyPr>
          <a:lstStyle/>
          <a:p>
            <a:r>
              <a:rPr lang="en-US" sz="2400" dirty="0" smtClean="0">
                <a:solidFill>
                  <a:srgbClr val="0000FF"/>
                </a:solidFill>
              </a:rPr>
              <a:t>Still Life: What You </a:t>
            </a:r>
            <a:r>
              <a:rPr lang="en-US" sz="2400" dirty="0">
                <a:solidFill>
                  <a:srgbClr val="0000FF"/>
                </a:solidFill>
              </a:rPr>
              <a:t>I</a:t>
            </a:r>
            <a:r>
              <a:rPr lang="en-US" sz="2400" dirty="0" smtClean="0">
                <a:solidFill>
                  <a:srgbClr val="0000FF"/>
                </a:solidFill>
              </a:rPr>
              <a:t>magine-</a:t>
            </a:r>
          </a:p>
          <a:p>
            <a:r>
              <a:rPr lang="en-US" sz="2400" dirty="0" smtClean="0">
                <a:solidFill>
                  <a:srgbClr val="0000FF"/>
                </a:solidFill>
              </a:rPr>
              <a:t>Lining Up Features </a:t>
            </a:r>
            <a:endParaRPr lang="en-US" sz="2400" dirty="0">
              <a:solidFill>
                <a:srgbClr val="0000FF"/>
              </a:solidFill>
            </a:endParaRPr>
          </a:p>
        </p:txBody>
      </p:sp>
      <p:cxnSp>
        <p:nvCxnSpPr>
          <p:cNvPr id="7" name="Straight Connector 6"/>
          <p:cNvCxnSpPr/>
          <p:nvPr/>
        </p:nvCxnSpPr>
        <p:spPr>
          <a:xfrm>
            <a:off x="1862666" y="1461560"/>
            <a:ext cx="491066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1862666" y="3950760"/>
            <a:ext cx="491066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609600" y="2833160"/>
            <a:ext cx="616373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3623733" y="1083733"/>
            <a:ext cx="0" cy="36576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4893732" y="914400"/>
            <a:ext cx="0" cy="3674533"/>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5384797" y="914400"/>
            <a:ext cx="0" cy="3674533"/>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6265331" y="914400"/>
            <a:ext cx="0" cy="3674533"/>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2082800" y="1811867"/>
            <a:ext cx="298026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457200" y="3544360"/>
            <a:ext cx="723053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a:off x="5875866" y="3019426"/>
            <a:ext cx="0" cy="2974973"/>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007953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N0749.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168400" y="1804586"/>
            <a:ext cx="7806267" cy="4917948"/>
          </a:xfrm>
        </p:spPr>
      </p:pic>
      <p:pic>
        <p:nvPicPr>
          <p:cNvPr id="5" name="Picture 4" descr="DSCN073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048000" cy="2286000"/>
          </a:xfrm>
          <a:prstGeom prst="rect">
            <a:avLst/>
          </a:prstGeom>
        </p:spPr>
      </p:pic>
    </p:spTree>
    <p:extLst>
      <p:ext uri="{BB962C8B-B14F-4D97-AF65-F5344CB8AC3E}">
        <p14:creationId xmlns:p14="http://schemas.microsoft.com/office/powerpoint/2010/main" val="40321990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the drawing</a:t>
            </a:r>
            <a:endParaRPr lang="en-US" dirty="0"/>
          </a:p>
        </p:txBody>
      </p:sp>
      <p:sp>
        <p:nvSpPr>
          <p:cNvPr id="3" name="Content Placeholder 2"/>
          <p:cNvSpPr>
            <a:spLocks noGrp="1"/>
          </p:cNvSpPr>
          <p:nvPr>
            <p:ph idx="1"/>
          </p:nvPr>
        </p:nvSpPr>
        <p:spPr/>
        <p:txBody>
          <a:bodyPr>
            <a:normAutofit fontScale="92500"/>
          </a:bodyPr>
          <a:lstStyle/>
          <a:p>
            <a:r>
              <a:rPr lang="en-US" dirty="0" smtClean="0"/>
              <a:t>When the basic outlines are in tact, go back through and check and refine your drawing. </a:t>
            </a:r>
          </a:p>
          <a:p>
            <a:r>
              <a:rPr lang="en-US" dirty="0" smtClean="0"/>
              <a:t>Depending on how well you did drawing the 3D shapes at first, this may mean significant revision or it may mean minimal revision. </a:t>
            </a:r>
          </a:p>
          <a:p>
            <a:r>
              <a:rPr lang="en-US" dirty="0" smtClean="0"/>
              <a:t>Check your </a:t>
            </a:r>
            <a:r>
              <a:rPr lang="en-US" b="1" dirty="0" smtClean="0"/>
              <a:t>proportions</a:t>
            </a:r>
            <a:r>
              <a:rPr lang="en-US" dirty="0" smtClean="0"/>
              <a:t>- how big is an objects’ width to its height? How big is an object related to another object? How big is the top face of an object compared to the side?</a:t>
            </a:r>
          </a:p>
          <a:p>
            <a:pPr marL="114300" indent="0">
              <a:buNone/>
            </a:pPr>
            <a:r>
              <a:rPr lang="en-US" b="1" i="1" dirty="0" smtClean="0"/>
              <a:t>HINT</a:t>
            </a:r>
            <a:r>
              <a:rPr lang="en-US" i="1" dirty="0" smtClean="0"/>
              <a:t>- The sphere and the cube are roughly the same size. The cylinder, rectangle, cone and pyramid are all about the same length. The lengths are roughly double the heights.</a:t>
            </a:r>
          </a:p>
          <a:p>
            <a:pPr marL="114300" indent="0">
              <a:buNone/>
            </a:pPr>
            <a:endParaRPr lang="en-US" i="1" dirty="0" smtClean="0"/>
          </a:p>
          <a:p>
            <a:pPr marL="114300" indent="0">
              <a:buNone/>
            </a:pPr>
            <a:r>
              <a:rPr lang="en-US" dirty="0" smtClean="0"/>
              <a:t>Check your </a:t>
            </a:r>
            <a:r>
              <a:rPr lang="en-US" b="1" dirty="0" smtClean="0"/>
              <a:t>negative spaces</a:t>
            </a:r>
            <a:r>
              <a:rPr lang="en-US" dirty="0" smtClean="0"/>
              <a:t>. These are the spaces around and between objects. Looking at them will help you draw the objects more accurately (it forces you to look at them in a different way). </a:t>
            </a:r>
            <a:endParaRPr lang="en-US" b="1" dirty="0"/>
          </a:p>
        </p:txBody>
      </p:sp>
    </p:spTree>
    <p:extLst>
      <p:ext uri="{BB962C8B-B14F-4D97-AF65-F5344CB8AC3E}">
        <p14:creationId xmlns:p14="http://schemas.microsoft.com/office/powerpoint/2010/main" val="34236676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descr="DSCN0737.JPG"/>
          <p:cNvPicPr>
            <a:picLocks noGrp="1" noChangeAspect="1"/>
          </p:cNvPicPr>
          <p:nvPr>
            <p:ph idx="1"/>
          </p:nvPr>
        </p:nvPicPr>
        <p:blipFill>
          <a:blip r:embed="rId2" cstate="screen">
            <a:extLst>
              <a:ext uri="{28A0092B-C50C-407E-A947-70E740481C1C}">
                <a14:useLocalDpi xmlns:a14="http://schemas.microsoft.com/office/drawing/2010/main"/>
              </a:ext>
            </a:extLst>
          </a:blip>
          <a:srcRect l="-9524" r="-9524"/>
          <a:stretch>
            <a:fillRect/>
          </a:stretch>
        </p:blipFill>
        <p:spPr>
          <a:xfrm>
            <a:off x="-400487" y="474134"/>
            <a:ext cx="9111746" cy="5740400"/>
          </a:xfrm>
        </p:spPr>
      </p:pic>
      <p:sp>
        <p:nvSpPr>
          <p:cNvPr id="5" name="TextBox 4"/>
          <p:cNvSpPr txBox="1"/>
          <p:nvPr/>
        </p:nvSpPr>
        <p:spPr>
          <a:xfrm>
            <a:off x="778933" y="5029200"/>
            <a:ext cx="4114800" cy="830997"/>
          </a:xfrm>
          <a:prstGeom prst="rect">
            <a:avLst/>
          </a:prstGeom>
          <a:noFill/>
        </p:spPr>
        <p:txBody>
          <a:bodyPr wrap="square" rtlCol="0">
            <a:spAutoFit/>
          </a:bodyPr>
          <a:lstStyle/>
          <a:p>
            <a:r>
              <a:rPr lang="en-US" sz="2400" dirty="0" smtClean="0">
                <a:solidFill>
                  <a:srgbClr val="0000FF"/>
                </a:solidFill>
              </a:rPr>
              <a:t>Still Life: What You Imagine- Proportions (demonstration)</a:t>
            </a:r>
            <a:endParaRPr lang="en-US" sz="2400" dirty="0">
              <a:solidFill>
                <a:srgbClr val="0000FF"/>
              </a:solidFill>
            </a:endParaRPr>
          </a:p>
        </p:txBody>
      </p:sp>
    </p:spTree>
    <p:extLst>
      <p:ext uri="{BB962C8B-B14F-4D97-AF65-F5344CB8AC3E}">
        <p14:creationId xmlns:p14="http://schemas.microsoft.com/office/powerpoint/2010/main" val="20409682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descr="DSCN0737.JPG"/>
          <p:cNvPicPr>
            <a:picLocks noGrp="1" noChangeAspect="1"/>
          </p:cNvPicPr>
          <p:nvPr>
            <p:ph idx="1"/>
          </p:nvPr>
        </p:nvPicPr>
        <p:blipFill>
          <a:blip r:embed="rId2" cstate="screen">
            <a:extLst>
              <a:ext uri="{28A0092B-C50C-407E-A947-70E740481C1C}">
                <a14:useLocalDpi xmlns:a14="http://schemas.microsoft.com/office/drawing/2010/main"/>
              </a:ext>
            </a:extLst>
          </a:blip>
          <a:srcRect l="-9524" r="-9524"/>
          <a:stretch>
            <a:fillRect/>
          </a:stretch>
        </p:blipFill>
        <p:spPr>
          <a:xfrm>
            <a:off x="-400487" y="474134"/>
            <a:ext cx="9111746" cy="5740400"/>
          </a:xfrm>
        </p:spPr>
      </p:pic>
      <p:sp>
        <p:nvSpPr>
          <p:cNvPr id="5" name="TextBox 4"/>
          <p:cNvSpPr txBox="1"/>
          <p:nvPr/>
        </p:nvSpPr>
        <p:spPr>
          <a:xfrm>
            <a:off x="778933" y="5029200"/>
            <a:ext cx="4131734" cy="830997"/>
          </a:xfrm>
          <a:prstGeom prst="rect">
            <a:avLst/>
          </a:prstGeom>
          <a:noFill/>
        </p:spPr>
        <p:txBody>
          <a:bodyPr wrap="square" rtlCol="0">
            <a:spAutoFit/>
          </a:bodyPr>
          <a:lstStyle/>
          <a:p>
            <a:r>
              <a:rPr lang="en-US" sz="2400" dirty="0" smtClean="0">
                <a:solidFill>
                  <a:srgbClr val="0000FF"/>
                </a:solidFill>
              </a:rPr>
              <a:t>Still Life: What You Imagine- Negative spaces/shapes</a:t>
            </a:r>
            <a:endParaRPr lang="en-US" sz="2400" dirty="0">
              <a:solidFill>
                <a:srgbClr val="0000FF"/>
              </a:solidFill>
            </a:endParaRPr>
          </a:p>
        </p:txBody>
      </p:sp>
      <p:sp>
        <p:nvSpPr>
          <p:cNvPr id="16" name="Oval 15"/>
          <p:cNvSpPr/>
          <p:nvPr/>
        </p:nvSpPr>
        <p:spPr>
          <a:xfrm>
            <a:off x="5108787" y="2247053"/>
            <a:ext cx="822960" cy="822960"/>
          </a:xfrm>
          <a:prstGeom prst="ellipse">
            <a:avLst/>
          </a:prstGeom>
          <a:solidFill>
            <a:schemeClr val="accent1">
              <a:alpha val="1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3263054" y="1676718"/>
            <a:ext cx="822960" cy="1393295"/>
          </a:xfrm>
          <a:prstGeom prst="ellipse">
            <a:avLst/>
          </a:prstGeom>
          <a:solidFill>
            <a:schemeClr val="accent1">
              <a:alpha val="1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457200" y="2810933"/>
            <a:ext cx="1219200" cy="822960"/>
          </a:xfrm>
          <a:prstGeom prst="ellipse">
            <a:avLst/>
          </a:prstGeom>
          <a:solidFill>
            <a:schemeClr val="accent1">
              <a:alpha val="1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4910667" y="3991186"/>
            <a:ext cx="822960" cy="822960"/>
          </a:xfrm>
          <a:prstGeom prst="ellipse">
            <a:avLst/>
          </a:prstGeom>
          <a:solidFill>
            <a:schemeClr val="accent1">
              <a:alpha val="1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6009641" y="3633893"/>
            <a:ext cx="822960" cy="822960"/>
          </a:xfrm>
          <a:prstGeom prst="ellipse">
            <a:avLst/>
          </a:prstGeom>
          <a:solidFill>
            <a:schemeClr val="accent1">
              <a:alpha val="1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2297853" y="3532293"/>
            <a:ext cx="822960" cy="822960"/>
          </a:xfrm>
          <a:prstGeom prst="ellipse">
            <a:avLst/>
          </a:prstGeom>
          <a:solidFill>
            <a:schemeClr val="accent1">
              <a:alpha val="1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419719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31200" cy="1143000"/>
          </a:xfrm>
        </p:spPr>
        <p:txBody>
          <a:bodyPr/>
          <a:lstStyle/>
          <a:p>
            <a:r>
              <a:rPr lang="en-US" dirty="0" smtClean="0"/>
              <a:t>A Tutorial on cubes/3D rectangles</a:t>
            </a:r>
            <a:endParaRPr lang="en-US" dirty="0"/>
          </a:p>
        </p:txBody>
      </p:sp>
      <p:sp>
        <p:nvSpPr>
          <p:cNvPr id="3" name="Content Placeholder 2"/>
          <p:cNvSpPr>
            <a:spLocks noGrp="1"/>
          </p:cNvSpPr>
          <p:nvPr>
            <p:ph idx="1"/>
          </p:nvPr>
        </p:nvSpPr>
        <p:spPr>
          <a:xfrm>
            <a:off x="457200" y="969434"/>
            <a:ext cx="7620000" cy="4800600"/>
          </a:xfrm>
        </p:spPr>
        <p:txBody>
          <a:bodyPr/>
          <a:lstStyle/>
          <a:p>
            <a:r>
              <a:rPr lang="en-US" dirty="0" smtClean="0"/>
              <a:t>Cubes and 3D rectangles are three sets of three parallel sides.</a:t>
            </a:r>
          </a:p>
          <a:p>
            <a:r>
              <a:rPr lang="en-US" dirty="0" smtClean="0"/>
              <a:t>Depending on where your eye level is you may be able to see more or less of the top (higher=more; lower=less </a:t>
            </a:r>
            <a:r>
              <a:rPr lang="en-US" b="1" u="sng" dirty="0" smtClean="0"/>
              <a:t>and</a:t>
            </a:r>
            <a:r>
              <a:rPr lang="en-US" b="1" dirty="0" smtClean="0"/>
              <a:t> </a:t>
            </a:r>
            <a:r>
              <a:rPr lang="en-US" dirty="0" smtClean="0"/>
              <a:t>more to the left/right based on where you’re sitting). </a:t>
            </a:r>
          </a:p>
          <a:p>
            <a:r>
              <a:rPr lang="en-US" dirty="0" smtClean="0"/>
              <a:t>When the top of a surface appears flattened/squished because of our eye level, we say that it is </a:t>
            </a:r>
            <a:r>
              <a:rPr lang="en-US" b="1" u="sng" dirty="0" smtClean="0"/>
              <a:t>foreshortened</a:t>
            </a:r>
            <a:r>
              <a:rPr lang="en-US" dirty="0" smtClean="0"/>
              <a:t>. </a:t>
            </a:r>
          </a:p>
          <a:p>
            <a:pPr marL="114300" indent="0">
              <a:buNone/>
            </a:pPr>
            <a:endParaRPr lang="en-US" dirty="0"/>
          </a:p>
        </p:txBody>
      </p:sp>
      <p:pic>
        <p:nvPicPr>
          <p:cNvPr id="4" name="Picture 3" descr="DSCN073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866" y="3369734"/>
            <a:ext cx="2273300" cy="3031066"/>
          </a:xfrm>
          <a:prstGeom prst="rect">
            <a:avLst/>
          </a:prstGeom>
        </p:spPr>
      </p:pic>
      <p:pic>
        <p:nvPicPr>
          <p:cNvPr id="5" name="Picture 4" descr="DSCN074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7067" y="3976686"/>
            <a:ext cx="2561166" cy="1920875"/>
          </a:xfrm>
          <a:prstGeom prst="rect">
            <a:avLst/>
          </a:prstGeom>
        </p:spPr>
      </p:pic>
      <p:pic>
        <p:nvPicPr>
          <p:cNvPr id="6" name="Picture 5" descr="DSCN074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2489" y="3725334"/>
            <a:ext cx="3138311" cy="2506133"/>
          </a:xfrm>
          <a:prstGeom prst="rect">
            <a:avLst/>
          </a:prstGeom>
        </p:spPr>
      </p:pic>
    </p:spTree>
    <p:extLst>
      <p:ext uri="{BB962C8B-B14F-4D97-AF65-F5344CB8AC3E}">
        <p14:creationId xmlns:p14="http://schemas.microsoft.com/office/powerpoint/2010/main" val="10445413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846138"/>
            <a:ext cx="8043333" cy="1143000"/>
          </a:xfrm>
        </p:spPr>
        <p:txBody>
          <a:bodyPr/>
          <a:lstStyle/>
          <a:p>
            <a:r>
              <a:rPr lang="en-US" b="1" dirty="0" smtClean="0"/>
              <a:t>Rotating Cube</a:t>
            </a:r>
            <a:r>
              <a:rPr lang="en-US" dirty="0" smtClean="0"/>
              <a:t>- Notice how the center shifts and you can see more/less of the left/right side</a:t>
            </a:r>
            <a:endParaRPr lang="en-US" dirty="0"/>
          </a:p>
        </p:txBody>
      </p:sp>
      <p:pic>
        <p:nvPicPr>
          <p:cNvPr id="4" name="Content Placeholder 3" descr="DSCN0739.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237066" y="3055408"/>
            <a:ext cx="2319867" cy="2447925"/>
          </a:xfrm>
        </p:spPr>
      </p:pic>
      <p:pic>
        <p:nvPicPr>
          <p:cNvPr id="9" name="Content Placeholder 8" descr="DSCN0740.JPG"/>
          <p:cNvPicPr>
            <a:picLocks noGrp="1" noChangeAspect="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a:xfrm>
            <a:off x="2931011" y="3055408"/>
            <a:ext cx="2265978" cy="2447925"/>
          </a:xfrm>
        </p:spPr>
      </p:pic>
      <p:pic>
        <p:nvPicPr>
          <p:cNvPr id="10" name="Picture 9" descr="DSCN074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0700" y="3055408"/>
            <a:ext cx="2273299" cy="2447925"/>
          </a:xfrm>
          <a:prstGeom prst="rect">
            <a:avLst/>
          </a:prstGeom>
        </p:spPr>
      </p:pic>
    </p:spTree>
    <p:extLst>
      <p:ext uri="{BB962C8B-B14F-4D97-AF65-F5344CB8AC3E}">
        <p14:creationId xmlns:p14="http://schemas.microsoft.com/office/powerpoint/2010/main" val="14109803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9333" y="274638"/>
            <a:ext cx="8280399" cy="1143000"/>
          </a:xfrm>
        </p:spPr>
        <p:txBody>
          <a:bodyPr/>
          <a:lstStyle/>
          <a:p>
            <a:r>
              <a:rPr lang="en-US" dirty="0" smtClean="0"/>
              <a:t>Three Sets of Three Parallel Edges</a:t>
            </a:r>
            <a:endParaRPr lang="en-US" dirty="0"/>
          </a:p>
        </p:txBody>
      </p:sp>
      <p:pic>
        <p:nvPicPr>
          <p:cNvPr id="9" name="Content Placeholder 8" descr="DSCN0739.JPG"/>
          <p:cNvPicPr>
            <a:picLocks noGrp="1" noChangeAspect="1"/>
          </p:cNvPicPr>
          <p:nvPr>
            <p:ph idx="1"/>
          </p:nvPr>
        </p:nvPicPr>
        <p:blipFill>
          <a:blip r:embed="rId2" cstate="screen">
            <a:extLst>
              <a:ext uri="{28A0092B-C50C-407E-A947-70E740481C1C}">
                <a14:useLocalDpi xmlns:a14="http://schemas.microsoft.com/office/drawing/2010/main"/>
              </a:ext>
            </a:extLst>
          </a:blip>
          <a:srcRect l="-55820" r="-55820"/>
          <a:stretch>
            <a:fillRect/>
          </a:stretch>
        </p:blipFill>
        <p:spPr>
          <a:xfrm>
            <a:off x="-1642533" y="1244600"/>
            <a:ext cx="8568265" cy="5257800"/>
          </a:xfrm>
        </p:spPr>
      </p:pic>
      <p:cxnSp>
        <p:nvCxnSpPr>
          <p:cNvPr id="10" name="Straight Connector 9"/>
          <p:cNvCxnSpPr/>
          <p:nvPr/>
        </p:nvCxnSpPr>
        <p:spPr>
          <a:xfrm>
            <a:off x="2687319" y="3183467"/>
            <a:ext cx="0" cy="2167466"/>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a:off x="4058919" y="2675467"/>
            <a:ext cx="0" cy="2167466"/>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a:off x="1620519" y="2675467"/>
            <a:ext cx="0" cy="2167466"/>
          </a:xfrm>
          <a:prstGeom prst="line">
            <a:avLst/>
          </a:prstGeom>
          <a:ln/>
        </p:spPr>
        <p:style>
          <a:lnRef idx="3">
            <a:schemeClr val="accent3"/>
          </a:lnRef>
          <a:fillRef idx="0">
            <a:schemeClr val="accent3"/>
          </a:fillRef>
          <a:effectRef idx="2">
            <a:schemeClr val="accent3"/>
          </a:effectRef>
          <a:fontRef idx="minor">
            <a:schemeClr val="tx1"/>
          </a:fontRef>
        </p:style>
      </p:cxnSp>
      <p:sp>
        <p:nvSpPr>
          <p:cNvPr id="18" name="TextBox 17"/>
          <p:cNvSpPr txBox="1"/>
          <p:nvPr/>
        </p:nvSpPr>
        <p:spPr>
          <a:xfrm>
            <a:off x="5520267" y="2302933"/>
            <a:ext cx="2353733" cy="3416320"/>
          </a:xfrm>
          <a:prstGeom prst="rect">
            <a:avLst/>
          </a:prstGeom>
          <a:noFill/>
        </p:spPr>
        <p:txBody>
          <a:bodyPr wrap="square" rtlCol="0">
            <a:spAutoFit/>
          </a:bodyPr>
          <a:lstStyle/>
          <a:p>
            <a:r>
              <a:rPr lang="en-US" dirty="0" smtClean="0"/>
              <a:t>Note: I took a picture of a cardboard box to show this concept. The cardboard sides had caved in a little, so they’re not completely straight. The cubes and 3D rectangles you’ll see in your still life arrangement are going to be perfectly straight.  </a:t>
            </a:r>
            <a:endParaRPr lang="en-US" dirty="0"/>
          </a:p>
        </p:txBody>
      </p:sp>
      <p:cxnSp>
        <p:nvCxnSpPr>
          <p:cNvPr id="19" name="Straight Connector 18"/>
          <p:cNvCxnSpPr/>
          <p:nvPr/>
        </p:nvCxnSpPr>
        <p:spPr>
          <a:xfrm>
            <a:off x="1354667" y="4114800"/>
            <a:ext cx="1524000" cy="123613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1354667" y="2912533"/>
            <a:ext cx="1676400" cy="6096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2556933" y="2675467"/>
            <a:ext cx="1806786" cy="38946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flipH="1">
            <a:off x="2421467" y="3064934"/>
            <a:ext cx="1942252" cy="457199"/>
          </a:xfrm>
          <a:prstGeom prst="line">
            <a:avLst/>
          </a:prstGeom>
          <a:ln>
            <a:solidFill>
              <a:srgbClr val="FF747D"/>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2556933" y="4318000"/>
            <a:ext cx="1642534" cy="1032933"/>
          </a:xfrm>
          <a:prstGeom prst="line">
            <a:avLst/>
          </a:prstGeom>
          <a:ln>
            <a:solidFill>
              <a:srgbClr val="FF747D"/>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1354667" y="2726267"/>
            <a:ext cx="2032000" cy="338667"/>
          </a:xfrm>
          <a:prstGeom prst="line">
            <a:avLst/>
          </a:prstGeom>
          <a:ln>
            <a:solidFill>
              <a:srgbClr val="FF747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935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a:t>
            </a:r>
            <a:endParaRPr lang="en-US" dirty="0"/>
          </a:p>
        </p:txBody>
      </p:sp>
      <p:sp>
        <p:nvSpPr>
          <p:cNvPr id="3" name="Content Placeholder 2"/>
          <p:cNvSpPr>
            <a:spLocks noGrp="1"/>
          </p:cNvSpPr>
          <p:nvPr>
            <p:ph idx="1"/>
          </p:nvPr>
        </p:nvSpPr>
        <p:spPr/>
        <p:txBody>
          <a:bodyPr/>
          <a:lstStyle/>
          <a:p>
            <a:r>
              <a:rPr lang="en-US" b="1" dirty="0" smtClean="0"/>
              <a:t>Overlap</a:t>
            </a:r>
            <a:r>
              <a:rPr lang="en-US" dirty="0" smtClean="0"/>
              <a:t>- Things sitting in front will block what’s sitting behind them (don’t make them look see-through when they’re solid)</a:t>
            </a:r>
          </a:p>
          <a:p>
            <a:r>
              <a:rPr lang="en-US" dirty="0" smtClean="0"/>
              <a:t>Higher on the paper= </a:t>
            </a:r>
            <a:r>
              <a:rPr lang="en-US" b="1" dirty="0" smtClean="0"/>
              <a:t>further</a:t>
            </a:r>
            <a:r>
              <a:rPr lang="en-US" dirty="0" smtClean="0"/>
              <a:t> </a:t>
            </a:r>
            <a:r>
              <a:rPr lang="en-US" b="1" dirty="0" smtClean="0"/>
              <a:t>back</a:t>
            </a:r>
            <a:r>
              <a:rPr lang="en-US" dirty="0" smtClean="0"/>
              <a:t> in space (you’re looking </a:t>
            </a:r>
            <a:r>
              <a:rPr lang="en-US" b="1" dirty="0" smtClean="0"/>
              <a:t>down</a:t>
            </a:r>
            <a:r>
              <a:rPr lang="en-US" dirty="0" smtClean="0"/>
              <a:t> at the objects but also </a:t>
            </a:r>
            <a:r>
              <a:rPr lang="en-US" b="1" dirty="0" smtClean="0"/>
              <a:t>out</a:t>
            </a:r>
            <a:r>
              <a:rPr lang="en-US" dirty="0" smtClean="0"/>
              <a:t> at them)</a:t>
            </a:r>
          </a:p>
          <a:p>
            <a:r>
              <a:rPr lang="en-US" dirty="0" smtClean="0"/>
              <a:t>Don’t forget your “</a:t>
            </a:r>
            <a:r>
              <a:rPr lang="en-US" b="1" dirty="0" smtClean="0"/>
              <a:t>horizon line</a:t>
            </a:r>
            <a:r>
              <a:rPr lang="en-US" dirty="0" smtClean="0"/>
              <a:t>” (where does the table meet the background?) </a:t>
            </a:r>
          </a:p>
          <a:p>
            <a:r>
              <a:rPr lang="en-US" dirty="0" smtClean="0"/>
              <a:t>Do</a:t>
            </a:r>
            <a:r>
              <a:rPr lang="fr-FR" dirty="0" smtClean="0"/>
              <a:t>n’</a:t>
            </a:r>
            <a:r>
              <a:rPr lang="en-US" dirty="0" smtClean="0"/>
              <a:t>t forget your </a:t>
            </a:r>
            <a:r>
              <a:rPr lang="en-US" b="1" dirty="0" smtClean="0"/>
              <a:t>base</a:t>
            </a:r>
            <a:r>
              <a:rPr lang="en-US" dirty="0" smtClean="0"/>
              <a:t> (look at where the edges run in with the objects)</a:t>
            </a:r>
          </a:p>
        </p:txBody>
      </p:sp>
    </p:spTree>
    <p:extLst>
      <p:ext uri="{BB962C8B-B14F-4D97-AF65-F5344CB8AC3E}">
        <p14:creationId xmlns:p14="http://schemas.microsoft.com/office/powerpoint/2010/main" val="16289120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doing?</a:t>
            </a:r>
            <a:endParaRPr lang="en-US" dirty="0"/>
          </a:p>
        </p:txBody>
      </p:sp>
      <p:sp>
        <p:nvSpPr>
          <p:cNvPr id="3" name="Content Placeholder 2"/>
          <p:cNvSpPr>
            <a:spLocks noGrp="1"/>
          </p:cNvSpPr>
          <p:nvPr>
            <p:ph idx="1"/>
          </p:nvPr>
        </p:nvSpPr>
        <p:spPr/>
        <p:txBody>
          <a:bodyPr>
            <a:normAutofit lnSpcReduction="10000"/>
          </a:bodyPr>
          <a:lstStyle/>
          <a:p>
            <a:r>
              <a:rPr lang="en-US" dirty="0" smtClean="0"/>
              <a:t>We will be drawing a </a:t>
            </a:r>
            <a:r>
              <a:rPr lang="en-US" b="1" u="sng" dirty="0" smtClean="0"/>
              <a:t>still life </a:t>
            </a:r>
            <a:r>
              <a:rPr lang="en-US" dirty="0" smtClean="0"/>
              <a:t>from </a:t>
            </a:r>
            <a:r>
              <a:rPr lang="en-US" b="1" u="sng" dirty="0" smtClean="0"/>
              <a:t>observation</a:t>
            </a:r>
            <a:r>
              <a:rPr lang="en-US" dirty="0" smtClean="0"/>
              <a:t>. </a:t>
            </a:r>
          </a:p>
          <a:p>
            <a:r>
              <a:rPr lang="en-US" dirty="0" smtClean="0"/>
              <a:t>A </a:t>
            </a:r>
            <a:r>
              <a:rPr lang="en-US" b="1" u="sng" dirty="0" smtClean="0"/>
              <a:t>still life </a:t>
            </a:r>
            <a:r>
              <a:rPr lang="en-US" dirty="0" smtClean="0"/>
              <a:t>is a set up of objects arranged in an interesting way. Since the objects do not move, the artist can carefully look at them over a long period of time. </a:t>
            </a:r>
          </a:p>
          <a:p>
            <a:r>
              <a:rPr lang="en-US" b="1" u="sng" dirty="0" smtClean="0"/>
              <a:t>Drawing from observation </a:t>
            </a:r>
            <a:r>
              <a:rPr lang="en-US" dirty="0" smtClean="0"/>
              <a:t>means that you are drawing from real life (not a picture, not your imagination). </a:t>
            </a:r>
          </a:p>
          <a:p>
            <a:r>
              <a:rPr lang="en-US" dirty="0" smtClean="0"/>
              <a:t>For this project, your teacher will be setting up the still life arrangement for you at your table. </a:t>
            </a:r>
            <a:endParaRPr lang="en-US" dirty="0"/>
          </a:p>
          <a:p>
            <a:r>
              <a:rPr lang="en-US" dirty="0" smtClean="0"/>
              <a:t>The first part of this lesson will involve placement and depiction of 3D forms. </a:t>
            </a:r>
          </a:p>
          <a:p>
            <a:r>
              <a:rPr lang="en-US" dirty="0" smtClean="0"/>
              <a:t>The second part of this lesson will involve shading. </a:t>
            </a:r>
          </a:p>
          <a:p>
            <a:r>
              <a:rPr lang="en-US" dirty="0" smtClean="0"/>
              <a:t>We’ve moved on from working from our imagination and now we are trying to make a drawing as accurate and realistic as possible based on what we see. </a:t>
            </a:r>
          </a:p>
        </p:txBody>
      </p:sp>
    </p:spTree>
    <p:extLst>
      <p:ext uri="{BB962C8B-B14F-4D97-AF65-F5344CB8AC3E}">
        <p14:creationId xmlns:p14="http://schemas.microsoft.com/office/powerpoint/2010/main" val="3547172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738.JPG"/>
          <p:cNvPicPr>
            <a:picLocks noGrp="1" noChangeAspect="1"/>
          </p:cNvPicPr>
          <p:nvPr>
            <p:ph idx="1"/>
          </p:nvPr>
        </p:nvPicPr>
        <p:blipFill>
          <a:blip r:embed="rId2" cstate="screen">
            <a:extLst>
              <a:ext uri="{28A0092B-C50C-407E-A947-70E740481C1C}">
                <a14:useLocalDpi xmlns:a14="http://schemas.microsoft.com/office/drawing/2010/main"/>
              </a:ext>
            </a:extLst>
          </a:blip>
          <a:srcRect l="-9524" r="-9524"/>
          <a:stretch>
            <a:fillRect/>
          </a:stretch>
        </p:blipFill>
        <p:spPr>
          <a:xfrm>
            <a:off x="-203201" y="274638"/>
            <a:ext cx="8923867" cy="6126162"/>
          </a:xfrm>
        </p:spPr>
      </p:pic>
      <p:sp>
        <p:nvSpPr>
          <p:cNvPr id="7" name="Freeform 6"/>
          <p:cNvSpPr/>
          <p:nvPr/>
        </p:nvSpPr>
        <p:spPr>
          <a:xfrm>
            <a:off x="3979333" y="1422400"/>
            <a:ext cx="1083734" cy="2235200"/>
          </a:xfrm>
          <a:custGeom>
            <a:avLst/>
            <a:gdLst>
              <a:gd name="connsiteX0" fmla="*/ 0 w 950227"/>
              <a:gd name="connsiteY0" fmla="*/ 1337733 h 2235200"/>
              <a:gd name="connsiteX1" fmla="*/ 16934 w 950227"/>
              <a:gd name="connsiteY1" fmla="*/ 1811867 h 2235200"/>
              <a:gd name="connsiteX2" fmla="*/ 50800 w 950227"/>
              <a:gd name="connsiteY2" fmla="*/ 1913467 h 2235200"/>
              <a:gd name="connsiteX3" fmla="*/ 67734 w 950227"/>
              <a:gd name="connsiteY3" fmla="*/ 1964267 h 2235200"/>
              <a:gd name="connsiteX4" fmla="*/ 84667 w 950227"/>
              <a:gd name="connsiteY4" fmla="*/ 2133600 h 2235200"/>
              <a:gd name="connsiteX5" fmla="*/ 152400 w 950227"/>
              <a:gd name="connsiteY5" fmla="*/ 2167467 h 2235200"/>
              <a:gd name="connsiteX6" fmla="*/ 270934 w 950227"/>
              <a:gd name="connsiteY6" fmla="*/ 2235200 h 2235200"/>
              <a:gd name="connsiteX7" fmla="*/ 812800 w 950227"/>
              <a:gd name="connsiteY7" fmla="*/ 2218267 h 2235200"/>
              <a:gd name="connsiteX8" fmla="*/ 880534 w 950227"/>
              <a:gd name="connsiteY8" fmla="*/ 2201333 h 2235200"/>
              <a:gd name="connsiteX9" fmla="*/ 931334 w 950227"/>
              <a:gd name="connsiteY9" fmla="*/ 2167467 h 2235200"/>
              <a:gd name="connsiteX10" fmla="*/ 948267 w 950227"/>
              <a:gd name="connsiteY10" fmla="*/ 728133 h 2235200"/>
              <a:gd name="connsiteX11" fmla="*/ 948267 w 950227"/>
              <a:gd name="connsiteY11"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227" h="2235200">
                <a:moveTo>
                  <a:pt x="0" y="1337733"/>
                </a:moveTo>
                <a:cubicBezTo>
                  <a:pt x="5645" y="1495778"/>
                  <a:pt x="3034" y="1654334"/>
                  <a:pt x="16934" y="1811867"/>
                </a:cubicBezTo>
                <a:cubicBezTo>
                  <a:pt x="20072" y="1847427"/>
                  <a:pt x="39511" y="1879600"/>
                  <a:pt x="50800" y="1913467"/>
                </a:cubicBezTo>
                <a:lnTo>
                  <a:pt x="67734" y="1964267"/>
                </a:lnTo>
                <a:cubicBezTo>
                  <a:pt x="73378" y="2020711"/>
                  <a:pt x="62850" y="2081238"/>
                  <a:pt x="84667" y="2133600"/>
                </a:cubicBezTo>
                <a:cubicBezTo>
                  <a:pt x="94376" y="2156901"/>
                  <a:pt x="130483" y="2154943"/>
                  <a:pt x="152400" y="2167467"/>
                </a:cubicBezTo>
                <a:cubicBezTo>
                  <a:pt x="319931" y="2263199"/>
                  <a:pt x="66260" y="2132863"/>
                  <a:pt x="270934" y="2235200"/>
                </a:cubicBezTo>
                <a:cubicBezTo>
                  <a:pt x="451556" y="2229556"/>
                  <a:pt x="632368" y="2228291"/>
                  <a:pt x="812800" y="2218267"/>
                </a:cubicBezTo>
                <a:cubicBezTo>
                  <a:pt x="836037" y="2216976"/>
                  <a:pt x="859143" y="2210501"/>
                  <a:pt x="880534" y="2201333"/>
                </a:cubicBezTo>
                <a:cubicBezTo>
                  <a:pt x="899240" y="2193316"/>
                  <a:pt x="914401" y="2178756"/>
                  <a:pt x="931334" y="2167467"/>
                </a:cubicBezTo>
                <a:cubicBezTo>
                  <a:pt x="890489" y="1432288"/>
                  <a:pt x="922233" y="2160009"/>
                  <a:pt x="948267" y="728133"/>
                </a:cubicBezTo>
                <a:cubicBezTo>
                  <a:pt x="952679" y="485462"/>
                  <a:pt x="948267" y="242711"/>
                  <a:pt x="948267"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 name="Freeform 8"/>
          <p:cNvSpPr/>
          <p:nvPr/>
        </p:nvSpPr>
        <p:spPr>
          <a:xfrm>
            <a:off x="3048000" y="2760133"/>
            <a:ext cx="357872" cy="1100667"/>
          </a:xfrm>
          <a:custGeom>
            <a:avLst/>
            <a:gdLst>
              <a:gd name="connsiteX0" fmla="*/ 0 w 357872"/>
              <a:gd name="connsiteY0" fmla="*/ 1100667 h 1100667"/>
              <a:gd name="connsiteX1" fmla="*/ 135467 w 357872"/>
              <a:gd name="connsiteY1" fmla="*/ 982134 h 1100667"/>
              <a:gd name="connsiteX2" fmla="*/ 186267 w 357872"/>
              <a:gd name="connsiteY2" fmla="*/ 931334 h 1100667"/>
              <a:gd name="connsiteX3" fmla="*/ 237067 w 357872"/>
              <a:gd name="connsiteY3" fmla="*/ 897467 h 1100667"/>
              <a:gd name="connsiteX4" fmla="*/ 321733 w 357872"/>
              <a:gd name="connsiteY4" fmla="*/ 778934 h 1100667"/>
              <a:gd name="connsiteX5" fmla="*/ 355600 w 357872"/>
              <a:gd name="connsiteY5" fmla="*/ 677334 h 1100667"/>
              <a:gd name="connsiteX6" fmla="*/ 321733 w 357872"/>
              <a:gd name="connsiteY6" fmla="*/ 575734 h 1100667"/>
              <a:gd name="connsiteX7" fmla="*/ 287867 w 357872"/>
              <a:gd name="connsiteY7" fmla="*/ 457200 h 1100667"/>
              <a:gd name="connsiteX8" fmla="*/ 220133 w 357872"/>
              <a:gd name="connsiteY8" fmla="*/ 355600 h 1100667"/>
              <a:gd name="connsiteX9" fmla="*/ 186267 w 357872"/>
              <a:gd name="connsiteY9" fmla="*/ 304800 h 1100667"/>
              <a:gd name="connsiteX10" fmla="*/ 135467 w 357872"/>
              <a:gd name="connsiteY10" fmla="*/ 135467 h 1100667"/>
              <a:gd name="connsiteX11" fmla="*/ 118533 w 357872"/>
              <a:gd name="connsiteY11" fmla="*/ 50800 h 1100667"/>
              <a:gd name="connsiteX12" fmla="*/ 101600 w 357872"/>
              <a:gd name="connsiteY12" fmla="*/ 0 h 110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872" h="1100667">
                <a:moveTo>
                  <a:pt x="0" y="1100667"/>
                </a:moveTo>
                <a:cubicBezTo>
                  <a:pt x="140807" y="924657"/>
                  <a:pt x="-4617" y="1082193"/>
                  <a:pt x="135467" y="982134"/>
                </a:cubicBezTo>
                <a:cubicBezTo>
                  <a:pt x="154954" y="968215"/>
                  <a:pt x="167870" y="946665"/>
                  <a:pt x="186267" y="931334"/>
                </a:cubicBezTo>
                <a:cubicBezTo>
                  <a:pt x="201901" y="918305"/>
                  <a:pt x="220134" y="908756"/>
                  <a:pt x="237067" y="897467"/>
                </a:cubicBezTo>
                <a:cubicBezTo>
                  <a:pt x="276577" y="778934"/>
                  <a:pt x="237066" y="807156"/>
                  <a:pt x="321733" y="778934"/>
                </a:cubicBezTo>
                <a:cubicBezTo>
                  <a:pt x="333022" y="745067"/>
                  <a:pt x="366889" y="711201"/>
                  <a:pt x="355600" y="677334"/>
                </a:cubicBezTo>
                <a:cubicBezTo>
                  <a:pt x="344311" y="643467"/>
                  <a:pt x="330391" y="610367"/>
                  <a:pt x="321733" y="575734"/>
                </a:cubicBezTo>
                <a:cubicBezTo>
                  <a:pt x="317748" y="559792"/>
                  <a:pt x="298909" y="477076"/>
                  <a:pt x="287867" y="457200"/>
                </a:cubicBezTo>
                <a:cubicBezTo>
                  <a:pt x="268100" y="421619"/>
                  <a:pt x="242711" y="389467"/>
                  <a:pt x="220133" y="355600"/>
                </a:cubicBezTo>
                <a:cubicBezTo>
                  <a:pt x="208844" y="338667"/>
                  <a:pt x="192703" y="324107"/>
                  <a:pt x="186267" y="304800"/>
                </a:cubicBezTo>
                <a:cubicBezTo>
                  <a:pt x="158123" y="220369"/>
                  <a:pt x="152529" y="212247"/>
                  <a:pt x="135467" y="135467"/>
                </a:cubicBezTo>
                <a:cubicBezTo>
                  <a:pt x="129223" y="107371"/>
                  <a:pt x="125514" y="78722"/>
                  <a:pt x="118533" y="50800"/>
                </a:cubicBezTo>
                <a:cubicBezTo>
                  <a:pt x="114204" y="33484"/>
                  <a:pt x="101600" y="0"/>
                  <a:pt x="101600"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1" name="Freeform 10"/>
          <p:cNvSpPr/>
          <p:nvPr/>
        </p:nvSpPr>
        <p:spPr>
          <a:xfrm>
            <a:off x="5469467" y="3488267"/>
            <a:ext cx="677333" cy="493043"/>
          </a:xfrm>
          <a:custGeom>
            <a:avLst/>
            <a:gdLst>
              <a:gd name="connsiteX0" fmla="*/ 101600 w 677333"/>
              <a:gd name="connsiteY0" fmla="*/ 0 h 493043"/>
              <a:gd name="connsiteX1" fmla="*/ 67733 w 677333"/>
              <a:gd name="connsiteY1" fmla="*/ 118533 h 493043"/>
              <a:gd name="connsiteX2" fmla="*/ 50800 w 677333"/>
              <a:gd name="connsiteY2" fmla="*/ 186266 h 493043"/>
              <a:gd name="connsiteX3" fmla="*/ 16933 w 677333"/>
              <a:gd name="connsiteY3" fmla="*/ 287866 h 493043"/>
              <a:gd name="connsiteX4" fmla="*/ 0 w 677333"/>
              <a:gd name="connsiteY4" fmla="*/ 338666 h 493043"/>
              <a:gd name="connsiteX5" fmla="*/ 50800 w 677333"/>
              <a:gd name="connsiteY5" fmla="*/ 372533 h 493043"/>
              <a:gd name="connsiteX6" fmla="*/ 254000 w 677333"/>
              <a:gd name="connsiteY6" fmla="*/ 440266 h 493043"/>
              <a:gd name="connsiteX7" fmla="*/ 355600 w 677333"/>
              <a:gd name="connsiteY7" fmla="*/ 474133 h 493043"/>
              <a:gd name="connsiteX8" fmla="*/ 423333 w 677333"/>
              <a:gd name="connsiteY8" fmla="*/ 491066 h 493043"/>
              <a:gd name="connsiteX9" fmla="*/ 677333 w 677333"/>
              <a:gd name="connsiteY9" fmla="*/ 491066 h 49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333" h="493043">
                <a:moveTo>
                  <a:pt x="101600" y="0"/>
                </a:moveTo>
                <a:cubicBezTo>
                  <a:pt x="90311" y="39511"/>
                  <a:pt x="78545" y="78889"/>
                  <a:pt x="67733" y="118533"/>
                </a:cubicBezTo>
                <a:cubicBezTo>
                  <a:pt x="61610" y="140985"/>
                  <a:pt x="57487" y="163975"/>
                  <a:pt x="50800" y="186266"/>
                </a:cubicBezTo>
                <a:cubicBezTo>
                  <a:pt x="40542" y="220459"/>
                  <a:pt x="28222" y="253999"/>
                  <a:pt x="16933" y="287866"/>
                </a:cubicBezTo>
                <a:lnTo>
                  <a:pt x="0" y="338666"/>
                </a:lnTo>
                <a:cubicBezTo>
                  <a:pt x="16933" y="349955"/>
                  <a:pt x="32014" y="364706"/>
                  <a:pt x="50800" y="372533"/>
                </a:cubicBezTo>
                <a:cubicBezTo>
                  <a:pt x="50829" y="372545"/>
                  <a:pt x="208834" y="425211"/>
                  <a:pt x="254000" y="440266"/>
                </a:cubicBezTo>
                <a:lnTo>
                  <a:pt x="355600" y="474133"/>
                </a:lnTo>
                <a:cubicBezTo>
                  <a:pt x="378178" y="479777"/>
                  <a:pt x="400093" y="489843"/>
                  <a:pt x="423333" y="491066"/>
                </a:cubicBezTo>
                <a:cubicBezTo>
                  <a:pt x="507883" y="495516"/>
                  <a:pt x="592666" y="491066"/>
                  <a:pt x="677333" y="491066"/>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2" name="Freeform 11"/>
          <p:cNvSpPr/>
          <p:nvPr/>
        </p:nvSpPr>
        <p:spPr>
          <a:xfrm>
            <a:off x="4402667" y="2590800"/>
            <a:ext cx="897466" cy="186267"/>
          </a:xfrm>
          <a:custGeom>
            <a:avLst/>
            <a:gdLst>
              <a:gd name="connsiteX0" fmla="*/ 0 w 897466"/>
              <a:gd name="connsiteY0" fmla="*/ 50800 h 186267"/>
              <a:gd name="connsiteX1" fmla="*/ 220133 w 897466"/>
              <a:gd name="connsiteY1" fmla="*/ 33867 h 186267"/>
              <a:gd name="connsiteX2" fmla="*/ 592666 w 897466"/>
              <a:gd name="connsiteY2" fmla="*/ 0 h 186267"/>
              <a:gd name="connsiteX3" fmla="*/ 660400 w 897466"/>
              <a:gd name="connsiteY3" fmla="*/ 16933 h 186267"/>
              <a:gd name="connsiteX4" fmla="*/ 728133 w 897466"/>
              <a:gd name="connsiteY4" fmla="*/ 67733 h 186267"/>
              <a:gd name="connsiteX5" fmla="*/ 795866 w 897466"/>
              <a:gd name="connsiteY5" fmla="*/ 101600 h 186267"/>
              <a:gd name="connsiteX6" fmla="*/ 829733 w 897466"/>
              <a:gd name="connsiteY6" fmla="*/ 152400 h 186267"/>
              <a:gd name="connsiteX7" fmla="*/ 880533 w 897466"/>
              <a:gd name="connsiteY7" fmla="*/ 169333 h 186267"/>
              <a:gd name="connsiteX8" fmla="*/ 897466 w 897466"/>
              <a:gd name="connsiteY8" fmla="*/ 186267 h 18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466" h="186267">
                <a:moveTo>
                  <a:pt x="0" y="50800"/>
                </a:moveTo>
                <a:lnTo>
                  <a:pt x="220133" y="33867"/>
                </a:lnTo>
                <a:cubicBezTo>
                  <a:pt x="572062" y="11871"/>
                  <a:pt x="437928" y="51578"/>
                  <a:pt x="592666" y="0"/>
                </a:cubicBezTo>
                <a:cubicBezTo>
                  <a:pt x="615244" y="5644"/>
                  <a:pt x="639584" y="6525"/>
                  <a:pt x="660400" y="16933"/>
                </a:cubicBezTo>
                <a:cubicBezTo>
                  <a:pt x="685643" y="29554"/>
                  <a:pt x="704201" y="52775"/>
                  <a:pt x="728133" y="67733"/>
                </a:cubicBezTo>
                <a:cubicBezTo>
                  <a:pt x="749539" y="81112"/>
                  <a:pt x="773288" y="90311"/>
                  <a:pt x="795866" y="101600"/>
                </a:cubicBezTo>
                <a:cubicBezTo>
                  <a:pt x="807155" y="118533"/>
                  <a:pt x="813841" y="139687"/>
                  <a:pt x="829733" y="152400"/>
                </a:cubicBezTo>
                <a:cubicBezTo>
                  <a:pt x="843671" y="163550"/>
                  <a:pt x="864568" y="161350"/>
                  <a:pt x="880533" y="169333"/>
                </a:cubicBezTo>
                <a:cubicBezTo>
                  <a:pt x="887673" y="172903"/>
                  <a:pt x="891822" y="180622"/>
                  <a:pt x="897466" y="186267"/>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4" name="Freeform 13"/>
          <p:cNvSpPr/>
          <p:nvPr/>
        </p:nvSpPr>
        <p:spPr>
          <a:xfrm>
            <a:off x="2810674" y="2319867"/>
            <a:ext cx="931593" cy="879963"/>
          </a:xfrm>
          <a:custGeom>
            <a:avLst/>
            <a:gdLst>
              <a:gd name="connsiteX0" fmla="*/ 17193 w 931593"/>
              <a:gd name="connsiteY0" fmla="*/ 0 h 879963"/>
              <a:gd name="connsiteX1" fmla="*/ 880793 w 931593"/>
              <a:gd name="connsiteY1" fmla="*/ 829733 h 879963"/>
              <a:gd name="connsiteX2" fmla="*/ 931593 w 931593"/>
              <a:gd name="connsiteY2" fmla="*/ 812800 h 879963"/>
              <a:gd name="connsiteX3" fmla="*/ 914659 w 931593"/>
              <a:gd name="connsiteY3" fmla="*/ 372533 h 879963"/>
            </a:gdLst>
            <a:ahLst/>
            <a:cxnLst>
              <a:cxn ang="0">
                <a:pos x="connsiteX0" y="connsiteY0"/>
              </a:cxn>
              <a:cxn ang="0">
                <a:pos x="connsiteX1" y="connsiteY1"/>
              </a:cxn>
              <a:cxn ang="0">
                <a:pos x="connsiteX2" y="connsiteY2"/>
              </a:cxn>
              <a:cxn ang="0">
                <a:pos x="connsiteX3" y="connsiteY3"/>
              </a:cxn>
            </a:cxnLst>
            <a:rect l="l" t="t" r="r" b="b"/>
            <a:pathLst>
              <a:path w="931593" h="879963">
                <a:moveTo>
                  <a:pt x="17193" y="0"/>
                </a:moveTo>
                <a:cubicBezTo>
                  <a:pt x="39370" y="1108882"/>
                  <a:pt x="-247696" y="872317"/>
                  <a:pt x="880793" y="829733"/>
                </a:cubicBezTo>
                <a:cubicBezTo>
                  <a:pt x="898630" y="829060"/>
                  <a:pt x="914660" y="818444"/>
                  <a:pt x="931593" y="812800"/>
                </a:cubicBezTo>
                <a:cubicBezTo>
                  <a:pt x="910529" y="496849"/>
                  <a:pt x="914659" y="643655"/>
                  <a:pt x="914659" y="372533"/>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5" name="TextBox 14"/>
          <p:cNvSpPr txBox="1"/>
          <p:nvPr/>
        </p:nvSpPr>
        <p:spPr>
          <a:xfrm>
            <a:off x="1642274" y="5159904"/>
            <a:ext cx="1405726" cy="523220"/>
          </a:xfrm>
          <a:prstGeom prst="rect">
            <a:avLst/>
          </a:prstGeom>
          <a:noFill/>
        </p:spPr>
        <p:txBody>
          <a:bodyPr wrap="square" rtlCol="0">
            <a:spAutoFit/>
          </a:bodyPr>
          <a:lstStyle/>
          <a:p>
            <a:r>
              <a:rPr lang="en-US" sz="2800" dirty="0" smtClean="0">
                <a:solidFill>
                  <a:srgbClr val="0000FF"/>
                </a:solidFill>
              </a:rPr>
              <a:t>Overlap</a:t>
            </a:r>
            <a:endParaRPr lang="en-US" sz="2800" dirty="0">
              <a:solidFill>
                <a:srgbClr val="0000FF"/>
              </a:solidFill>
            </a:endParaRPr>
          </a:p>
        </p:txBody>
      </p:sp>
      <p:sp>
        <p:nvSpPr>
          <p:cNvPr id="16" name="TextBox 15"/>
          <p:cNvSpPr txBox="1"/>
          <p:nvPr/>
        </p:nvSpPr>
        <p:spPr>
          <a:xfrm>
            <a:off x="660400" y="455767"/>
            <a:ext cx="5198533" cy="646331"/>
          </a:xfrm>
          <a:prstGeom prst="rect">
            <a:avLst/>
          </a:prstGeom>
          <a:noFill/>
        </p:spPr>
        <p:txBody>
          <a:bodyPr wrap="square" rtlCol="0">
            <a:spAutoFit/>
          </a:bodyPr>
          <a:lstStyle/>
          <a:p>
            <a:r>
              <a:rPr lang="en-US" dirty="0" smtClean="0">
                <a:solidFill>
                  <a:srgbClr val="FF747D"/>
                </a:solidFill>
              </a:rPr>
              <a:t>Sorry for the terrible squiggles…I was drawing with the mouse pad on my laptop…</a:t>
            </a:r>
            <a:endParaRPr lang="en-US" dirty="0">
              <a:solidFill>
                <a:srgbClr val="FF747D"/>
              </a:solidFill>
            </a:endParaRPr>
          </a:p>
        </p:txBody>
      </p:sp>
    </p:spTree>
    <p:extLst>
      <p:ext uri="{BB962C8B-B14F-4D97-AF65-F5344CB8AC3E}">
        <p14:creationId xmlns:p14="http://schemas.microsoft.com/office/powerpoint/2010/main" val="1267778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738.JPG"/>
          <p:cNvPicPr>
            <a:picLocks noGrp="1" noChangeAspect="1"/>
          </p:cNvPicPr>
          <p:nvPr>
            <p:ph idx="1"/>
          </p:nvPr>
        </p:nvPicPr>
        <p:blipFill>
          <a:blip r:embed="rId2" cstate="screen">
            <a:extLst>
              <a:ext uri="{28A0092B-C50C-407E-A947-70E740481C1C}">
                <a14:useLocalDpi xmlns:a14="http://schemas.microsoft.com/office/drawing/2010/main"/>
              </a:ext>
            </a:extLst>
          </a:blip>
          <a:srcRect l="-9524" r="-9524"/>
          <a:stretch>
            <a:fillRect/>
          </a:stretch>
        </p:blipFill>
        <p:spPr>
          <a:xfrm>
            <a:off x="-203201" y="274638"/>
            <a:ext cx="8923867" cy="6126162"/>
          </a:xfrm>
        </p:spPr>
      </p:pic>
      <p:cxnSp>
        <p:nvCxnSpPr>
          <p:cNvPr id="5" name="Straight Connector 4"/>
          <p:cNvCxnSpPr/>
          <p:nvPr/>
        </p:nvCxnSpPr>
        <p:spPr>
          <a:xfrm>
            <a:off x="1862667" y="423333"/>
            <a:ext cx="4944533" cy="829734"/>
          </a:xfrm>
          <a:prstGeom prst="line">
            <a:avLst/>
          </a:prstGeom>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6959598" y="1068401"/>
            <a:ext cx="1337735"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smtClean="0"/>
              <a:t>Horizon line</a:t>
            </a:r>
            <a:endParaRPr lang="en-US" dirty="0"/>
          </a:p>
        </p:txBody>
      </p:sp>
      <p:sp>
        <p:nvSpPr>
          <p:cNvPr id="9" name="TextBox 8"/>
          <p:cNvSpPr txBox="1"/>
          <p:nvPr/>
        </p:nvSpPr>
        <p:spPr>
          <a:xfrm>
            <a:off x="592666" y="929901"/>
            <a:ext cx="1981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Flat surface going away from you</a:t>
            </a:r>
            <a:endParaRPr lang="en-US" dirty="0"/>
          </a:p>
        </p:txBody>
      </p:sp>
      <p:sp>
        <p:nvSpPr>
          <p:cNvPr id="10" name="TextBox 9"/>
          <p:cNvSpPr txBox="1"/>
          <p:nvPr/>
        </p:nvSpPr>
        <p:spPr>
          <a:xfrm>
            <a:off x="5401734" y="100167"/>
            <a:ext cx="220133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Background surface in front of you </a:t>
            </a:r>
            <a:endParaRPr lang="en-US" dirty="0"/>
          </a:p>
        </p:txBody>
      </p:sp>
      <p:sp>
        <p:nvSpPr>
          <p:cNvPr id="11" name="TextBox 10"/>
          <p:cNvSpPr txBox="1"/>
          <p:nvPr/>
        </p:nvSpPr>
        <p:spPr>
          <a:xfrm>
            <a:off x="4792133" y="4622800"/>
            <a:ext cx="2810935" cy="1200329"/>
          </a:xfrm>
          <a:prstGeom prst="rect">
            <a:avLst/>
          </a:prstGeom>
          <a:noFill/>
        </p:spPr>
        <p:txBody>
          <a:bodyPr wrap="square" rtlCol="0">
            <a:spAutoFit/>
          </a:bodyPr>
          <a:lstStyle/>
          <a:p>
            <a:r>
              <a:rPr lang="en-US" dirty="0" smtClean="0">
                <a:solidFill>
                  <a:srgbClr val="FF0000"/>
                </a:solidFill>
              </a:rPr>
              <a:t>Draw the base! Look at where it runs into the other objects. It, too, will be foreshortened. </a:t>
            </a:r>
            <a:endParaRPr lang="en-US" dirty="0">
              <a:solidFill>
                <a:srgbClr val="FF0000"/>
              </a:solidFill>
            </a:endParaRPr>
          </a:p>
        </p:txBody>
      </p:sp>
      <p:sp>
        <p:nvSpPr>
          <p:cNvPr id="12" name="TextBox 11"/>
          <p:cNvSpPr txBox="1"/>
          <p:nvPr/>
        </p:nvSpPr>
        <p:spPr>
          <a:xfrm>
            <a:off x="6197601" y="3810000"/>
            <a:ext cx="1219198" cy="646331"/>
          </a:xfrm>
          <a:prstGeom prst="rect">
            <a:avLst/>
          </a:prstGeom>
          <a:noFill/>
        </p:spPr>
        <p:txBody>
          <a:bodyPr wrap="square" rtlCol="0">
            <a:spAutoFit/>
          </a:bodyPr>
          <a:lstStyle/>
          <a:p>
            <a:r>
              <a:rPr lang="en-US" dirty="0" smtClean="0"/>
              <a:t>Lower= closer</a:t>
            </a:r>
            <a:endParaRPr lang="en-US" dirty="0"/>
          </a:p>
        </p:txBody>
      </p:sp>
      <p:sp>
        <p:nvSpPr>
          <p:cNvPr id="13" name="TextBox 12"/>
          <p:cNvSpPr txBox="1"/>
          <p:nvPr/>
        </p:nvSpPr>
        <p:spPr>
          <a:xfrm>
            <a:off x="2844800" y="1411276"/>
            <a:ext cx="1083733" cy="646331"/>
          </a:xfrm>
          <a:prstGeom prst="rect">
            <a:avLst/>
          </a:prstGeom>
          <a:noFill/>
        </p:spPr>
        <p:txBody>
          <a:bodyPr wrap="square" rtlCol="0">
            <a:spAutoFit/>
          </a:bodyPr>
          <a:lstStyle/>
          <a:p>
            <a:r>
              <a:rPr lang="en-US" dirty="0" smtClean="0"/>
              <a:t>Higher= Further</a:t>
            </a:r>
            <a:endParaRPr lang="en-US" dirty="0"/>
          </a:p>
        </p:txBody>
      </p:sp>
    </p:spTree>
    <p:extLst>
      <p:ext uri="{BB962C8B-B14F-4D97-AF65-F5344CB8AC3E}">
        <p14:creationId xmlns:p14="http://schemas.microsoft.com/office/powerpoint/2010/main" val="6763662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Two: Shading</a:t>
            </a:r>
            <a:endParaRPr lang="en-US" dirty="0"/>
          </a:p>
        </p:txBody>
      </p:sp>
      <p:sp>
        <p:nvSpPr>
          <p:cNvPr id="3" name="Content Placeholder 2"/>
          <p:cNvSpPr>
            <a:spLocks noGrp="1"/>
          </p:cNvSpPr>
          <p:nvPr>
            <p:ph idx="1"/>
          </p:nvPr>
        </p:nvSpPr>
        <p:spPr/>
        <p:txBody>
          <a:bodyPr/>
          <a:lstStyle/>
          <a:p>
            <a:r>
              <a:rPr lang="en-US" dirty="0" smtClean="0"/>
              <a:t>Remember what you know about </a:t>
            </a:r>
            <a:r>
              <a:rPr lang="en-US" b="1" dirty="0" smtClean="0"/>
              <a:t>value</a:t>
            </a:r>
            <a:r>
              <a:rPr lang="en-US" dirty="0" smtClean="0"/>
              <a:t>. We can see a range in value from dark to light. You will be have to demonstrate at least four to five different different values in your work.</a:t>
            </a:r>
          </a:p>
          <a:p>
            <a:r>
              <a:rPr lang="en-US" dirty="0" smtClean="0"/>
              <a:t>Instead of just placing values randomly, you will create dark and light areas based on what you see and observe (we’ll see rules on how to do that on the next slide)</a:t>
            </a:r>
          </a:p>
          <a:p>
            <a:r>
              <a:rPr lang="en-US" dirty="0" smtClean="0"/>
              <a:t>Almost </a:t>
            </a:r>
            <a:r>
              <a:rPr lang="en-US" b="1" u="sng" dirty="0" smtClean="0"/>
              <a:t>all</a:t>
            </a:r>
            <a:r>
              <a:rPr lang="en-US" dirty="0" smtClean="0"/>
              <a:t> areas of your paper will have some value on them (background and surface included!)</a:t>
            </a:r>
          </a:p>
          <a:p>
            <a:r>
              <a:rPr lang="en-US" dirty="0" smtClean="0"/>
              <a:t>The spotlights will be on so its easier to see the shadows. The objects are all white so its easier to see the shadows, too. </a:t>
            </a:r>
          </a:p>
          <a:p>
            <a:r>
              <a:rPr lang="en-US" dirty="0" smtClean="0"/>
              <a:t>Your natural objects will also have </a:t>
            </a:r>
            <a:r>
              <a:rPr lang="en-US" b="1" dirty="0" smtClean="0"/>
              <a:t>texture</a:t>
            </a:r>
            <a:r>
              <a:rPr lang="en-US" dirty="0" smtClean="0"/>
              <a:t> on them. Establish value first and establish texture next. </a:t>
            </a:r>
          </a:p>
          <a:p>
            <a:r>
              <a:rPr lang="en-US" dirty="0" smtClean="0"/>
              <a:t>Our goal is to </a:t>
            </a:r>
            <a:r>
              <a:rPr lang="en-US" b="1" dirty="0" smtClean="0"/>
              <a:t>minimize outlines</a:t>
            </a:r>
            <a:r>
              <a:rPr lang="en-US" dirty="0" smtClean="0"/>
              <a:t>.  </a:t>
            </a:r>
            <a:endParaRPr lang="en-US" dirty="0"/>
          </a:p>
        </p:txBody>
      </p:sp>
    </p:spTree>
    <p:extLst>
      <p:ext uri="{BB962C8B-B14F-4D97-AF65-F5344CB8AC3E}">
        <p14:creationId xmlns:p14="http://schemas.microsoft.com/office/powerpoint/2010/main" val="33214792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Shading: all about </a:t>
            </a:r>
            <a:r>
              <a:rPr lang="en-US" b="1" dirty="0" smtClean="0"/>
              <a:t>Light Source</a:t>
            </a:r>
            <a:endParaRPr lang="en-US" b="1" dirty="0"/>
          </a:p>
        </p:txBody>
      </p:sp>
      <p:sp>
        <p:nvSpPr>
          <p:cNvPr id="3" name="Content Placeholder 2"/>
          <p:cNvSpPr>
            <a:spLocks noGrp="1"/>
          </p:cNvSpPr>
          <p:nvPr>
            <p:ph idx="1"/>
          </p:nvPr>
        </p:nvSpPr>
        <p:spPr/>
        <p:txBody>
          <a:bodyPr>
            <a:normAutofit fontScale="92500"/>
          </a:bodyPr>
          <a:lstStyle/>
          <a:p>
            <a:r>
              <a:rPr lang="en-US" dirty="0" smtClean="0"/>
              <a:t>The light source is where the light is coming from. </a:t>
            </a:r>
          </a:p>
          <a:p>
            <a:r>
              <a:rPr lang="en-US" dirty="0" smtClean="0"/>
              <a:t>The objects will be lighter on the side closer to the light source, and darker on the side that</a:t>
            </a:r>
            <a:r>
              <a:rPr lang="fr-FR" dirty="0" smtClean="0"/>
              <a:t>’</a:t>
            </a:r>
            <a:r>
              <a:rPr lang="en-US" dirty="0" smtClean="0"/>
              <a:t>s further away from the light source. </a:t>
            </a:r>
          </a:p>
          <a:p>
            <a:r>
              <a:rPr lang="en-US" dirty="0" smtClean="0"/>
              <a:t>Objects will cast a shadow away from the light source onto surfaces (right under the object or onto other objects). You can draw these cast shadows in as shapes and fill them in with a dark value. </a:t>
            </a:r>
          </a:p>
          <a:p>
            <a:r>
              <a:rPr lang="en-US" dirty="0" smtClean="0"/>
              <a:t>Objects with flat surfaces will utilize hard edge values because the light hits the side evenly. </a:t>
            </a:r>
          </a:p>
          <a:p>
            <a:r>
              <a:rPr lang="en-US" dirty="0" smtClean="0"/>
              <a:t>Objects with curved surfaces will utilize gradated values because the light dissipates gradually.  </a:t>
            </a:r>
          </a:p>
          <a:p>
            <a:r>
              <a:rPr lang="en-US" dirty="0" smtClean="0"/>
              <a:t>The </a:t>
            </a:r>
            <a:r>
              <a:rPr lang="en-US" b="1" u="sng" dirty="0" smtClean="0"/>
              <a:t>MAIN</a:t>
            </a:r>
            <a:r>
              <a:rPr lang="en-US" dirty="0" smtClean="0"/>
              <a:t> light source are the </a:t>
            </a:r>
            <a:r>
              <a:rPr lang="en-US" b="1" dirty="0" smtClean="0"/>
              <a:t>spotlights</a:t>
            </a:r>
            <a:r>
              <a:rPr lang="en-US" dirty="0" smtClean="0"/>
              <a:t> at the front of the room. However, depending on where you are sitting, you may also have another source of light from the window or </a:t>
            </a:r>
            <a:r>
              <a:rPr lang="en-US" smtClean="0"/>
              <a:t>the hall. </a:t>
            </a:r>
            <a:endParaRPr lang="en-US" dirty="0"/>
          </a:p>
        </p:txBody>
      </p:sp>
    </p:spTree>
    <p:extLst>
      <p:ext uri="{BB962C8B-B14F-4D97-AF65-F5344CB8AC3E}">
        <p14:creationId xmlns:p14="http://schemas.microsoft.com/office/powerpoint/2010/main" val="972005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SCN0738.JPG"/>
          <p:cNvPicPr>
            <a:picLocks noGrp="1" noChangeAspect="1"/>
          </p:cNvPicPr>
          <p:nvPr>
            <p:ph idx="1"/>
          </p:nvPr>
        </p:nvPicPr>
        <p:blipFill>
          <a:blip r:embed="rId2" cstate="screen">
            <a:duotone>
              <a:prstClr val="black"/>
              <a:schemeClr val="tx2">
                <a:tint val="45000"/>
                <a:satMod val="400000"/>
              </a:schemeClr>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l="-9524" r="-9524"/>
          <a:stretch>
            <a:fillRect/>
          </a:stretch>
        </p:blipFill>
        <p:spPr>
          <a:xfrm>
            <a:off x="-665003" y="139171"/>
            <a:ext cx="10449779" cy="6583361"/>
          </a:xfrm>
        </p:spPr>
      </p:pic>
      <p:sp>
        <p:nvSpPr>
          <p:cNvPr id="7" name="TextBox 6"/>
          <p:cNvSpPr txBox="1"/>
          <p:nvPr/>
        </p:nvSpPr>
        <p:spPr>
          <a:xfrm>
            <a:off x="457199" y="558800"/>
            <a:ext cx="2319867" cy="1477328"/>
          </a:xfrm>
          <a:prstGeom prst="rect">
            <a:avLst/>
          </a:prstGeom>
          <a:noFill/>
        </p:spPr>
        <p:txBody>
          <a:bodyPr wrap="square" rtlCol="0">
            <a:spAutoFit/>
          </a:bodyPr>
          <a:lstStyle/>
          <a:p>
            <a:r>
              <a:rPr lang="en-US" dirty="0" smtClean="0">
                <a:solidFill>
                  <a:schemeClr val="accent2">
                    <a:lumMod val="75000"/>
                  </a:schemeClr>
                </a:solidFill>
              </a:rPr>
              <a:t>Light is coming from the left. The left of all the objects will be lighter, and the right will be darker. </a:t>
            </a:r>
            <a:endParaRPr lang="en-US" dirty="0">
              <a:solidFill>
                <a:schemeClr val="accent2">
                  <a:lumMod val="75000"/>
                </a:schemeClr>
              </a:solidFill>
            </a:endParaRPr>
          </a:p>
        </p:txBody>
      </p:sp>
      <p:sp>
        <p:nvSpPr>
          <p:cNvPr id="8" name="TextBox 7"/>
          <p:cNvSpPr txBox="1"/>
          <p:nvPr/>
        </p:nvSpPr>
        <p:spPr>
          <a:xfrm>
            <a:off x="3826933" y="3911600"/>
            <a:ext cx="1879600" cy="369332"/>
          </a:xfrm>
          <a:prstGeom prst="rect">
            <a:avLst/>
          </a:prstGeom>
          <a:noFill/>
        </p:spPr>
        <p:txBody>
          <a:bodyPr wrap="square" rtlCol="0">
            <a:spAutoFit/>
          </a:bodyPr>
          <a:lstStyle/>
          <a:p>
            <a:r>
              <a:rPr lang="en-US" dirty="0" smtClean="0"/>
              <a:t>Hard Edge Value</a:t>
            </a:r>
            <a:endParaRPr lang="en-US" dirty="0"/>
          </a:p>
        </p:txBody>
      </p:sp>
      <p:sp>
        <p:nvSpPr>
          <p:cNvPr id="9" name="TextBox 8"/>
          <p:cNvSpPr txBox="1"/>
          <p:nvPr/>
        </p:nvSpPr>
        <p:spPr>
          <a:xfrm>
            <a:off x="5571067" y="4826001"/>
            <a:ext cx="1862667" cy="369332"/>
          </a:xfrm>
          <a:prstGeom prst="rect">
            <a:avLst/>
          </a:prstGeom>
          <a:noFill/>
        </p:spPr>
        <p:txBody>
          <a:bodyPr wrap="square" rtlCol="0">
            <a:spAutoFit/>
          </a:bodyPr>
          <a:lstStyle/>
          <a:p>
            <a:r>
              <a:rPr lang="en-US" dirty="0" smtClean="0"/>
              <a:t>Gradated Value</a:t>
            </a:r>
            <a:endParaRPr lang="en-US" dirty="0"/>
          </a:p>
        </p:txBody>
      </p:sp>
      <p:sp>
        <p:nvSpPr>
          <p:cNvPr id="10" name="TextBox 9"/>
          <p:cNvSpPr txBox="1"/>
          <p:nvPr/>
        </p:nvSpPr>
        <p:spPr>
          <a:xfrm>
            <a:off x="6248400" y="2929466"/>
            <a:ext cx="1032934" cy="646331"/>
          </a:xfrm>
          <a:prstGeom prst="rect">
            <a:avLst/>
          </a:prstGeom>
          <a:noFill/>
        </p:spPr>
        <p:txBody>
          <a:bodyPr wrap="square" rtlCol="0">
            <a:spAutoFit/>
          </a:bodyPr>
          <a:lstStyle/>
          <a:p>
            <a:r>
              <a:rPr lang="en-US" dirty="0" smtClean="0"/>
              <a:t>Cast shadow</a:t>
            </a:r>
            <a:endParaRPr lang="en-US" dirty="0"/>
          </a:p>
        </p:txBody>
      </p:sp>
      <p:sp>
        <p:nvSpPr>
          <p:cNvPr id="11" name="TextBox 10"/>
          <p:cNvSpPr txBox="1"/>
          <p:nvPr/>
        </p:nvSpPr>
        <p:spPr>
          <a:xfrm>
            <a:off x="795867" y="5384800"/>
            <a:ext cx="2404533" cy="923330"/>
          </a:xfrm>
          <a:prstGeom prst="rect">
            <a:avLst/>
          </a:prstGeom>
          <a:noFill/>
        </p:spPr>
        <p:txBody>
          <a:bodyPr wrap="square" rtlCol="0">
            <a:spAutoFit/>
          </a:bodyPr>
          <a:lstStyle/>
          <a:p>
            <a:r>
              <a:rPr lang="en-US" dirty="0" smtClean="0">
                <a:solidFill>
                  <a:schemeClr val="accent5">
                    <a:lumMod val="75000"/>
                  </a:schemeClr>
                </a:solidFill>
              </a:rPr>
              <a:t>Hint: Squint your eyes to help you easily see the values. </a:t>
            </a:r>
            <a:endParaRPr lang="en-US" dirty="0">
              <a:solidFill>
                <a:schemeClr val="accent5">
                  <a:lumMod val="75000"/>
                </a:schemeClr>
              </a:solidFill>
            </a:endParaRPr>
          </a:p>
        </p:txBody>
      </p:sp>
      <p:sp>
        <p:nvSpPr>
          <p:cNvPr id="12" name="TextBox 11"/>
          <p:cNvSpPr txBox="1"/>
          <p:nvPr/>
        </p:nvSpPr>
        <p:spPr>
          <a:xfrm>
            <a:off x="5384800" y="5984964"/>
            <a:ext cx="3183467" cy="646331"/>
          </a:xfrm>
          <a:prstGeom prst="rect">
            <a:avLst/>
          </a:prstGeom>
          <a:noFill/>
        </p:spPr>
        <p:txBody>
          <a:bodyPr wrap="square" rtlCol="0">
            <a:spAutoFit/>
          </a:bodyPr>
          <a:lstStyle/>
          <a:p>
            <a:r>
              <a:rPr lang="en-US" dirty="0" smtClean="0">
                <a:solidFill>
                  <a:srgbClr val="FF747D"/>
                </a:solidFill>
              </a:rPr>
              <a:t>Demonstration: Where are the light, medium and dark areas?</a:t>
            </a:r>
            <a:endParaRPr lang="en-US" dirty="0">
              <a:solidFill>
                <a:srgbClr val="FF747D"/>
              </a:solidFill>
            </a:endParaRPr>
          </a:p>
        </p:txBody>
      </p:sp>
    </p:spTree>
    <p:extLst>
      <p:ext uri="{BB962C8B-B14F-4D97-AF65-F5344CB8AC3E}">
        <p14:creationId xmlns:p14="http://schemas.microsoft.com/office/powerpoint/2010/main" val="33874088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endParaRPr lang="en-US" dirty="0"/>
          </a:p>
        </p:txBody>
      </p:sp>
      <p:sp>
        <p:nvSpPr>
          <p:cNvPr id="3" name="Content Placeholder 2"/>
          <p:cNvSpPr>
            <a:spLocks noGrp="1"/>
          </p:cNvSpPr>
          <p:nvPr>
            <p:ph idx="1"/>
          </p:nvPr>
        </p:nvSpPr>
        <p:spPr/>
        <p:txBody>
          <a:bodyPr/>
          <a:lstStyle/>
          <a:p>
            <a:r>
              <a:rPr lang="en-US" dirty="0" smtClean="0"/>
              <a:t>More </a:t>
            </a:r>
            <a:r>
              <a:rPr lang="en-US" b="1" dirty="0" smtClean="0"/>
              <a:t>pressure</a:t>
            </a:r>
            <a:r>
              <a:rPr lang="en-US" dirty="0" smtClean="0"/>
              <a:t>=</a:t>
            </a:r>
            <a:r>
              <a:rPr lang="en-US" b="1" dirty="0" smtClean="0"/>
              <a:t>darker</a:t>
            </a:r>
            <a:r>
              <a:rPr lang="en-US" dirty="0" smtClean="0"/>
              <a:t> values</a:t>
            </a:r>
          </a:p>
          <a:p>
            <a:r>
              <a:rPr lang="en-US" dirty="0" smtClean="0"/>
              <a:t>Maintain </a:t>
            </a:r>
            <a:r>
              <a:rPr lang="en-US" b="1" dirty="0" smtClean="0"/>
              <a:t>contrast</a:t>
            </a:r>
            <a:r>
              <a:rPr lang="en-US" dirty="0" smtClean="0"/>
              <a:t> for a </a:t>
            </a:r>
            <a:r>
              <a:rPr lang="en-US" b="1" dirty="0" smtClean="0"/>
              <a:t>dramatic</a:t>
            </a:r>
            <a:r>
              <a:rPr lang="en-US" dirty="0" smtClean="0"/>
              <a:t> drawing</a:t>
            </a:r>
          </a:p>
          <a:p>
            <a:r>
              <a:rPr lang="en-US" dirty="0" smtClean="0"/>
              <a:t>Bring value right up to the </a:t>
            </a:r>
            <a:r>
              <a:rPr lang="en-US" b="1" dirty="0" smtClean="0"/>
              <a:t>edge</a:t>
            </a:r>
            <a:r>
              <a:rPr lang="en-US" dirty="0" smtClean="0"/>
              <a:t> of hard-edge shapes</a:t>
            </a:r>
          </a:p>
          <a:p>
            <a:r>
              <a:rPr lang="en-US" dirty="0" smtClean="0"/>
              <a:t>Make marks in the </a:t>
            </a:r>
            <a:r>
              <a:rPr lang="en-US" b="1" dirty="0" smtClean="0"/>
              <a:t>direction</a:t>
            </a:r>
            <a:r>
              <a:rPr lang="en-US" dirty="0" smtClean="0"/>
              <a:t> of the objects’ form (</a:t>
            </a:r>
            <a:r>
              <a:rPr lang="en-US" b="1" dirty="0" smtClean="0"/>
              <a:t>curve</a:t>
            </a:r>
            <a:r>
              <a:rPr lang="en-US" dirty="0" smtClean="0"/>
              <a:t> lines on spherical objects; </a:t>
            </a:r>
            <a:r>
              <a:rPr lang="en-US" b="1" dirty="0" smtClean="0"/>
              <a:t>straight</a:t>
            </a:r>
            <a:r>
              <a:rPr lang="en-US" dirty="0" smtClean="0"/>
              <a:t> lines on flat objects)</a:t>
            </a:r>
          </a:p>
          <a:p>
            <a:r>
              <a:rPr lang="en-US" dirty="0" smtClean="0"/>
              <a:t>Value first, texture second</a:t>
            </a:r>
          </a:p>
          <a:p>
            <a:r>
              <a:rPr lang="en-US" dirty="0" smtClean="0"/>
              <a:t>Don’t forget to </a:t>
            </a:r>
            <a:r>
              <a:rPr lang="en-US" b="1" dirty="0" smtClean="0"/>
              <a:t>resolve</a:t>
            </a:r>
            <a:r>
              <a:rPr lang="en-US" dirty="0" smtClean="0"/>
              <a:t> background and surface (this will also be lighter closer to the light source)</a:t>
            </a:r>
          </a:p>
          <a:p>
            <a:r>
              <a:rPr lang="en-US" dirty="0" smtClean="0"/>
              <a:t>You can “pull out” value with an eraser</a:t>
            </a:r>
          </a:p>
          <a:p>
            <a:r>
              <a:rPr lang="en-US" b="1" dirty="0" smtClean="0"/>
              <a:t>Remember to draw what you </a:t>
            </a:r>
            <a:r>
              <a:rPr lang="en-US" b="1" u="sng" dirty="0" smtClean="0"/>
              <a:t>see</a:t>
            </a:r>
            <a:r>
              <a:rPr lang="en-US" b="1" dirty="0" smtClean="0"/>
              <a:t> and draw what you </a:t>
            </a:r>
            <a:r>
              <a:rPr lang="en-US" b="1" u="sng" dirty="0" smtClean="0"/>
              <a:t>know</a:t>
            </a:r>
            <a:r>
              <a:rPr lang="en-US" b="1" dirty="0" smtClean="0"/>
              <a:t>!</a:t>
            </a:r>
          </a:p>
          <a:p>
            <a:endParaRPr lang="en-US" b="1" dirty="0"/>
          </a:p>
        </p:txBody>
      </p:sp>
    </p:spTree>
    <p:extLst>
      <p:ext uri="{BB962C8B-B14F-4D97-AF65-F5344CB8AC3E}">
        <p14:creationId xmlns:p14="http://schemas.microsoft.com/office/powerpoint/2010/main" val="17395005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want to see…</a:t>
            </a:r>
            <a:endParaRPr lang="en-US" dirty="0"/>
          </a:p>
        </p:txBody>
      </p:sp>
      <p:sp>
        <p:nvSpPr>
          <p:cNvPr id="3" name="Content Placeholder 2"/>
          <p:cNvSpPr>
            <a:spLocks noGrp="1"/>
          </p:cNvSpPr>
          <p:nvPr>
            <p:ph idx="1"/>
          </p:nvPr>
        </p:nvSpPr>
        <p:spPr/>
        <p:txBody>
          <a:bodyPr/>
          <a:lstStyle/>
          <a:p>
            <a:r>
              <a:rPr lang="en-US" dirty="0" smtClean="0"/>
              <a:t>Good use of the page; objects take up 75% of the paper; there is shading on 90% of the paper</a:t>
            </a:r>
          </a:p>
          <a:p>
            <a:r>
              <a:rPr lang="en-US" dirty="0" smtClean="0"/>
              <a:t>Objects are placed correctly and proportions are correct</a:t>
            </a:r>
          </a:p>
          <a:p>
            <a:r>
              <a:rPr lang="en-US" dirty="0" smtClean="0"/>
              <a:t>3D shapes are drawn correctly</a:t>
            </a:r>
          </a:p>
          <a:p>
            <a:r>
              <a:rPr lang="en-US" dirty="0" smtClean="0"/>
              <a:t>There is a range in value (at least four distinct values) accurate to what was observed</a:t>
            </a:r>
          </a:p>
          <a:p>
            <a:r>
              <a:rPr lang="en-US" dirty="0" smtClean="0"/>
              <a:t>Objects are shaded to describe their volume</a:t>
            </a:r>
          </a:p>
          <a:p>
            <a:r>
              <a:rPr lang="en-US" dirty="0" smtClean="0"/>
              <a:t>Outline is minimized</a:t>
            </a:r>
          </a:p>
          <a:p>
            <a:r>
              <a:rPr lang="en-US" dirty="0" smtClean="0"/>
              <a:t>Careful observation AND using what you know (and showing it in your work)</a:t>
            </a:r>
          </a:p>
          <a:p>
            <a:r>
              <a:rPr lang="en-US" dirty="0" smtClean="0"/>
              <a:t>Care and effort </a:t>
            </a:r>
          </a:p>
          <a:p>
            <a:endParaRPr lang="en-US" dirty="0"/>
          </a:p>
        </p:txBody>
      </p:sp>
    </p:spTree>
    <p:extLst>
      <p:ext uri="{BB962C8B-B14F-4D97-AF65-F5344CB8AC3E}">
        <p14:creationId xmlns:p14="http://schemas.microsoft.com/office/powerpoint/2010/main" val="28561937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Thing to Note…</a:t>
            </a:r>
            <a:endParaRPr lang="en-US" dirty="0"/>
          </a:p>
        </p:txBody>
      </p:sp>
      <p:pic>
        <p:nvPicPr>
          <p:cNvPr id="4" name="Content Placeholder 3" descr="blahblah.jpg"/>
          <p:cNvPicPr>
            <a:picLocks noGrp="1" noChangeAspect="1"/>
          </p:cNvPicPr>
          <p:nvPr>
            <p:ph idx="1"/>
          </p:nvPr>
        </p:nvPicPr>
        <p:blipFill>
          <a:blip r:embed="rId2" cstate="screen">
            <a:extLst>
              <a:ext uri="{28A0092B-C50C-407E-A947-70E740481C1C}">
                <a14:useLocalDpi xmlns:a14="http://schemas.microsoft.com/office/drawing/2010/main"/>
              </a:ext>
            </a:extLst>
          </a:blip>
          <a:srcRect l="-29365" r="-29365"/>
          <a:stretch>
            <a:fillRect/>
          </a:stretch>
        </p:blipFill>
        <p:spPr>
          <a:xfrm>
            <a:off x="-762000" y="1920578"/>
            <a:ext cx="6197600" cy="3904488"/>
          </a:xfrm>
        </p:spPr>
      </p:pic>
      <p:sp>
        <p:nvSpPr>
          <p:cNvPr id="7" name="TextBox 6"/>
          <p:cNvSpPr txBox="1"/>
          <p:nvPr/>
        </p:nvSpPr>
        <p:spPr>
          <a:xfrm>
            <a:off x="4876800" y="1920578"/>
            <a:ext cx="3200400" cy="4247317"/>
          </a:xfrm>
          <a:prstGeom prst="rect">
            <a:avLst/>
          </a:prstGeom>
          <a:noFill/>
        </p:spPr>
        <p:txBody>
          <a:bodyPr wrap="square" rtlCol="0">
            <a:spAutoFit/>
          </a:bodyPr>
          <a:lstStyle/>
          <a:p>
            <a:r>
              <a:rPr lang="en-US" dirty="0" smtClean="0"/>
              <a:t>Your verbal and observational parts of your brain are in opposite hemispheres. This means that you physically CANNOT carry on a lengthy conversation and carefully observe at the same time. Remember that “flow” between looking, thinking and drawing that we need to constantly be doing? Every time you talk, that breaks the flow, and you have to re-focus yourself. You can’t be talking a lot if you want to be successful during this project. </a:t>
            </a:r>
            <a:endParaRPr lang="en-US" dirty="0"/>
          </a:p>
        </p:txBody>
      </p:sp>
    </p:spTree>
    <p:extLst>
      <p:ext uri="{BB962C8B-B14F-4D97-AF65-F5344CB8AC3E}">
        <p14:creationId xmlns:p14="http://schemas.microsoft.com/office/powerpoint/2010/main" val="25859311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thing to note…</a:t>
            </a:r>
            <a:endParaRPr lang="en-US" dirty="0"/>
          </a:p>
        </p:txBody>
      </p:sp>
      <p:pic>
        <p:nvPicPr>
          <p:cNvPr id="4" name="Content Placeholder 3" descr="f7adb707b4caecaec627d0275ac8021b24a07a96a93e521c1117fb60a6197288.jpg"/>
          <p:cNvPicPr>
            <a:picLocks noGrp="1" noChangeAspect="1"/>
          </p:cNvPicPr>
          <p:nvPr>
            <p:ph idx="1"/>
          </p:nvPr>
        </p:nvPicPr>
        <p:blipFill>
          <a:blip r:embed="rId2" cstate="screen">
            <a:extLst>
              <a:ext uri="{28A0092B-C50C-407E-A947-70E740481C1C}">
                <a14:useLocalDpi xmlns:a14="http://schemas.microsoft.com/office/drawing/2010/main"/>
              </a:ext>
            </a:extLst>
          </a:blip>
          <a:srcRect l="-42593" r="-42593"/>
          <a:stretch>
            <a:fillRect/>
          </a:stretch>
        </p:blipFill>
        <p:spPr>
          <a:xfrm>
            <a:off x="-1337733" y="1784772"/>
            <a:ext cx="7579682" cy="4775199"/>
          </a:xfrm>
        </p:spPr>
      </p:pic>
      <p:sp>
        <p:nvSpPr>
          <p:cNvPr id="5" name="Multiply 4"/>
          <p:cNvSpPr/>
          <p:nvPr/>
        </p:nvSpPr>
        <p:spPr>
          <a:xfrm>
            <a:off x="2032000" y="1944791"/>
            <a:ext cx="2370667" cy="1156547"/>
          </a:xfrm>
          <a:prstGeom prst="mathMultiply">
            <a:avLst/>
          </a:prstGeom>
          <a:solidFill>
            <a:schemeClr val="accent1">
              <a:alpha val="78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Multiply 5"/>
          <p:cNvSpPr/>
          <p:nvPr/>
        </p:nvSpPr>
        <p:spPr>
          <a:xfrm>
            <a:off x="2556933" y="1739053"/>
            <a:ext cx="401320" cy="45719"/>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56933" y="2132336"/>
            <a:ext cx="3685016" cy="830997"/>
          </a:xfrm>
          <a:prstGeom prst="rect">
            <a:avLst/>
          </a:prstGeom>
          <a:noFill/>
        </p:spPr>
        <p:txBody>
          <a:bodyPr wrap="square" rtlCol="0">
            <a:spAutoFit/>
          </a:bodyPr>
          <a:lstStyle/>
          <a:p>
            <a:r>
              <a:rPr lang="en-US" sz="4800" b="1" spc="100" dirty="0" smtClean="0">
                <a:ln w="18000">
                  <a:solidFill>
                    <a:schemeClr val="accent1">
                      <a:satMod val="200000"/>
                      <a:tint val="72000"/>
                    </a:schemeClr>
                  </a:solidFill>
                  <a:prstDash val="solid"/>
                </a:ln>
                <a:solidFill>
                  <a:srgbClr val="3366FF"/>
                </a:solidFill>
                <a:effectLst>
                  <a:outerShdw blurRad="25000" dist="20000" dir="16020000" algn="tl">
                    <a:schemeClr val="accent1">
                      <a:satMod val="200000"/>
                      <a:shade val="1000"/>
                      <a:alpha val="60000"/>
                    </a:schemeClr>
                  </a:outerShdw>
                </a:effectLst>
              </a:rPr>
              <a:t>DRAWING 1</a:t>
            </a:r>
            <a:endParaRPr lang="en-US" sz="4800" b="1" spc="100" dirty="0">
              <a:ln w="18000">
                <a:solidFill>
                  <a:schemeClr val="accent1">
                    <a:satMod val="200000"/>
                    <a:tint val="72000"/>
                  </a:schemeClr>
                </a:solidFill>
                <a:prstDash val="solid"/>
              </a:ln>
              <a:solidFill>
                <a:srgbClr val="3366FF"/>
              </a:solidFill>
              <a:effectLst>
                <a:outerShdw blurRad="25000" dist="20000" dir="16020000" algn="tl">
                  <a:schemeClr val="accent1">
                    <a:satMod val="200000"/>
                    <a:shade val="1000"/>
                    <a:alpha val="60000"/>
                  </a:schemeClr>
                </a:outerShdw>
              </a:effectLst>
            </a:endParaRPr>
          </a:p>
        </p:txBody>
      </p:sp>
      <p:sp>
        <p:nvSpPr>
          <p:cNvPr id="8" name="TextBox 7"/>
          <p:cNvSpPr txBox="1"/>
          <p:nvPr/>
        </p:nvSpPr>
        <p:spPr>
          <a:xfrm>
            <a:off x="4961467" y="2963333"/>
            <a:ext cx="3251200" cy="3693319"/>
          </a:xfrm>
          <a:prstGeom prst="rect">
            <a:avLst/>
          </a:prstGeom>
          <a:noFill/>
        </p:spPr>
        <p:txBody>
          <a:bodyPr wrap="square" rtlCol="0">
            <a:spAutoFit/>
          </a:bodyPr>
          <a:lstStyle/>
          <a:p>
            <a:r>
              <a:rPr lang="en-US" dirty="0" smtClean="0"/>
              <a:t>This process is hard. There’s no two ways about it. I’m not looking for photographic accuracy; I know that for many of you, this is your first time doing a still life. I want to see that you are using the things I am teaching you, looking carefully, asking for help when you need it, and trying your best. I promise if you do those things, you WILL get better. </a:t>
            </a:r>
          </a:p>
          <a:p>
            <a:endParaRPr lang="en-US" dirty="0"/>
          </a:p>
        </p:txBody>
      </p:sp>
    </p:spTree>
    <p:extLst>
      <p:ext uri="{BB962C8B-B14F-4D97-AF65-F5344CB8AC3E}">
        <p14:creationId xmlns:p14="http://schemas.microsoft.com/office/powerpoint/2010/main" val="1682739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Examples</a:t>
            </a:r>
            <a:endParaRPr lang="en-US" dirty="0"/>
          </a:p>
        </p:txBody>
      </p:sp>
      <p:pic>
        <p:nvPicPr>
          <p:cNvPr id="4" name="Content Placeholder 3" descr="DSCN0295.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692257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Life: Looking and Knowing</a:t>
            </a:r>
            <a:endParaRPr lang="en-US" dirty="0"/>
          </a:p>
        </p:txBody>
      </p:sp>
      <p:sp>
        <p:nvSpPr>
          <p:cNvPr id="3" name="Content Placeholder 2"/>
          <p:cNvSpPr>
            <a:spLocks noGrp="1"/>
          </p:cNvSpPr>
          <p:nvPr>
            <p:ph idx="1"/>
          </p:nvPr>
        </p:nvSpPr>
        <p:spPr/>
        <p:txBody>
          <a:bodyPr/>
          <a:lstStyle/>
          <a:p>
            <a:r>
              <a:rPr lang="en-US" dirty="0" smtClean="0"/>
              <a:t>The key to a successful still life drawing is</a:t>
            </a:r>
            <a:r>
              <a:rPr lang="en-US" i="1" dirty="0" smtClean="0"/>
              <a:t> constantly </a:t>
            </a:r>
            <a:r>
              <a:rPr lang="en-US" i="1" u="sng" dirty="0" smtClean="0"/>
              <a:t>looking</a:t>
            </a:r>
            <a:r>
              <a:rPr lang="en-US" i="1" dirty="0" smtClean="0"/>
              <a:t> carefully at what you’re drawing </a:t>
            </a:r>
            <a:r>
              <a:rPr lang="en-US" dirty="0" smtClean="0"/>
              <a:t>but </a:t>
            </a:r>
            <a:r>
              <a:rPr lang="en-US" b="1" u="sng" dirty="0" smtClean="0"/>
              <a:t>ALSO</a:t>
            </a:r>
            <a:r>
              <a:rPr lang="en-US" b="1" dirty="0" smtClean="0"/>
              <a:t> </a:t>
            </a:r>
            <a:r>
              <a:rPr lang="en-US" i="1" dirty="0" smtClean="0"/>
              <a:t>keeping in mind certain rules and tricks and </a:t>
            </a:r>
            <a:r>
              <a:rPr lang="en-US" i="1" u="sng" dirty="0" smtClean="0"/>
              <a:t>using</a:t>
            </a:r>
            <a:r>
              <a:rPr lang="en-US" i="1" dirty="0" smtClean="0"/>
              <a:t> them as you draw</a:t>
            </a:r>
            <a:r>
              <a:rPr lang="en-US" dirty="0" smtClean="0"/>
              <a:t>. This presentation will focus on the second part of that (rules and tricks). Your teacher can’t crawl inside your brain and make you keep looking at what you’re drawing, but she can point out certain things that will give you an easier time and make your drawing stronger/more accurate. It’s up to you to follow through.  </a:t>
            </a:r>
            <a:endParaRPr lang="en-US" b="1" u="sng" dirty="0"/>
          </a:p>
        </p:txBody>
      </p:sp>
      <p:pic>
        <p:nvPicPr>
          <p:cNvPr id="4" name="Picture 3" descr="226913-Royalty-Free-RF-Clipart-Illustration-Of-A-Coloring-Page-Outline-Of-A-Male-Artist-Drawing-A-Still-Lif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26666" y="4301067"/>
            <a:ext cx="2286000" cy="2387600"/>
          </a:xfrm>
          <a:prstGeom prst="rect">
            <a:avLst/>
          </a:prstGeom>
        </p:spPr>
      </p:pic>
      <p:pic>
        <p:nvPicPr>
          <p:cNvPr id="5" name="Picture 4" descr="51SGMFMSRYL._SX258_BO1,204,203,200_.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87800" y="4483557"/>
            <a:ext cx="1769533" cy="2205110"/>
          </a:xfrm>
          <a:prstGeom prst="rect">
            <a:avLst/>
          </a:prstGeom>
        </p:spPr>
      </p:pic>
      <p:pic>
        <p:nvPicPr>
          <p:cNvPr id="6" name="Picture 5" descr="Pastel-Artist-Drawing-Maratho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599" y="4821524"/>
            <a:ext cx="2802467" cy="1867143"/>
          </a:xfrm>
          <a:prstGeom prst="rect">
            <a:avLst/>
          </a:prstGeom>
        </p:spPr>
      </p:pic>
    </p:spTree>
    <p:extLst>
      <p:ext uri="{BB962C8B-B14F-4D97-AF65-F5344CB8AC3E}">
        <p14:creationId xmlns:p14="http://schemas.microsoft.com/office/powerpoint/2010/main" val="1409239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299.JPG"/>
          <p:cNvPicPr>
            <a:picLocks noGrp="1" noChangeAspect="1"/>
          </p:cNvPicPr>
          <p:nvPr>
            <p:ph idx="1"/>
          </p:nvPr>
        </p:nvPicPr>
        <p:blipFill>
          <a:blip r:embed="rId2" cstate="screen">
            <a:extLst>
              <a:ext uri="{28A0092B-C50C-407E-A947-70E740481C1C}">
                <a14:useLocalDpi xmlns:a14="http://schemas.microsoft.com/office/drawing/2010/main"/>
              </a:ext>
            </a:extLst>
          </a:blip>
          <a:srcRect l="-33878" r="-33878"/>
          <a:stretch>
            <a:fillRect/>
          </a:stretch>
        </p:blipFill>
        <p:spPr>
          <a:xfrm>
            <a:off x="0" y="914400"/>
            <a:ext cx="8708571" cy="5486400"/>
          </a:xfrm>
        </p:spPr>
      </p:pic>
    </p:spTree>
    <p:extLst>
      <p:ext uri="{BB962C8B-B14F-4D97-AF65-F5344CB8AC3E}">
        <p14:creationId xmlns:p14="http://schemas.microsoft.com/office/powerpoint/2010/main" val="31360065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300.JPG"/>
          <p:cNvPicPr>
            <a:picLocks noGrp="1" noChangeAspect="1"/>
          </p:cNvPicPr>
          <p:nvPr>
            <p:ph idx="1"/>
          </p:nvPr>
        </p:nvPicPr>
        <p:blipFill>
          <a:blip r:embed="rId2" cstate="screen">
            <a:extLst>
              <a:ext uri="{28A0092B-C50C-407E-A947-70E740481C1C}">
                <a14:useLocalDpi xmlns:a14="http://schemas.microsoft.com/office/drawing/2010/main"/>
              </a:ext>
            </a:extLst>
          </a:blip>
          <a:srcRect l="-25562" r="-25562"/>
          <a:stretch>
            <a:fillRect/>
          </a:stretch>
        </p:blipFill>
        <p:spPr>
          <a:xfrm>
            <a:off x="0" y="812800"/>
            <a:ext cx="8869841" cy="5588000"/>
          </a:xfrm>
        </p:spPr>
      </p:pic>
    </p:spTree>
    <p:extLst>
      <p:ext uri="{BB962C8B-B14F-4D97-AF65-F5344CB8AC3E}">
        <p14:creationId xmlns:p14="http://schemas.microsoft.com/office/powerpoint/2010/main" val="5046446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301.JPG"/>
          <p:cNvPicPr>
            <a:picLocks noGrp="1" noChangeAspect="1"/>
          </p:cNvPicPr>
          <p:nvPr>
            <p:ph idx="1"/>
          </p:nvPr>
        </p:nvPicPr>
        <p:blipFill>
          <a:blip r:embed="rId2" cstate="screen">
            <a:extLst>
              <a:ext uri="{28A0092B-C50C-407E-A947-70E740481C1C}">
                <a14:useLocalDpi xmlns:a14="http://schemas.microsoft.com/office/drawing/2010/main"/>
              </a:ext>
            </a:extLst>
          </a:blip>
          <a:srcRect l="-31067" r="-31067"/>
          <a:stretch>
            <a:fillRect/>
          </a:stretch>
        </p:blipFill>
        <p:spPr>
          <a:xfrm>
            <a:off x="-270934" y="274638"/>
            <a:ext cx="9724067" cy="6126162"/>
          </a:xfrm>
        </p:spPr>
      </p:pic>
    </p:spTree>
    <p:extLst>
      <p:ext uri="{BB962C8B-B14F-4D97-AF65-F5344CB8AC3E}">
        <p14:creationId xmlns:p14="http://schemas.microsoft.com/office/powerpoint/2010/main" val="18760440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 Information</a:t>
            </a:r>
            <a:endParaRPr lang="en-US" dirty="0"/>
          </a:p>
        </p:txBody>
      </p:sp>
      <p:sp>
        <p:nvSpPr>
          <p:cNvPr id="3" name="Content Placeholder 2"/>
          <p:cNvSpPr>
            <a:spLocks noGrp="1"/>
          </p:cNvSpPr>
          <p:nvPr>
            <p:ph idx="1"/>
          </p:nvPr>
        </p:nvSpPr>
        <p:spPr/>
        <p:txBody>
          <a:bodyPr/>
          <a:lstStyle/>
          <a:p>
            <a:r>
              <a:rPr lang="en-US" dirty="0" smtClean="0"/>
              <a:t>This project is due with a completed rubric on </a:t>
            </a:r>
            <a:r>
              <a:rPr lang="en-US" b="1" dirty="0" smtClean="0"/>
              <a:t>March 3/4</a:t>
            </a:r>
            <a:r>
              <a:rPr lang="en-US" b="1" baseline="30000" dirty="0" smtClean="0"/>
              <a:t>th</a:t>
            </a:r>
            <a:r>
              <a:rPr lang="en-US" b="1" dirty="0" smtClean="0"/>
              <a:t>. </a:t>
            </a:r>
          </a:p>
          <a:p>
            <a:r>
              <a:rPr lang="en-US" dirty="0" smtClean="0"/>
              <a:t>Work looses five points for each day it is turned in late. </a:t>
            </a:r>
          </a:p>
          <a:p>
            <a:r>
              <a:rPr lang="en-US" dirty="0" smtClean="0"/>
              <a:t>You cannot take this home because the still life’s have to stay in the classroom. You can come in extra time after school and maybe during study hall, but if I have another class going on, it’s going to be difficult to work at your same spot and see the still life the same way. This means that you really have to use your class time well. </a:t>
            </a:r>
            <a:endParaRPr lang="en-US" dirty="0"/>
          </a:p>
        </p:txBody>
      </p:sp>
    </p:spTree>
    <p:extLst>
      <p:ext uri="{BB962C8B-B14F-4D97-AF65-F5344CB8AC3E}">
        <p14:creationId xmlns:p14="http://schemas.microsoft.com/office/powerpoint/2010/main" val="23472762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even start drawing</a:t>
            </a:r>
            <a:endParaRPr lang="en-US" dirty="0"/>
          </a:p>
        </p:txBody>
      </p:sp>
      <p:sp>
        <p:nvSpPr>
          <p:cNvPr id="3" name="Content Placeholder 2"/>
          <p:cNvSpPr>
            <a:spLocks noGrp="1"/>
          </p:cNvSpPr>
          <p:nvPr>
            <p:ph idx="1"/>
          </p:nvPr>
        </p:nvSpPr>
        <p:spPr>
          <a:xfrm>
            <a:off x="457200" y="1417638"/>
            <a:ext cx="7620000" cy="5440362"/>
          </a:xfrm>
        </p:spPr>
        <p:txBody>
          <a:bodyPr>
            <a:normAutofit fontScale="77500" lnSpcReduction="20000"/>
          </a:bodyPr>
          <a:lstStyle/>
          <a:p>
            <a:r>
              <a:rPr lang="en-US" dirty="0" smtClean="0"/>
              <a:t>Make sure you can </a:t>
            </a:r>
            <a:r>
              <a:rPr lang="en-US" b="1" dirty="0" smtClean="0"/>
              <a:t>clearly see </a:t>
            </a:r>
            <a:r>
              <a:rPr lang="en-US" dirty="0" smtClean="0"/>
              <a:t>the still life arrangement. Make sure you sit the exact </a:t>
            </a:r>
            <a:r>
              <a:rPr lang="en-US" b="1" dirty="0" smtClean="0"/>
              <a:t>same</a:t>
            </a:r>
            <a:r>
              <a:rPr lang="en-US" dirty="0" smtClean="0"/>
              <a:t> way in the exact same spot if you don’t finish the drawing in one sitting (which you won’t). Make sure you’re pretty </a:t>
            </a:r>
            <a:r>
              <a:rPr lang="en-US" b="1" dirty="0" smtClean="0"/>
              <a:t>close</a:t>
            </a:r>
            <a:r>
              <a:rPr lang="en-US" dirty="0" smtClean="0"/>
              <a:t> but not too close. I’ll put a still life at each table and you’ll be sitting around it, so this will make things easy. </a:t>
            </a:r>
          </a:p>
          <a:p>
            <a:r>
              <a:rPr lang="en-US" dirty="0" smtClean="0"/>
              <a:t>Think about how you will hold your paper, </a:t>
            </a:r>
            <a:r>
              <a:rPr lang="en-US" b="1" dirty="0" smtClean="0"/>
              <a:t>vertical</a:t>
            </a:r>
            <a:r>
              <a:rPr lang="en-US" dirty="0" smtClean="0"/>
              <a:t> or </a:t>
            </a:r>
            <a:r>
              <a:rPr lang="en-US" b="1" dirty="0" smtClean="0"/>
              <a:t>horizontal</a:t>
            </a:r>
            <a:r>
              <a:rPr lang="en-US" dirty="0" smtClean="0"/>
              <a:t>? (Are the objects arranged so that they sit more wide or more tall?)</a:t>
            </a:r>
          </a:p>
          <a:p>
            <a:r>
              <a:rPr lang="en-US" dirty="0" smtClean="0"/>
              <a:t>Make sure you draw </a:t>
            </a:r>
            <a:r>
              <a:rPr lang="en-US" b="1" dirty="0" smtClean="0"/>
              <a:t>large</a:t>
            </a:r>
            <a:r>
              <a:rPr lang="en-US" dirty="0" smtClean="0"/>
              <a:t> enough; you want to fill up the paper but everything should pretty much fit on the paper. A good rule of thumb is that the objects should take up </a:t>
            </a:r>
            <a:r>
              <a:rPr lang="en-US" b="1" dirty="0" smtClean="0"/>
              <a:t>75% </a:t>
            </a:r>
            <a:r>
              <a:rPr lang="en-US" dirty="0" smtClean="0"/>
              <a:t>of your page. Some people say that there should also be something interesting to look at in </a:t>
            </a:r>
            <a:r>
              <a:rPr lang="en-US" b="1" dirty="0" smtClean="0"/>
              <a:t>all four corners </a:t>
            </a:r>
            <a:r>
              <a:rPr lang="en-US" dirty="0" smtClean="0"/>
              <a:t>of the page (as well as the center, of course). </a:t>
            </a:r>
          </a:p>
          <a:p>
            <a:r>
              <a:rPr lang="en-US" dirty="0" smtClean="0"/>
              <a:t>Train yourself (and this takes practice) to look at the still life and look at the paper </a:t>
            </a:r>
            <a:r>
              <a:rPr lang="en-US" b="1" dirty="0" smtClean="0"/>
              <a:t>back and forth all the time</a:t>
            </a:r>
            <a:r>
              <a:rPr lang="en-US" dirty="0" smtClean="0"/>
              <a:t>. You’ll probably spend a few seconds looking, a few seconds drawing. Back and forth, back and forth always. </a:t>
            </a:r>
          </a:p>
          <a:p>
            <a:r>
              <a:rPr lang="en-US" dirty="0" smtClean="0"/>
              <a:t>Don’t finish any one part of the drawing before working on another part. Your drawing should grow as a whole, little by little. The four steps are:</a:t>
            </a:r>
          </a:p>
          <a:p>
            <a:r>
              <a:rPr lang="en-US" dirty="0" smtClean="0"/>
              <a:t> 1. Placeholder shapes </a:t>
            </a:r>
          </a:p>
          <a:p>
            <a:r>
              <a:rPr lang="en-US" dirty="0" smtClean="0"/>
              <a:t>2. Creating 3D shapes </a:t>
            </a:r>
          </a:p>
          <a:p>
            <a:r>
              <a:rPr lang="en-US" dirty="0" smtClean="0"/>
              <a:t>3. Refining the outlines </a:t>
            </a:r>
          </a:p>
          <a:p>
            <a:r>
              <a:rPr lang="en-US" dirty="0" smtClean="0"/>
              <a:t>4. Shading</a:t>
            </a:r>
          </a:p>
        </p:txBody>
      </p:sp>
    </p:spTree>
    <p:extLst>
      <p:ext uri="{BB962C8B-B14F-4D97-AF65-F5344CB8AC3E}">
        <p14:creationId xmlns:p14="http://schemas.microsoft.com/office/powerpoint/2010/main" val="27033082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746.JPG"/>
          <p:cNvPicPr>
            <a:picLocks noGrp="1" noChangeAspect="1"/>
          </p:cNvPicPr>
          <p:nvPr>
            <p:ph idx="1"/>
          </p:nvPr>
        </p:nvPicPr>
        <p:blipFill>
          <a:blip r:embed="rId2" cstate="screen">
            <a:extLst>
              <a:ext uri="{28A0092B-C50C-407E-A947-70E740481C1C}">
                <a14:useLocalDpi xmlns:a14="http://schemas.microsoft.com/office/drawing/2010/main"/>
              </a:ext>
            </a:extLst>
          </a:blip>
          <a:srcRect l="-9524" r="-9524"/>
          <a:stretch>
            <a:fillRect/>
          </a:stretch>
        </p:blipFill>
        <p:spPr>
          <a:xfrm>
            <a:off x="-580067" y="427039"/>
            <a:ext cx="9724067" cy="6126162"/>
          </a:xfrm>
        </p:spPr>
      </p:pic>
    </p:spTree>
    <p:extLst>
      <p:ext uri="{BB962C8B-B14F-4D97-AF65-F5344CB8AC3E}">
        <p14:creationId xmlns:p14="http://schemas.microsoft.com/office/powerpoint/2010/main" val="20211487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it out: Placeholder Shapes</a:t>
            </a:r>
            <a:endParaRPr lang="en-US" dirty="0"/>
          </a:p>
        </p:txBody>
      </p:sp>
      <p:sp>
        <p:nvSpPr>
          <p:cNvPr id="3" name="Content Placeholder 2"/>
          <p:cNvSpPr>
            <a:spLocks noGrp="1"/>
          </p:cNvSpPr>
          <p:nvPr>
            <p:ph idx="1"/>
          </p:nvPr>
        </p:nvSpPr>
        <p:spPr>
          <a:xfrm>
            <a:off x="457200" y="1600199"/>
            <a:ext cx="7620000" cy="5020733"/>
          </a:xfrm>
        </p:spPr>
        <p:txBody>
          <a:bodyPr>
            <a:normAutofit fontScale="92500"/>
          </a:bodyPr>
          <a:lstStyle/>
          <a:p>
            <a:r>
              <a:rPr lang="en-US" dirty="0" smtClean="0"/>
              <a:t>We are first going to make what are called “</a:t>
            </a:r>
            <a:r>
              <a:rPr lang="en-US" b="1" dirty="0" smtClean="0"/>
              <a:t>placeholder shapes</a:t>
            </a:r>
            <a:r>
              <a:rPr lang="en-US" dirty="0" smtClean="0"/>
              <a:t>.” These are a </a:t>
            </a:r>
            <a:r>
              <a:rPr lang="en-US" b="1" dirty="0" smtClean="0"/>
              <a:t>rough outline </a:t>
            </a:r>
            <a:r>
              <a:rPr lang="en-US" dirty="0" smtClean="0"/>
              <a:t>of the objects on our paper and where they sit in space. You’re working out basic </a:t>
            </a:r>
            <a:r>
              <a:rPr lang="en-US" b="1" dirty="0" smtClean="0"/>
              <a:t>placement</a:t>
            </a:r>
            <a:r>
              <a:rPr lang="en-US" dirty="0" smtClean="0"/>
              <a:t> and </a:t>
            </a:r>
            <a:r>
              <a:rPr lang="en-US" b="1" dirty="0" smtClean="0"/>
              <a:t>proportion</a:t>
            </a:r>
            <a:r>
              <a:rPr lang="en-US" dirty="0" smtClean="0"/>
              <a:t>; you can always go back and fix these later, but it’s giving you a starting point. </a:t>
            </a:r>
          </a:p>
          <a:p>
            <a:r>
              <a:rPr lang="en-US" dirty="0" smtClean="0"/>
              <a:t>Be loose with your pencil at this point. Swing </a:t>
            </a:r>
            <a:r>
              <a:rPr lang="en-US" b="1" dirty="0" smtClean="0"/>
              <a:t>LIGHT</a:t>
            </a:r>
            <a:r>
              <a:rPr lang="en-US" dirty="0" smtClean="0"/>
              <a:t> and </a:t>
            </a:r>
            <a:r>
              <a:rPr lang="en-US" b="1" dirty="0" smtClean="0"/>
              <a:t>LOOSE</a:t>
            </a:r>
            <a:r>
              <a:rPr lang="en-US" dirty="0" smtClean="0"/>
              <a:t> lines. You might hold your pencil on the side. At this point, you can make “sketch lines” that are broken and imperfect; we’ll fix them later. </a:t>
            </a:r>
          </a:p>
          <a:p>
            <a:r>
              <a:rPr lang="en-US" dirty="0" smtClean="0"/>
              <a:t>Your still life objects should be </a:t>
            </a:r>
            <a:r>
              <a:rPr lang="en-US" b="1" dirty="0" smtClean="0"/>
              <a:t>slightly bigger than life size</a:t>
            </a:r>
            <a:r>
              <a:rPr lang="en-US" dirty="0" smtClean="0"/>
              <a:t>. </a:t>
            </a:r>
          </a:p>
          <a:p>
            <a:r>
              <a:rPr lang="en-US" dirty="0" smtClean="0"/>
              <a:t>Start in the </a:t>
            </a:r>
            <a:r>
              <a:rPr lang="en-US" b="1" dirty="0" smtClean="0"/>
              <a:t>middle</a:t>
            </a:r>
            <a:r>
              <a:rPr lang="en-US" dirty="0" smtClean="0"/>
              <a:t> (what object is in the middle of the arrangement? Put it in the middle of your paper) and work your way out.</a:t>
            </a:r>
          </a:p>
          <a:p>
            <a:r>
              <a:rPr lang="en-US" dirty="0" smtClean="0"/>
              <a:t>Don’t forget to establish the </a:t>
            </a:r>
            <a:r>
              <a:rPr lang="en-US" b="1" dirty="0" smtClean="0"/>
              <a:t>surface</a:t>
            </a:r>
            <a:r>
              <a:rPr lang="en-US" dirty="0" smtClean="0"/>
              <a:t> that the objects are sitting on.  </a:t>
            </a:r>
          </a:p>
          <a:p>
            <a:r>
              <a:rPr lang="en-US" dirty="0" smtClean="0"/>
              <a:t>We’ll move on to filling in these placeholder shapes with more clear 3D shapes next. </a:t>
            </a:r>
          </a:p>
          <a:p>
            <a:endParaRPr lang="en-US" dirty="0"/>
          </a:p>
        </p:txBody>
      </p:sp>
    </p:spTree>
    <p:extLst>
      <p:ext uri="{BB962C8B-B14F-4D97-AF65-F5344CB8AC3E}">
        <p14:creationId xmlns:p14="http://schemas.microsoft.com/office/powerpoint/2010/main" val="10114665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747.JPG"/>
          <p:cNvPicPr>
            <a:picLocks noGrp="1" noChangeAspect="1"/>
          </p:cNvPicPr>
          <p:nvPr>
            <p:ph idx="1"/>
          </p:nvPr>
        </p:nvPicPr>
        <p:blipFill>
          <a:blip r:embed="rId2" cstate="screen">
            <a:extLst>
              <a:ext uri="{28A0092B-C50C-407E-A947-70E740481C1C}">
                <a14:useLocalDpi xmlns:a14="http://schemas.microsoft.com/office/drawing/2010/main"/>
              </a:ext>
            </a:extLst>
          </a:blip>
          <a:srcRect l="-9524" r="-9524"/>
          <a:stretch>
            <a:fillRect/>
          </a:stretch>
        </p:blipFill>
        <p:spPr>
          <a:xfrm>
            <a:off x="1016000" y="1265238"/>
            <a:ext cx="8439789" cy="5317067"/>
          </a:xfrm>
        </p:spPr>
      </p:pic>
      <p:pic>
        <p:nvPicPr>
          <p:cNvPr id="5" name="Picture 4" descr="DSCN073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935" y="545571"/>
            <a:ext cx="2839860" cy="2129895"/>
          </a:xfrm>
          <a:prstGeom prst="rect">
            <a:avLst/>
          </a:prstGeom>
        </p:spPr>
      </p:pic>
    </p:spTree>
    <p:extLst>
      <p:ext uri="{BB962C8B-B14F-4D97-AF65-F5344CB8AC3E}">
        <p14:creationId xmlns:p14="http://schemas.microsoft.com/office/powerpoint/2010/main" val="9218859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3D Shapes</a:t>
            </a:r>
            <a:endParaRPr lang="en-US" dirty="0"/>
          </a:p>
        </p:txBody>
      </p:sp>
      <p:sp>
        <p:nvSpPr>
          <p:cNvPr id="3" name="Content Placeholder 2"/>
          <p:cNvSpPr>
            <a:spLocks noGrp="1"/>
          </p:cNvSpPr>
          <p:nvPr>
            <p:ph idx="1"/>
          </p:nvPr>
        </p:nvSpPr>
        <p:spPr/>
        <p:txBody>
          <a:bodyPr/>
          <a:lstStyle/>
          <a:p>
            <a:r>
              <a:rPr lang="en-US" dirty="0" smtClean="0"/>
              <a:t>The objects you see have edges. The 3D foam shapes especially might have angles and surfaces. The trickiest part about this is going to be drawing what you see instead of what you think you know. </a:t>
            </a:r>
          </a:p>
          <a:p>
            <a:r>
              <a:rPr lang="en-US" dirty="0" smtClean="0"/>
              <a:t>Start with one placeholder shape, and move through one at a time. Still keep your lines light and loose (you’re going to have to go back through and fix things and move things around). </a:t>
            </a:r>
          </a:p>
          <a:p>
            <a:r>
              <a:rPr lang="en-US" b="1" dirty="0" smtClean="0"/>
              <a:t>The biggest tool that will help you here is to look at edges and where they intersect. Similarly, you can also draw imaginary lines up and down or side to side to see where objects line up with other objects. </a:t>
            </a:r>
          </a:p>
          <a:p>
            <a:r>
              <a:rPr lang="en-US" dirty="0" smtClean="0"/>
              <a:t>Using a ruler and an eraser breaks the hand/eye/brain/drawing flow. Try to not use them until the refining stage.</a:t>
            </a:r>
            <a:endParaRPr lang="en-US" dirty="0"/>
          </a:p>
        </p:txBody>
      </p:sp>
    </p:spTree>
    <p:extLst>
      <p:ext uri="{BB962C8B-B14F-4D97-AF65-F5344CB8AC3E}">
        <p14:creationId xmlns:p14="http://schemas.microsoft.com/office/powerpoint/2010/main" val="7137610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descr="DSCN0737.JPG"/>
          <p:cNvPicPr>
            <a:picLocks noGrp="1" noChangeAspect="1"/>
          </p:cNvPicPr>
          <p:nvPr>
            <p:ph idx="1"/>
          </p:nvPr>
        </p:nvPicPr>
        <p:blipFill>
          <a:blip r:embed="rId2" cstate="screen">
            <a:extLst>
              <a:ext uri="{28A0092B-C50C-407E-A947-70E740481C1C}">
                <a14:useLocalDpi xmlns:a14="http://schemas.microsoft.com/office/drawing/2010/main"/>
              </a:ext>
            </a:extLst>
          </a:blip>
          <a:srcRect l="-9524" r="-9524"/>
          <a:stretch>
            <a:fillRect/>
          </a:stretch>
        </p:blipFill>
        <p:spPr>
          <a:xfrm>
            <a:off x="-400487" y="474134"/>
            <a:ext cx="9111746" cy="5740400"/>
          </a:xfrm>
        </p:spPr>
      </p:pic>
      <p:sp>
        <p:nvSpPr>
          <p:cNvPr id="5" name="TextBox 4"/>
          <p:cNvSpPr txBox="1"/>
          <p:nvPr/>
        </p:nvSpPr>
        <p:spPr>
          <a:xfrm>
            <a:off x="778933" y="5029200"/>
            <a:ext cx="3302000" cy="461665"/>
          </a:xfrm>
          <a:prstGeom prst="rect">
            <a:avLst/>
          </a:prstGeom>
          <a:noFill/>
        </p:spPr>
        <p:txBody>
          <a:bodyPr wrap="square" rtlCol="0">
            <a:spAutoFit/>
          </a:bodyPr>
          <a:lstStyle/>
          <a:p>
            <a:r>
              <a:rPr lang="en-US" sz="2400" dirty="0" smtClean="0">
                <a:solidFill>
                  <a:srgbClr val="0000FF"/>
                </a:solidFill>
              </a:rPr>
              <a:t>Still Life: What You See</a:t>
            </a:r>
            <a:endParaRPr lang="en-US" sz="2400" dirty="0">
              <a:solidFill>
                <a:srgbClr val="0000FF"/>
              </a:solidFill>
            </a:endParaRPr>
          </a:p>
        </p:txBody>
      </p:sp>
    </p:spTree>
    <p:extLst>
      <p:ext uri="{BB962C8B-B14F-4D97-AF65-F5344CB8AC3E}">
        <p14:creationId xmlns:p14="http://schemas.microsoft.com/office/powerpoint/2010/main" val="341409841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1802</TotalTime>
  <Words>2190</Words>
  <Application>Microsoft Macintosh PowerPoint</Application>
  <PresentationFormat>On-screen Show (4:3)</PresentationFormat>
  <Paragraphs>116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Adjacency</vt:lpstr>
      <vt:lpstr>Still Life Drawing</vt:lpstr>
      <vt:lpstr>What are we doing?</vt:lpstr>
      <vt:lpstr>Still Life: Looking and Knowing</vt:lpstr>
      <vt:lpstr>Before you even start drawing</vt:lpstr>
      <vt:lpstr>PowerPoint Presentation</vt:lpstr>
      <vt:lpstr>Blocking it out: Placeholder Shapes</vt:lpstr>
      <vt:lpstr>PowerPoint Presentation</vt:lpstr>
      <vt:lpstr>Drawing 3D Shapes</vt:lpstr>
      <vt:lpstr>PowerPoint Presentation</vt:lpstr>
      <vt:lpstr>PowerPoint Presentation</vt:lpstr>
      <vt:lpstr>PowerPoint Presentation</vt:lpstr>
      <vt:lpstr>PowerPoint Presentation</vt:lpstr>
      <vt:lpstr>Refining the drawing</vt:lpstr>
      <vt:lpstr>PowerPoint Presentation</vt:lpstr>
      <vt:lpstr>PowerPoint Presentation</vt:lpstr>
      <vt:lpstr>A Tutorial on cubes/3D rectangles</vt:lpstr>
      <vt:lpstr>Rotating Cube- Notice how the center shifts and you can see more/less of the left/right side</vt:lpstr>
      <vt:lpstr>Three Sets of Three Parallel Edges</vt:lpstr>
      <vt:lpstr>Other things</vt:lpstr>
      <vt:lpstr>PowerPoint Presentation</vt:lpstr>
      <vt:lpstr>PowerPoint Presentation</vt:lpstr>
      <vt:lpstr>Part Two: Shading</vt:lpstr>
      <vt:lpstr>Shading: all about Light Source</vt:lpstr>
      <vt:lpstr>PowerPoint Presentation</vt:lpstr>
      <vt:lpstr>Remember </vt:lpstr>
      <vt:lpstr>I want to see…</vt:lpstr>
      <vt:lpstr>One Thing to Note…</vt:lpstr>
      <vt:lpstr>Another thing to note…</vt:lpstr>
      <vt:lpstr>Student Examples</vt:lpstr>
      <vt:lpstr>PowerPoint Presentation</vt:lpstr>
      <vt:lpstr>PowerPoint Presentation</vt:lpstr>
      <vt:lpstr>PowerPoint Presentation</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Still Life Drawing</dc:title>
  <dc:creator>LHS Art 2</dc:creator>
  <cp:lastModifiedBy>LHS Art 2</cp:lastModifiedBy>
  <cp:revision>26</cp:revision>
  <dcterms:created xsi:type="dcterms:W3CDTF">2016-02-11T13:48:08Z</dcterms:created>
  <dcterms:modified xsi:type="dcterms:W3CDTF">2016-02-12T19:51:07Z</dcterms:modified>
</cp:coreProperties>
</file>