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1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A3CEA59-A698-0649-A45B-F8EDA662DF13}" type="datetimeFigureOut">
              <a:rPr lang="en-US" smtClean="0"/>
              <a:t>12/9/15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C7FE5686-1484-5442-88AB-9271B6547491}" type="slidenum">
              <a:rPr lang="en-US" smtClean="0"/>
              <a:t>‹#›</a:t>
            </a:fld>
            <a:endParaRPr lang="en-US"/>
          </a:p>
        </p:txBody>
      </p:sp>
    </p:spTree>
    <p:extLst>
      <p:ext uri="{BB962C8B-B14F-4D97-AF65-F5344CB8AC3E}">
        <p14:creationId xmlns:p14="http://schemas.microsoft.com/office/powerpoint/2010/main" val="24537186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7A8E53EC-E05B-264F-8655-CCF73B0AF459}"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7A8E53EC-E05B-264F-8655-CCF73B0AF459}" type="datetimeFigureOut">
              <a:rPr lang="en-US" smtClean="0"/>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E1B9D-9068-4F4E-9B2D-48EA7D5ABEAA}" type="slidenum">
              <a:rPr lang="en-US" smtClean="0"/>
              <a:t>‹#›</a:t>
            </a:fld>
            <a:endParaRPr lang="en-US"/>
          </a:p>
        </p:txBody>
      </p:sp>
      <p:pic>
        <p:nvPicPr>
          <p:cNvPr id="11" name="Picture 2" descr="HR-Glyph-R3.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A8E53EC-E05B-264F-8655-CCF73B0AF459}"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E1B9D-9068-4F4E-9B2D-48EA7D5ABEAA}" type="slidenum">
              <a:rPr lang="en-US" smtClean="0"/>
              <a:t>‹#›</a:t>
            </a:fld>
            <a:endParaRPr lang="en-US"/>
          </a:p>
        </p:txBody>
      </p:sp>
      <p:pic>
        <p:nvPicPr>
          <p:cNvPr id="10" name="Picture 2" descr="HR-Glyph-R3.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A8E53EC-E05B-264F-8655-CCF73B0AF459}"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E1B9D-9068-4F4E-9B2D-48EA7D5ABEAA}" type="slidenum">
              <a:rPr lang="en-US" smtClean="0"/>
              <a:t>‹#›</a:t>
            </a:fld>
            <a:endParaRPr lang="en-US"/>
          </a:p>
        </p:txBody>
      </p:sp>
      <p:pic>
        <p:nvPicPr>
          <p:cNvPr id="9" name="Picture 2" descr="HR-Glyph-R3.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A8E53EC-E05B-264F-8655-CCF73B0AF459}"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E1B9D-9068-4F4E-9B2D-48EA7D5ABEAA}" type="slidenum">
              <a:rPr lang="en-US" smtClean="0"/>
              <a:t>‹#›</a:t>
            </a:fld>
            <a:endParaRPr lang="en-US"/>
          </a:p>
        </p:txBody>
      </p:sp>
      <p:pic>
        <p:nvPicPr>
          <p:cNvPr id="8" name="Picture 2" descr="HR-Glyph-R3.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8E53EC-E05B-264F-8655-CCF73B0AF459}"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E1B9D-9068-4F4E-9B2D-48EA7D5ABEAA}" type="slidenum">
              <a:rPr lang="en-US" smtClean="0"/>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A8E53EC-E05B-264F-8655-CCF73B0AF459}" type="datetimeFigureOut">
              <a:rPr lang="en-US" smtClean="0"/>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E1B9D-9068-4F4E-9B2D-48EA7D5ABEAA}" type="slidenum">
              <a:rPr lang="en-US" smtClean="0"/>
              <a:t>‹#›</a:t>
            </a:fld>
            <a:endParaRPr lang="en-US"/>
          </a:p>
        </p:txBody>
      </p:sp>
      <p:pic>
        <p:nvPicPr>
          <p:cNvPr id="9" name="Picture 2" descr="HR-Glyph-R3.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A8E53EC-E05B-264F-8655-CCF73B0AF459}" type="datetimeFigureOut">
              <a:rPr lang="en-US" smtClean="0"/>
              <a:t>12/9/15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BE1B9D-9068-4F4E-9B2D-48EA7D5ABEAA}" type="slidenum">
              <a:rPr lang="en-US" smtClean="0"/>
              <a:t>‹#›</a:t>
            </a:fld>
            <a:endParaRPr lang="en-US"/>
          </a:p>
        </p:txBody>
      </p:sp>
      <p:pic>
        <p:nvPicPr>
          <p:cNvPr id="11" name="Picture 2" descr="HR-Glyph-R3.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A8E53EC-E05B-264F-8655-CCF73B0AF459}" type="datetimeFigureOut">
              <a:rPr lang="en-US" smtClean="0"/>
              <a:t>12/9/15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BE1B9D-9068-4F4E-9B2D-48EA7D5ABEAA}" type="slidenum">
              <a:rPr lang="en-US" smtClean="0"/>
              <a:t>‹#›</a:t>
            </a:fld>
            <a:endParaRPr lang="en-US"/>
          </a:p>
        </p:txBody>
      </p:sp>
      <p:pic>
        <p:nvPicPr>
          <p:cNvPr id="8" name="Picture 2" descr="HR-Glyph-R3.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E53EC-E05B-264F-8655-CCF73B0AF459}" type="datetimeFigureOut">
              <a:rPr lang="en-US" smtClean="0"/>
              <a:t>12/9/15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BE1B9D-9068-4F4E-9B2D-48EA7D5ABE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E53EC-E05B-264F-8655-CCF73B0AF459}" type="datetimeFigureOut">
              <a:rPr lang="en-US" smtClean="0"/>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E1B9D-9068-4F4E-9B2D-48EA7D5ABEAA}" type="slidenum">
              <a:rPr lang="en-US" smtClean="0"/>
              <a:t>‹#›</a:t>
            </a:fld>
            <a:endParaRPr lang="en-US"/>
          </a:p>
        </p:txBody>
      </p:sp>
      <p:pic>
        <p:nvPicPr>
          <p:cNvPr id="10" name="Picture 2" descr="HR-Glyph-R3.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7A8E53EC-E05B-264F-8655-CCF73B0AF459}" type="datetimeFigureOut">
              <a:rPr lang="en-US" smtClean="0"/>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E1B9D-9068-4F4E-9B2D-48EA7D5ABEAA}" type="slidenum">
              <a:rPr lang="en-US" smtClean="0"/>
              <a:t>‹#›</a:t>
            </a:fld>
            <a:endParaRPr lang="en-US"/>
          </a:p>
        </p:txBody>
      </p:sp>
      <p:pic>
        <p:nvPicPr>
          <p:cNvPr id="9" name="Picture 2" descr="HR-Glyph-R3.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5BE1B9D-9068-4F4E-9B2D-48EA7D5ABEAA}" type="slidenum">
              <a:rPr lang="en-US" smtClean="0"/>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E53EC-E05B-264F-8655-CCF73B0AF459}" type="datetimeFigureOut">
              <a:rPr lang="en-US" smtClean="0"/>
              <a:t>12/9/15</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Ornament Reflection</a:t>
            </a:r>
            <a:br>
              <a:rPr lang="en-US" dirty="0" smtClean="0"/>
            </a:br>
            <a:r>
              <a:rPr lang="en-US" dirty="0" smtClean="0"/>
              <a:t> Self Portrait </a:t>
            </a:r>
            <a:endParaRPr lang="en-US" dirty="0"/>
          </a:p>
        </p:txBody>
      </p:sp>
      <p:sp>
        <p:nvSpPr>
          <p:cNvPr id="3" name="Subtitle 2"/>
          <p:cNvSpPr>
            <a:spLocks noGrp="1"/>
          </p:cNvSpPr>
          <p:nvPr>
            <p:ph type="subTitle" idx="1"/>
          </p:nvPr>
        </p:nvSpPr>
        <p:spPr/>
        <p:txBody>
          <a:bodyPr/>
          <a:lstStyle/>
          <a:p>
            <a:r>
              <a:rPr lang="en-US" dirty="0" smtClean="0"/>
              <a:t>Drawing 2 Final Exam Project</a:t>
            </a:r>
            <a:endParaRPr lang="en-US" dirty="0"/>
          </a:p>
        </p:txBody>
      </p:sp>
    </p:spTree>
    <p:extLst>
      <p:ext uri="{BB962C8B-B14F-4D97-AF65-F5344CB8AC3E}">
        <p14:creationId xmlns:p14="http://schemas.microsoft.com/office/powerpoint/2010/main" val="38589475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9_Drawing Hands by Escher.jpg"/>
          <p:cNvPicPr>
            <a:picLocks noGrp="1" noChangeAspect="1"/>
          </p:cNvPicPr>
          <p:nvPr>
            <p:ph idx="1"/>
          </p:nvPr>
        </p:nvPicPr>
        <p:blipFill>
          <a:blip r:embed="rId2" cstate="screen">
            <a:extLst>
              <a:ext uri="{28A0092B-C50C-407E-A947-70E740481C1C}">
                <a14:useLocalDpi xmlns:a14="http://schemas.microsoft.com/office/drawing/2010/main"/>
              </a:ext>
            </a:extLst>
          </a:blip>
          <a:srcRect l="-41847" r="-41847"/>
          <a:stretch>
            <a:fillRect/>
          </a:stretch>
        </p:blipFill>
        <p:spPr>
          <a:xfrm>
            <a:off x="-756143" y="862827"/>
            <a:ext cx="11172186" cy="5258573"/>
          </a:xfrm>
        </p:spPr>
      </p:pic>
    </p:spTree>
    <p:extLst>
      <p:ext uri="{BB962C8B-B14F-4D97-AF65-F5344CB8AC3E}">
        <p14:creationId xmlns:p14="http://schemas.microsoft.com/office/powerpoint/2010/main" val="13772842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Ornament Reflection Drawings- Examples</a:t>
            </a:r>
            <a:endParaRPr lang="en-US" dirty="0"/>
          </a:p>
        </p:txBody>
      </p:sp>
      <p:pic>
        <p:nvPicPr>
          <p:cNvPr id="4" name="Content Placeholder 3" descr="ede5b7cad053bf0ac2c2a2b499346fc5.jpg"/>
          <p:cNvPicPr>
            <a:picLocks noGrp="1" noChangeAspect="1"/>
          </p:cNvPicPr>
          <p:nvPr>
            <p:ph idx="1"/>
          </p:nvPr>
        </p:nvPicPr>
        <p:blipFill>
          <a:blip r:embed="rId2" cstate="screen">
            <a:extLst>
              <a:ext uri="{28A0092B-C50C-407E-A947-70E740481C1C}">
                <a14:useLocalDpi xmlns:a14="http://schemas.microsoft.com/office/drawing/2010/main"/>
              </a:ext>
            </a:extLst>
          </a:blip>
          <a:srcRect l="-25774" r="-25774"/>
          <a:stretch>
            <a:fillRect/>
          </a:stretch>
        </p:blipFill>
        <p:spPr/>
      </p:pic>
    </p:spTree>
    <p:extLst>
      <p:ext uri="{BB962C8B-B14F-4D97-AF65-F5344CB8AC3E}">
        <p14:creationId xmlns:p14="http://schemas.microsoft.com/office/powerpoint/2010/main" val="19488599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27ec0b1ffe9ad845149f13f272808f7.jpg"/>
          <p:cNvPicPr>
            <a:picLocks noGrp="1" noChangeAspect="1"/>
          </p:cNvPicPr>
          <p:nvPr>
            <p:ph idx="1"/>
          </p:nvPr>
        </p:nvPicPr>
        <p:blipFill>
          <a:blip r:embed="rId2" cstate="screen">
            <a:extLst>
              <a:ext uri="{28A0092B-C50C-407E-A947-70E740481C1C}">
                <a14:useLocalDpi xmlns:a14="http://schemas.microsoft.com/office/drawing/2010/main"/>
              </a:ext>
            </a:extLst>
          </a:blip>
          <a:srcRect l="-81435" r="-81435"/>
          <a:stretch>
            <a:fillRect/>
          </a:stretch>
        </p:blipFill>
        <p:spPr>
          <a:xfrm>
            <a:off x="-1192914" y="809895"/>
            <a:ext cx="11246100" cy="5293363"/>
          </a:xfrm>
        </p:spPr>
      </p:pic>
    </p:spTree>
    <p:extLst>
      <p:ext uri="{BB962C8B-B14F-4D97-AF65-F5344CB8AC3E}">
        <p14:creationId xmlns:p14="http://schemas.microsoft.com/office/powerpoint/2010/main" val="890752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rnament Reflection - Pencil, Graphite.JPG"/>
          <p:cNvPicPr>
            <a:picLocks noGrp="1" noChangeAspect="1"/>
          </p:cNvPicPr>
          <p:nvPr>
            <p:ph idx="1"/>
          </p:nvPr>
        </p:nvPicPr>
        <p:blipFill>
          <a:blip r:embed="rId2" cstate="screen">
            <a:extLst>
              <a:ext uri="{28A0092B-C50C-407E-A947-70E740481C1C}">
                <a14:useLocalDpi xmlns:a14="http://schemas.microsoft.com/office/drawing/2010/main"/>
              </a:ext>
            </a:extLst>
          </a:blip>
          <a:srcRect l="-91638" r="-91638"/>
          <a:stretch>
            <a:fillRect/>
          </a:stretch>
        </p:blipFill>
        <p:spPr>
          <a:xfrm>
            <a:off x="-1239269" y="639682"/>
            <a:ext cx="11800454" cy="5554289"/>
          </a:xfrm>
        </p:spPr>
      </p:pic>
    </p:spTree>
    <p:extLst>
      <p:ext uri="{BB962C8B-B14F-4D97-AF65-F5344CB8AC3E}">
        <p14:creationId xmlns:p14="http://schemas.microsoft.com/office/powerpoint/2010/main" val="10673696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63d4441662e0b8beda9a1cb334d5835.jpg"/>
          <p:cNvPicPr>
            <a:picLocks noGrp="1" noChangeAspect="1"/>
          </p:cNvPicPr>
          <p:nvPr>
            <p:ph idx="1"/>
          </p:nvPr>
        </p:nvPicPr>
        <p:blipFill>
          <a:blip r:embed="rId2" cstate="screen">
            <a:extLst>
              <a:ext uri="{28A0092B-C50C-407E-A947-70E740481C1C}">
                <a14:useLocalDpi xmlns:a14="http://schemas.microsoft.com/office/drawing/2010/main"/>
              </a:ext>
            </a:extLst>
          </a:blip>
          <a:srcRect l="-43625" r="-43625"/>
          <a:stretch>
            <a:fillRect/>
          </a:stretch>
        </p:blipFill>
        <p:spPr>
          <a:xfrm>
            <a:off x="-906512" y="695802"/>
            <a:ext cx="11345780" cy="5340281"/>
          </a:xfrm>
        </p:spPr>
      </p:pic>
    </p:spTree>
    <p:extLst>
      <p:ext uri="{BB962C8B-B14F-4D97-AF65-F5344CB8AC3E}">
        <p14:creationId xmlns:p14="http://schemas.microsoft.com/office/powerpoint/2010/main" val="1861966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a9c806fac5e136d565d6f9e7b08d987c.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0413" y="241186"/>
            <a:ext cx="7696200" cy="6350000"/>
          </a:xfrm>
          <a:prstGeom prst="rect">
            <a:avLst/>
          </a:prstGeom>
        </p:spPr>
      </p:pic>
    </p:spTree>
    <p:extLst>
      <p:ext uri="{BB962C8B-B14F-4D97-AF65-F5344CB8AC3E}">
        <p14:creationId xmlns:p14="http://schemas.microsoft.com/office/powerpoint/2010/main" val="7572906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b42789206b574ee2124bf9d966c501f.jpg"/>
          <p:cNvPicPr>
            <a:picLocks noGrp="1" noChangeAspect="1"/>
          </p:cNvPicPr>
          <p:nvPr>
            <p:ph idx="1"/>
          </p:nvPr>
        </p:nvPicPr>
        <p:blipFill>
          <a:blip r:embed="rId2" cstate="screen">
            <a:extLst>
              <a:ext uri="{28A0092B-C50C-407E-A947-70E740481C1C}">
                <a14:useLocalDpi xmlns:a14="http://schemas.microsoft.com/office/drawing/2010/main"/>
              </a:ext>
            </a:extLst>
          </a:blip>
          <a:srcRect l="-138600" r="-138600"/>
          <a:stretch>
            <a:fillRect/>
          </a:stretch>
        </p:blipFill>
        <p:spPr>
          <a:xfrm>
            <a:off x="-1388439" y="426455"/>
            <a:ext cx="12022195" cy="5658659"/>
          </a:xfrm>
        </p:spPr>
      </p:pic>
    </p:spTree>
    <p:extLst>
      <p:ext uri="{BB962C8B-B14F-4D97-AF65-F5344CB8AC3E}">
        <p14:creationId xmlns:p14="http://schemas.microsoft.com/office/powerpoint/2010/main" val="35911005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and Suggestions- </a:t>
            </a:r>
            <a:br>
              <a:rPr lang="en-US" dirty="0" smtClean="0"/>
            </a:br>
            <a:r>
              <a:rPr lang="en-US" dirty="0" smtClean="0"/>
              <a:t>Set-Up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Careful observation is key for this assignment. The most rich and interesting work tends to come from direct observation of life. That said, it is going to be logistically challenging to make sure your subject matter looks the same over the course of several sittings, so you might have to do some problem-solving here. </a:t>
            </a:r>
          </a:p>
          <a:p>
            <a:r>
              <a:rPr lang="en-US" dirty="0" smtClean="0"/>
              <a:t>If you would like to compile some reference photos, you may do so. Think about how you are going to hide the camera in the reflection (or are you?)</a:t>
            </a:r>
          </a:p>
          <a:p>
            <a:r>
              <a:rPr lang="en-US" dirty="0" smtClean="0"/>
              <a:t>I have some plastic ornaments you are welcome to use; if there is another one you have that would work better, you are welcome to do so. Just be careful with the glass ones because they shatter if they fall! </a:t>
            </a:r>
            <a:endParaRPr lang="en-US" dirty="0"/>
          </a:p>
        </p:txBody>
      </p:sp>
    </p:spTree>
    <p:extLst>
      <p:ext uri="{BB962C8B-B14F-4D97-AF65-F5344CB8AC3E}">
        <p14:creationId xmlns:p14="http://schemas.microsoft.com/office/powerpoint/2010/main" val="3483189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 Matter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You could choose to depict your hand in the drawing. </a:t>
            </a:r>
          </a:p>
          <a:p>
            <a:r>
              <a:rPr lang="en-US" dirty="0" smtClean="0"/>
              <a:t>You could choose set up things around the ornament that will reflect in it to make the drawing more interesting (pattern, objects etc.)</a:t>
            </a:r>
          </a:p>
          <a:p>
            <a:r>
              <a:rPr lang="en-US" dirty="0" smtClean="0"/>
              <a:t>Think about how you will resolve the negative space around the ornament in your drawing (Gradient? Color? Depiction of setting?)</a:t>
            </a:r>
          </a:p>
          <a:p>
            <a:r>
              <a:rPr lang="en-US" dirty="0" smtClean="0"/>
              <a:t>Please note: we are working 14 x 14; the ornament should take up the majority of the space on the paper (your composition could even be slightly cropped). This means that we are enlarging and that the ornament will be AT LEAST double in size. Most will probably be a minimum of ten inches wide. This will give you a lot of room to show reflections and shapes. </a:t>
            </a:r>
            <a:endParaRPr lang="en-US" dirty="0"/>
          </a:p>
        </p:txBody>
      </p:sp>
    </p:spTree>
    <p:extLst>
      <p:ext uri="{BB962C8B-B14F-4D97-AF65-F5344CB8AC3E}">
        <p14:creationId xmlns:p14="http://schemas.microsoft.com/office/powerpoint/2010/main" val="16704397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Happening? </a:t>
            </a:r>
            <a:endParaRPr lang="en-US" dirty="0"/>
          </a:p>
        </p:txBody>
      </p:sp>
      <p:sp>
        <p:nvSpPr>
          <p:cNvPr id="3" name="Content Placeholder 2"/>
          <p:cNvSpPr>
            <a:spLocks noGrp="1"/>
          </p:cNvSpPr>
          <p:nvPr>
            <p:ph idx="1"/>
          </p:nvPr>
        </p:nvSpPr>
        <p:spPr>
          <a:xfrm>
            <a:off x="685800" y="2017826"/>
            <a:ext cx="7770813" cy="4679270"/>
          </a:xfrm>
        </p:spPr>
        <p:txBody>
          <a:bodyPr>
            <a:normAutofit fontScale="62500" lnSpcReduction="20000"/>
          </a:bodyPr>
          <a:lstStyle/>
          <a:p>
            <a:r>
              <a:rPr lang="en-US" dirty="0" smtClean="0"/>
              <a:t>On the ornament, you will notice an overall dark side and light side as related to the light source (these are, after all, very shiny spheres). </a:t>
            </a:r>
          </a:p>
          <a:p>
            <a:r>
              <a:rPr lang="en-US" dirty="0" smtClean="0"/>
              <a:t>The reflections will have a curve to them. The shapes will be distorted. Paying attention to this distortion and showing it and even exaggerating it a bit in your work will help it to look more believable. Resist the urge to flatten and straighten!  </a:t>
            </a:r>
          </a:p>
          <a:p>
            <a:r>
              <a:rPr lang="en-US" dirty="0" smtClean="0"/>
              <a:t>The reflection will be the most “true” and straightforward mirror image directly in front of your eye-level (this is where the sphere will appear the most flat, and it will gradually round out as you move further out from this spot.) This means that the reflection’s curves and bends will be more prominently distorted as you move further away from the middle flat spot. </a:t>
            </a:r>
          </a:p>
          <a:p>
            <a:r>
              <a:rPr lang="en-US" dirty="0" smtClean="0"/>
              <a:t>The reflected shapes will bend in the direction of the sphere’s curve (“C” shape to the left; straightening towards the center, backwards “C” shape to the right)</a:t>
            </a:r>
          </a:p>
          <a:p>
            <a:r>
              <a:rPr lang="en-US" dirty="0" smtClean="0"/>
              <a:t>A cast shadow will probably also demonstrate some sort of reflection. </a:t>
            </a:r>
          </a:p>
          <a:p>
            <a:r>
              <a:rPr lang="en-US" dirty="0" smtClean="0"/>
              <a:t>The lightest shapes (white of the paper) will be reflections of lights (the window, the lights in the room or in the hall)</a:t>
            </a:r>
          </a:p>
          <a:p>
            <a:r>
              <a:rPr lang="en-US" b="1" dirty="0"/>
              <a:t>Above all, look for shapes of shadow and color</a:t>
            </a:r>
            <a:r>
              <a:rPr lang="en-US" b="1" dirty="0" smtClean="0"/>
              <a:t>. </a:t>
            </a:r>
            <a:endParaRPr lang="en-US" b="1" dirty="0"/>
          </a:p>
        </p:txBody>
      </p:sp>
    </p:spTree>
    <p:extLst>
      <p:ext uri="{BB962C8B-B14F-4D97-AF65-F5344CB8AC3E}">
        <p14:creationId xmlns:p14="http://schemas.microsoft.com/office/powerpoint/2010/main" val="1689220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e81b198a61e6a29c85ec7c776217634.jpg"/>
          <p:cNvPicPr>
            <a:picLocks noGrp="1" noChangeAspect="1"/>
          </p:cNvPicPr>
          <p:nvPr>
            <p:ph idx="1"/>
          </p:nvPr>
        </p:nvPicPr>
        <p:blipFill>
          <a:blip r:embed="rId2" cstate="screen">
            <a:extLst>
              <a:ext uri="{28A0092B-C50C-407E-A947-70E740481C1C}">
                <a14:useLocalDpi xmlns:a14="http://schemas.microsoft.com/office/drawing/2010/main"/>
              </a:ext>
            </a:extLst>
          </a:blip>
          <a:srcRect l="-109342" r="-109342"/>
          <a:stretch>
            <a:fillRect/>
          </a:stretch>
        </p:blipFill>
        <p:spPr>
          <a:xfrm>
            <a:off x="-1348797" y="676717"/>
            <a:ext cx="11837411" cy="5571684"/>
          </a:xfrm>
        </p:spPr>
      </p:pic>
    </p:spTree>
    <p:extLst>
      <p:ext uri="{BB962C8B-B14F-4D97-AF65-F5344CB8AC3E}">
        <p14:creationId xmlns:p14="http://schemas.microsoft.com/office/powerpoint/2010/main" val="38057685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9287728_orig.jpg"/>
          <p:cNvPicPr>
            <a:picLocks noGrp="1" noChangeAspect="1"/>
          </p:cNvPicPr>
          <p:nvPr>
            <p:ph idx="1"/>
          </p:nvPr>
        </p:nvPicPr>
        <p:blipFill>
          <a:blip r:embed="rId2" cstate="screen">
            <a:extLst>
              <a:ext uri="{28A0092B-C50C-407E-A947-70E740481C1C}">
                <a14:useLocalDpi xmlns:a14="http://schemas.microsoft.com/office/drawing/2010/main"/>
              </a:ext>
            </a:extLst>
          </a:blip>
          <a:srcRect l="-10432" r="-10432"/>
          <a:stretch>
            <a:fillRect/>
          </a:stretch>
        </p:blipFill>
        <p:spPr>
          <a:xfrm>
            <a:off x="215282" y="1438836"/>
            <a:ext cx="8806943" cy="4145290"/>
          </a:xfrm>
        </p:spPr>
      </p:pic>
    </p:spTree>
    <p:extLst>
      <p:ext uri="{BB962C8B-B14F-4D97-AF65-F5344CB8AC3E}">
        <p14:creationId xmlns:p14="http://schemas.microsoft.com/office/powerpoint/2010/main" val="4467847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00px-Sphere_wireframe_10deg_6r.svg.png"/>
          <p:cNvPicPr>
            <a:picLocks noGrp="1" noChangeAspect="1"/>
          </p:cNvPicPr>
          <p:nvPr>
            <p:ph idx="1"/>
          </p:nvPr>
        </p:nvPicPr>
        <p:blipFill>
          <a:blip r:embed="rId2" cstate="screen">
            <a:extLst>
              <a:ext uri="{28A0092B-C50C-407E-A947-70E740481C1C}">
                <a14:useLocalDpi xmlns:a14="http://schemas.microsoft.com/office/drawing/2010/main"/>
              </a:ext>
            </a:extLst>
          </a:blip>
          <a:srcRect l="-56228" r="-56228"/>
          <a:stretch>
            <a:fillRect/>
          </a:stretch>
        </p:blipFill>
        <p:spPr>
          <a:xfrm>
            <a:off x="-313035" y="1438836"/>
            <a:ext cx="9952606" cy="4684536"/>
          </a:xfrm>
        </p:spPr>
      </p:pic>
    </p:spTree>
    <p:extLst>
      <p:ext uri="{BB962C8B-B14F-4D97-AF65-F5344CB8AC3E}">
        <p14:creationId xmlns:p14="http://schemas.microsoft.com/office/powerpoint/2010/main" val="11226278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I work on this?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Set up your subject. Really take the time to think about this, and work in a way that is going to make it easy on yourself. Think about your strengths- whether you want to get more complex and challenge yourself, or whether keeping it a little simpler will allow you to do your best work. </a:t>
            </a:r>
          </a:p>
          <a:p>
            <a:r>
              <a:rPr lang="en-US" dirty="0" smtClean="0"/>
              <a:t>Make a practice sketch in your sketchbook if you choose to do so. </a:t>
            </a:r>
          </a:p>
          <a:p>
            <a:r>
              <a:rPr lang="en-US" dirty="0" smtClean="0"/>
              <a:t>Using a #2 pencil, lightly sketch out the drawing’s major defining lines. </a:t>
            </a:r>
          </a:p>
          <a:p>
            <a:r>
              <a:rPr lang="en-US" dirty="0" smtClean="0"/>
              <a:t>The overall shape is important, but the reflections are the most important. Draw those shapes that you see. You’ll see yourself, but you’ll also see shapes of the background, surface and ceiling (windows, ceiling tiles, lights etc.)</a:t>
            </a:r>
          </a:p>
          <a:p>
            <a:r>
              <a:rPr lang="en-US" dirty="0" smtClean="0"/>
              <a:t>Next, move to your chosen medium. (see next slide)</a:t>
            </a:r>
          </a:p>
          <a:p>
            <a:endParaRPr lang="en-US" dirty="0"/>
          </a:p>
        </p:txBody>
      </p:sp>
    </p:spTree>
    <p:extLst>
      <p:ext uri="{BB962C8B-B14F-4D97-AF65-F5344CB8AC3E}">
        <p14:creationId xmlns:p14="http://schemas.microsoft.com/office/powerpoint/2010/main" val="12911569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Medium: Graphite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Ask yourself how dark/medium/light the shapes are that you’re seeing. I would block in the light values first, then darken up little by little. You can use an eraser to re-introduce highlights if they get lost. I wouldn’t smudge too much, as you’ll loose the crispness of the shapes. You can use an HB or #2 pencil to do detail work. As you work, try to eliminate outline by bringing the value of a shape right up to its edge. The shapes that sit next to each other will created the edges without you having to outline. Remember that as you’re shading, curve your pencil marks in the direction of the sphere’s curve. </a:t>
            </a:r>
            <a:endParaRPr lang="en-US" b="1" dirty="0"/>
          </a:p>
        </p:txBody>
      </p:sp>
    </p:spTree>
    <p:extLst>
      <p:ext uri="{BB962C8B-B14F-4D97-AF65-F5344CB8AC3E}">
        <p14:creationId xmlns:p14="http://schemas.microsoft.com/office/powerpoint/2010/main" val="2056888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Medium: Pen (stippling)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a thin Sharpie first. </a:t>
            </a:r>
            <a:r>
              <a:rPr lang="en-US" dirty="0"/>
              <a:t>Ask yourself how dark/medium/light the shapes are that you’re seeing. I would block in the light values first, then darken up little by </a:t>
            </a:r>
            <a:r>
              <a:rPr lang="en-US" dirty="0" smtClean="0"/>
              <a:t>little. Remember that more dots/closer together= darker. It takes time to build up the dots; that said, in your darkest areas, you can “scribble” a little and nobody will know the difference because your dots are clustered so close together. You can use a smaller Sharpie pen for tiny details, if needed. Don’t forget that once a dot is there, it’s pretty much going to stay. So don’t get too dark too fast. Make sure your shapes are fully filled with stipple dots; don’t simple outline with dots.  </a:t>
            </a:r>
            <a:endParaRPr lang="en-US" dirty="0"/>
          </a:p>
        </p:txBody>
      </p:sp>
    </p:spTree>
    <p:extLst>
      <p:ext uri="{BB962C8B-B14F-4D97-AF65-F5344CB8AC3E}">
        <p14:creationId xmlns:p14="http://schemas.microsoft.com/office/powerpoint/2010/main" val="261011847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Medium: Colored Pencil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approach is a little different, because not only will you see color in the reflections, but everything will take on a slight wash of the color of the ornament. I might lightly color the ornament first (so first create a plain sphere with light and shadow, as if the ornament had no reflection) then, work in the reflection shapes after. As you go, you could go over the reflection shapes again with that color. With colored pencil, you have to go little by little, starting with a light touch. Remember that the more pressure you apply, the darker your color will be. Your marks should go in the direction of the sphere as you color. You can also use a colorless pencil to blend, if needed. Additionally, I have a few erasers specifically for colored pencil. </a:t>
            </a:r>
            <a:endParaRPr lang="en-US" dirty="0"/>
          </a:p>
        </p:txBody>
      </p:sp>
    </p:spTree>
    <p:extLst>
      <p:ext uri="{BB962C8B-B14F-4D97-AF65-F5344CB8AC3E}">
        <p14:creationId xmlns:p14="http://schemas.microsoft.com/office/powerpoint/2010/main" val="18364359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you go…</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Pause often and evaluate your work. Look at it from far away, as a friend, ask a teacher, take a photo and look at the thumbnail. </a:t>
            </a:r>
          </a:p>
          <a:p>
            <a:r>
              <a:rPr lang="en-US" dirty="0" smtClean="0"/>
              <a:t>Move forward at a steady pace, but do not rush. </a:t>
            </a:r>
          </a:p>
          <a:p>
            <a:r>
              <a:rPr lang="en-US" dirty="0" smtClean="0"/>
              <a:t>Your work is due at the beginning of class on exam day </a:t>
            </a:r>
            <a:r>
              <a:rPr lang="en-US" b="1" dirty="0" smtClean="0"/>
              <a:t>(January 12</a:t>
            </a:r>
            <a:r>
              <a:rPr lang="en-US" b="1" baseline="30000" dirty="0" smtClean="0"/>
              <a:t>th</a:t>
            </a:r>
            <a:r>
              <a:rPr lang="en-US" b="1" dirty="0" smtClean="0"/>
              <a:t>, 7:42)</a:t>
            </a:r>
            <a:r>
              <a:rPr lang="en-US" dirty="0" smtClean="0"/>
              <a:t>. You will share, discuss and critique during the exam session as an additional component of the exam. </a:t>
            </a:r>
          </a:p>
          <a:p>
            <a:r>
              <a:rPr lang="en-US" dirty="0" smtClean="0"/>
              <a:t>You have eight classes to work on your drawing. You may come in extra time or take your work home if you choose to do so. </a:t>
            </a:r>
          </a:p>
          <a:p>
            <a:r>
              <a:rPr lang="en-US" dirty="0" smtClean="0"/>
              <a:t>I cannot extend the due date to this project, so if you are behind, you need to catch up along the way instead of after the fact. </a:t>
            </a:r>
            <a:endParaRPr lang="en-US" dirty="0"/>
          </a:p>
        </p:txBody>
      </p:sp>
    </p:spTree>
    <p:extLst>
      <p:ext uri="{BB962C8B-B14F-4D97-AF65-F5344CB8AC3E}">
        <p14:creationId xmlns:p14="http://schemas.microsoft.com/office/powerpoint/2010/main" val="6234409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You will create a hyper-realistic observational drawing of yourself shown in a reflective ornament (the spherical ones that are usually made of glass or plastic and reflect a distorted mirror image). </a:t>
            </a:r>
          </a:p>
          <a:p>
            <a:r>
              <a:rPr lang="en-US" dirty="0" smtClean="0"/>
              <a:t>You will work on 14 x 14 paper. </a:t>
            </a:r>
          </a:p>
          <a:p>
            <a:r>
              <a:rPr lang="en-US" dirty="0" smtClean="0"/>
              <a:t>You will choose from the following media:</a:t>
            </a:r>
          </a:p>
          <a:p>
            <a:pPr marL="0" indent="0">
              <a:buNone/>
            </a:pPr>
            <a:r>
              <a:rPr lang="en-US" dirty="0" smtClean="0"/>
              <a:t>-Graphite (ebony and #2 pencil)</a:t>
            </a:r>
          </a:p>
          <a:p>
            <a:pPr marL="0" indent="0">
              <a:buNone/>
            </a:pPr>
            <a:r>
              <a:rPr lang="en-US" dirty="0" smtClean="0"/>
              <a:t>-Pen (stippling with Sharpie- thin and pens)</a:t>
            </a:r>
          </a:p>
          <a:p>
            <a:pPr marL="0" indent="0">
              <a:buNone/>
            </a:pPr>
            <a:r>
              <a:rPr lang="en-US" dirty="0" smtClean="0"/>
              <a:t>-Colored pencil (professional ones)</a:t>
            </a:r>
          </a:p>
          <a:p>
            <a:pPr marL="0" indent="0">
              <a:buNone/>
            </a:pPr>
            <a:endParaRPr lang="en-US" dirty="0"/>
          </a:p>
        </p:txBody>
      </p:sp>
    </p:spTree>
    <p:extLst>
      <p:ext uri="{BB962C8B-B14F-4D97-AF65-F5344CB8AC3E}">
        <p14:creationId xmlns:p14="http://schemas.microsoft.com/office/powerpoint/2010/main" val="39793896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work should…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Demonstrate very careful and accurate observation (your work should be hyper-realistic, so it will almost look like a photograph)</a:t>
            </a:r>
          </a:p>
          <a:p>
            <a:r>
              <a:rPr lang="en-US" dirty="0" smtClean="0"/>
              <a:t>Have a strong range and contrast between dark and light areas</a:t>
            </a:r>
          </a:p>
          <a:p>
            <a:r>
              <a:rPr lang="en-US" dirty="0" smtClean="0"/>
              <a:t>Depict yourself and the background as it is reflected and distorted in the ornament</a:t>
            </a:r>
          </a:p>
          <a:p>
            <a:r>
              <a:rPr lang="en-US" dirty="0" smtClean="0"/>
              <a:t>Demonstrate a proficiency with your chosen medium</a:t>
            </a:r>
          </a:p>
          <a:p>
            <a:r>
              <a:rPr lang="en-US" dirty="0" smtClean="0"/>
              <a:t>Demonstrate the utmost precision, neatness, care and </a:t>
            </a:r>
            <a:r>
              <a:rPr lang="en-US" dirty="0" err="1" smtClean="0"/>
              <a:t>craftspersonship</a:t>
            </a:r>
            <a:r>
              <a:rPr lang="en-US" dirty="0" smtClean="0"/>
              <a:t> (I’m having you work small and giving you a good chunk of time so that you can really develop these)</a:t>
            </a:r>
          </a:p>
          <a:p>
            <a:endParaRPr lang="en-US" dirty="0" smtClean="0"/>
          </a:p>
          <a:p>
            <a:endParaRPr lang="en-US" dirty="0"/>
          </a:p>
        </p:txBody>
      </p:sp>
    </p:spTree>
    <p:extLst>
      <p:ext uri="{BB962C8B-B14F-4D97-AF65-F5344CB8AC3E}">
        <p14:creationId xmlns:p14="http://schemas.microsoft.com/office/powerpoint/2010/main" val="33278921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 Escher</a:t>
            </a:r>
            <a:endParaRPr lang="en-US" dirty="0"/>
          </a:p>
        </p:txBody>
      </p:sp>
      <p:sp>
        <p:nvSpPr>
          <p:cNvPr id="3" name="Content Placeholder 2"/>
          <p:cNvSpPr>
            <a:spLocks noGrp="1"/>
          </p:cNvSpPr>
          <p:nvPr>
            <p:ph idx="1"/>
          </p:nvPr>
        </p:nvSpPr>
        <p:spPr/>
        <p:txBody>
          <a:bodyPr>
            <a:normAutofit fontScale="92500"/>
          </a:bodyPr>
          <a:lstStyle/>
          <a:p>
            <a:r>
              <a:rPr lang="en-US" dirty="0" smtClean="0"/>
              <a:t>This project idea was inspired by the work of MC Escher. </a:t>
            </a:r>
          </a:p>
          <a:p>
            <a:r>
              <a:rPr lang="en-US" dirty="0" smtClean="0"/>
              <a:t>Escher created hyper-realistic optical illusion drawings and etchings. </a:t>
            </a:r>
          </a:p>
          <a:p>
            <a:r>
              <a:rPr lang="en-US" dirty="0" smtClean="0"/>
              <a:t>His work simultaneously does and does not make sense. </a:t>
            </a:r>
          </a:p>
          <a:p>
            <a:r>
              <a:rPr lang="en-US" dirty="0" smtClean="0"/>
              <a:t>MC Escher’s self portrait is what inspired this assignment; I’ll show you that image but also a few more of his pieces so you can get an idea of his work. </a:t>
            </a:r>
          </a:p>
        </p:txBody>
      </p:sp>
    </p:spTree>
    <p:extLst>
      <p:ext uri="{BB962C8B-B14F-4D97-AF65-F5344CB8AC3E}">
        <p14:creationId xmlns:p14="http://schemas.microsoft.com/office/powerpoint/2010/main" val="10782195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and_with_Reflecting_Sphere.jpg"/>
          <p:cNvPicPr>
            <a:picLocks noGrp="1" noChangeAspect="1"/>
          </p:cNvPicPr>
          <p:nvPr>
            <p:ph idx="1"/>
          </p:nvPr>
        </p:nvPicPr>
        <p:blipFill>
          <a:blip r:embed="rId2" cstate="screen">
            <a:extLst>
              <a:ext uri="{28A0092B-C50C-407E-A947-70E740481C1C}">
                <a14:useLocalDpi xmlns:a14="http://schemas.microsoft.com/office/drawing/2010/main"/>
              </a:ext>
            </a:extLst>
          </a:blip>
          <a:srcRect l="-109209" r="-109209"/>
          <a:stretch>
            <a:fillRect/>
          </a:stretch>
        </p:blipFill>
        <p:spPr>
          <a:xfrm>
            <a:off x="-1641078" y="499578"/>
            <a:ext cx="12946120" cy="6093536"/>
          </a:xfrm>
        </p:spPr>
      </p:pic>
    </p:spTree>
    <p:extLst>
      <p:ext uri="{BB962C8B-B14F-4D97-AF65-F5344CB8AC3E}">
        <p14:creationId xmlns:p14="http://schemas.microsoft.com/office/powerpoint/2010/main" val="39396210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03929_PO_ESCHER_07-large640.jpg"/>
          <p:cNvPicPr>
            <a:picLocks noGrp="1" noChangeAspect="1"/>
          </p:cNvPicPr>
          <p:nvPr>
            <p:ph idx="1"/>
          </p:nvPr>
        </p:nvPicPr>
        <p:blipFill>
          <a:blip r:embed="rId2" cstate="screen">
            <a:extLst>
              <a:ext uri="{28A0092B-C50C-407E-A947-70E740481C1C}">
                <a14:useLocalDpi xmlns:a14="http://schemas.microsoft.com/office/drawing/2010/main"/>
              </a:ext>
            </a:extLst>
          </a:blip>
          <a:srcRect l="-27679" r="-27679"/>
          <a:stretch>
            <a:fillRect/>
          </a:stretch>
        </p:blipFill>
        <p:spPr>
          <a:xfrm>
            <a:off x="-417515" y="1056145"/>
            <a:ext cx="10096164" cy="4752106"/>
          </a:xfrm>
        </p:spPr>
      </p:pic>
    </p:spTree>
    <p:extLst>
      <p:ext uri="{BB962C8B-B14F-4D97-AF65-F5344CB8AC3E}">
        <p14:creationId xmlns:p14="http://schemas.microsoft.com/office/powerpoint/2010/main" val="32634687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5e5261413b2a3670fbeeddc7ee1e3c0.png"/>
          <p:cNvPicPr>
            <a:picLocks noGrp="1" noChangeAspect="1"/>
          </p:cNvPicPr>
          <p:nvPr>
            <p:ph idx="1"/>
          </p:nvPr>
        </p:nvPicPr>
        <p:blipFill>
          <a:blip r:embed="rId2" cstate="screen">
            <a:extLst>
              <a:ext uri="{28A0092B-C50C-407E-A947-70E740481C1C}">
                <a14:useLocalDpi xmlns:a14="http://schemas.microsoft.com/office/drawing/2010/main"/>
              </a:ext>
            </a:extLst>
          </a:blip>
          <a:srcRect l="-55629" r="-55629"/>
          <a:stretch>
            <a:fillRect/>
          </a:stretch>
        </p:blipFill>
        <p:spPr>
          <a:xfrm>
            <a:off x="-1614209" y="435428"/>
            <a:ext cx="12465679" cy="5867400"/>
          </a:xfrm>
        </p:spPr>
      </p:pic>
    </p:spTree>
    <p:extLst>
      <p:ext uri="{BB962C8B-B14F-4D97-AF65-F5344CB8AC3E}">
        <p14:creationId xmlns:p14="http://schemas.microsoft.com/office/powerpoint/2010/main" val="27448863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int-gallery.jpg"/>
          <p:cNvPicPr>
            <a:picLocks noGrp="1" noChangeAspect="1"/>
          </p:cNvPicPr>
          <p:nvPr>
            <p:ph idx="1"/>
          </p:nvPr>
        </p:nvPicPr>
        <p:blipFill>
          <a:blip r:embed="rId2" cstate="screen">
            <a:extLst>
              <a:ext uri="{28A0092B-C50C-407E-A947-70E740481C1C}">
                <a14:useLocalDpi xmlns:a14="http://schemas.microsoft.com/office/drawing/2010/main"/>
              </a:ext>
            </a:extLst>
          </a:blip>
          <a:srcRect l="-56726" r="-56726"/>
          <a:stretch>
            <a:fillRect/>
          </a:stretch>
        </p:blipFill>
        <p:spPr>
          <a:xfrm>
            <a:off x="-869028" y="903600"/>
            <a:ext cx="11393927" cy="5362943"/>
          </a:xfrm>
        </p:spPr>
      </p:pic>
    </p:spTree>
    <p:extLst>
      <p:ext uri="{BB962C8B-B14F-4D97-AF65-F5344CB8AC3E}">
        <p14:creationId xmlns:p14="http://schemas.microsoft.com/office/powerpoint/2010/main" val="144330078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315</TotalTime>
  <Words>1527</Words>
  <Application>Microsoft Macintosh PowerPoint</Application>
  <PresentationFormat>On-screen Show (4:3)</PresentationFormat>
  <Paragraphs>56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Folio</vt:lpstr>
      <vt:lpstr>Ornament Reflection  Self Portrait </vt:lpstr>
      <vt:lpstr>PowerPoint Presentation</vt:lpstr>
      <vt:lpstr>You will…</vt:lpstr>
      <vt:lpstr>Your work should…</vt:lpstr>
      <vt:lpstr>MC Escher</vt:lpstr>
      <vt:lpstr>PowerPoint Presentation</vt:lpstr>
      <vt:lpstr>PowerPoint Presentation</vt:lpstr>
      <vt:lpstr>PowerPoint Presentation</vt:lpstr>
      <vt:lpstr>PowerPoint Presentation</vt:lpstr>
      <vt:lpstr>PowerPoint Presentation</vt:lpstr>
      <vt:lpstr>Ornament Reflection Drawings- Examples</vt:lpstr>
      <vt:lpstr>PowerPoint Presentation</vt:lpstr>
      <vt:lpstr>PowerPoint Presentation</vt:lpstr>
      <vt:lpstr>PowerPoint Presentation</vt:lpstr>
      <vt:lpstr>PowerPoint Presentation</vt:lpstr>
      <vt:lpstr>PowerPoint Presentation</vt:lpstr>
      <vt:lpstr>Tips and Suggestions-  Set-Up</vt:lpstr>
      <vt:lpstr>Subject Matter</vt:lpstr>
      <vt:lpstr>What is Happening? </vt:lpstr>
      <vt:lpstr>PowerPoint Presentation</vt:lpstr>
      <vt:lpstr>PowerPoint Presentation</vt:lpstr>
      <vt:lpstr>How should I work on this?</vt:lpstr>
      <vt:lpstr>Medium: Graphite</vt:lpstr>
      <vt:lpstr>Medium: Pen (stippling)</vt:lpstr>
      <vt:lpstr>Medium: Colored Pencil</vt:lpstr>
      <vt:lpstr>As you go…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Ornament Reflection  Self Portrait </dc:title>
  <dc:creator>LHS Art 2</dc:creator>
  <cp:lastModifiedBy>LHS Art 2</cp:lastModifiedBy>
  <cp:revision>11</cp:revision>
  <dcterms:created xsi:type="dcterms:W3CDTF">2015-12-09T13:22:08Z</dcterms:created>
  <dcterms:modified xsi:type="dcterms:W3CDTF">2015-12-09T18:37:25Z</dcterms:modified>
</cp:coreProperties>
</file>