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9" d="100"/>
          <a:sy n="29" d="100"/>
        </p:scale>
        <p:origin x="-17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32DE3B-877E-484A-86D2-8A433AC49B96}" type="datetimeFigureOut">
              <a:rPr lang="en-US" smtClean="0"/>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2DE3B-877E-484A-86D2-8A433AC49B96}" type="datetimeFigureOut">
              <a:rPr lang="en-US" smtClean="0"/>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2DE3B-877E-484A-86D2-8A433AC49B96}" type="datetimeFigureOut">
              <a:rPr lang="en-US" smtClean="0"/>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32DE3B-877E-484A-86D2-8A433AC49B96}" type="datetimeFigureOut">
              <a:rPr lang="en-US" smtClean="0"/>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232DE3B-877E-484A-86D2-8A433AC49B96}" type="datetimeFigureOut">
              <a:rPr lang="en-US" smtClean="0"/>
              <a:t>9/14/15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32DE3B-877E-484A-86D2-8A433AC49B96}" type="datetimeFigureOut">
              <a:rPr lang="en-US" smtClean="0"/>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629BB-5D07-8847-AA06-969E49FB31A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2DE3B-877E-484A-86D2-8A433AC49B96}" type="datetimeFigureOut">
              <a:rPr lang="en-US" smtClean="0"/>
              <a:t>9/14/15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32DE3B-877E-484A-86D2-8A433AC49B96}" type="datetimeFigureOut">
              <a:rPr lang="en-US" smtClean="0"/>
              <a:t>9/14/15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2DE3B-877E-484A-86D2-8A433AC49B96}" type="datetimeFigureOut">
              <a:rPr lang="en-US" smtClean="0"/>
              <a:t>9/14/15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232DE3B-877E-484A-86D2-8A433AC49B96}" type="datetimeFigureOut">
              <a:rPr lang="en-US" smtClean="0"/>
              <a:t>9/14/15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44629BB-5D07-8847-AA06-969E49FB31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2DE3B-877E-484A-86D2-8A433AC49B96}" type="datetimeFigureOut">
              <a:rPr lang="en-US" smtClean="0"/>
              <a:t>9/14/15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629BB-5D07-8847-AA06-969E49FB31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32DE3B-877E-484A-86D2-8A433AC49B96}" type="datetimeFigureOut">
              <a:rPr lang="en-US" smtClean="0"/>
              <a:t>9/14/15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44629BB-5D07-8847-AA06-969E49FB31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Geometric Still Life Painting</a:t>
            </a:r>
            <a:endParaRPr lang="en-US" dirty="0"/>
          </a:p>
        </p:txBody>
      </p:sp>
      <p:sp>
        <p:nvSpPr>
          <p:cNvPr id="3" name="Subtitle 2"/>
          <p:cNvSpPr>
            <a:spLocks noGrp="1"/>
          </p:cNvSpPr>
          <p:nvPr>
            <p:ph type="subTitle" idx="1"/>
          </p:nvPr>
        </p:nvSpPr>
        <p:spPr/>
        <p:txBody>
          <a:bodyPr/>
          <a:lstStyle/>
          <a:p>
            <a:r>
              <a:rPr lang="en-US" dirty="0" smtClean="0"/>
              <a:t>Painting Studio</a:t>
            </a:r>
            <a:endParaRPr lang="en-US" dirty="0"/>
          </a:p>
        </p:txBody>
      </p:sp>
    </p:spTree>
    <p:extLst>
      <p:ext uri="{BB962C8B-B14F-4D97-AF65-F5344CB8AC3E}">
        <p14:creationId xmlns:p14="http://schemas.microsoft.com/office/powerpoint/2010/main" val="341248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284.JPG"/>
          <p:cNvPicPr>
            <a:picLocks noGrp="1" noChangeAspect="1"/>
          </p:cNvPicPr>
          <p:nvPr>
            <p:ph idx="1"/>
          </p:nvPr>
        </p:nvPicPr>
        <p:blipFill>
          <a:blip r:embed="rId2" cstate="screen">
            <a:extLst>
              <a:ext uri="{28A0092B-C50C-407E-A947-70E740481C1C}">
                <a14:useLocalDpi xmlns:a14="http://schemas.microsoft.com/office/drawing/2010/main"/>
              </a:ext>
            </a:extLst>
          </a:blip>
          <a:srcRect l="-93235" r="-93235"/>
          <a:stretch>
            <a:fillRect/>
          </a:stretch>
        </p:blipFill>
        <p:spPr/>
      </p:pic>
    </p:spTree>
    <p:extLst>
      <p:ext uri="{BB962C8B-B14F-4D97-AF65-F5344CB8AC3E}">
        <p14:creationId xmlns:p14="http://schemas.microsoft.com/office/powerpoint/2010/main" val="44688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278.JPG"/>
          <p:cNvPicPr>
            <a:picLocks noGrp="1" noChangeAspect="1"/>
          </p:cNvPicPr>
          <p:nvPr>
            <p:ph idx="1"/>
          </p:nvPr>
        </p:nvPicPr>
        <p:blipFill>
          <a:blip r:embed="rId2" cstate="screen">
            <a:extLst>
              <a:ext uri="{28A0092B-C50C-407E-A947-70E740481C1C}">
                <a14:useLocalDpi xmlns:a14="http://schemas.microsoft.com/office/drawing/2010/main"/>
              </a:ext>
            </a:extLst>
          </a:blip>
          <a:srcRect l="-90314" r="-90314"/>
          <a:stretch>
            <a:fillRect/>
          </a:stretch>
        </p:blipFill>
        <p:spPr/>
      </p:pic>
    </p:spTree>
    <p:extLst>
      <p:ext uri="{BB962C8B-B14F-4D97-AF65-F5344CB8AC3E}">
        <p14:creationId xmlns:p14="http://schemas.microsoft.com/office/powerpoint/2010/main" val="370091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282.JPG"/>
          <p:cNvPicPr>
            <a:picLocks noGrp="1" noChangeAspect="1"/>
          </p:cNvPicPr>
          <p:nvPr>
            <p:ph idx="1"/>
          </p:nvPr>
        </p:nvPicPr>
        <p:blipFill>
          <a:blip r:embed="rId2" cstate="screen">
            <a:extLst>
              <a:ext uri="{28A0092B-C50C-407E-A947-70E740481C1C}">
                <a14:useLocalDpi xmlns:a14="http://schemas.microsoft.com/office/drawing/2010/main"/>
              </a:ext>
            </a:extLst>
          </a:blip>
          <a:srcRect l="-27438" r="-27438"/>
          <a:stretch>
            <a:fillRect/>
          </a:stretch>
        </p:blipFill>
        <p:spPr/>
      </p:pic>
    </p:spTree>
    <p:extLst>
      <p:ext uri="{BB962C8B-B14F-4D97-AF65-F5344CB8AC3E}">
        <p14:creationId xmlns:p14="http://schemas.microsoft.com/office/powerpoint/2010/main" val="346677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287.JPG"/>
          <p:cNvPicPr>
            <a:picLocks noGrp="1" noChangeAspect="1"/>
          </p:cNvPicPr>
          <p:nvPr>
            <p:ph idx="1"/>
          </p:nvPr>
        </p:nvPicPr>
        <p:blipFill>
          <a:blip r:embed="rId2" cstate="screen">
            <a:extLst>
              <a:ext uri="{28A0092B-C50C-407E-A947-70E740481C1C}">
                <a14:useLocalDpi xmlns:a14="http://schemas.microsoft.com/office/drawing/2010/main"/>
              </a:ext>
            </a:extLst>
          </a:blip>
          <a:srcRect l="-30734" r="-30734"/>
          <a:stretch>
            <a:fillRect/>
          </a:stretch>
        </p:blipFill>
        <p:spPr/>
      </p:pic>
    </p:spTree>
    <p:extLst>
      <p:ext uri="{BB962C8B-B14F-4D97-AF65-F5344CB8AC3E}">
        <p14:creationId xmlns:p14="http://schemas.microsoft.com/office/powerpoint/2010/main" val="142463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Am I Looking For?</a:t>
            </a:r>
            <a:endParaRPr lang="en-US" dirty="0"/>
          </a:p>
        </p:txBody>
      </p:sp>
      <p:sp>
        <p:nvSpPr>
          <p:cNvPr id="3" name="Content Placeholder 2"/>
          <p:cNvSpPr>
            <a:spLocks noGrp="1"/>
          </p:cNvSpPr>
          <p:nvPr>
            <p:ph idx="1"/>
          </p:nvPr>
        </p:nvSpPr>
        <p:spPr/>
        <p:txBody>
          <a:bodyPr/>
          <a:lstStyle/>
          <a:p>
            <a:r>
              <a:rPr lang="en-US" sz="2000" dirty="0" smtClean="0"/>
              <a:t>*Correctly </a:t>
            </a:r>
            <a:r>
              <a:rPr lang="en-US" sz="2000" u="sng" dirty="0" smtClean="0"/>
              <a:t>placed</a:t>
            </a:r>
            <a:r>
              <a:rPr lang="en-US" sz="2000" dirty="0" smtClean="0"/>
              <a:t> and </a:t>
            </a:r>
            <a:r>
              <a:rPr lang="en-US" sz="2000" u="sng" dirty="0" smtClean="0"/>
              <a:t>rendered</a:t>
            </a:r>
            <a:r>
              <a:rPr lang="en-US" sz="2000" dirty="0" smtClean="0"/>
              <a:t> 3D forms (drawing skills)</a:t>
            </a:r>
          </a:p>
          <a:p>
            <a:r>
              <a:rPr lang="en-US" sz="2000" dirty="0" smtClean="0"/>
              <a:t>*Good use of the canvas (</a:t>
            </a:r>
            <a:r>
              <a:rPr lang="en-US" sz="2000" u="sng" dirty="0" smtClean="0"/>
              <a:t>composition</a:t>
            </a:r>
            <a:r>
              <a:rPr lang="en-US" sz="2000" dirty="0" smtClean="0"/>
              <a:t>)</a:t>
            </a:r>
          </a:p>
          <a:p>
            <a:r>
              <a:rPr lang="en-US" sz="2000" dirty="0" smtClean="0"/>
              <a:t>*</a:t>
            </a:r>
            <a:r>
              <a:rPr lang="en-US" sz="2000" u="sng" dirty="0" smtClean="0"/>
              <a:t>Range</a:t>
            </a:r>
            <a:r>
              <a:rPr lang="en-US" sz="2000" dirty="0" smtClean="0"/>
              <a:t> in value (at least </a:t>
            </a:r>
            <a:r>
              <a:rPr lang="en-US" sz="2000" u="sng" dirty="0" smtClean="0"/>
              <a:t>three</a:t>
            </a:r>
            <a:r>
              <a:rPr lang="en-US" sz="2000" dirty="0" smtClean="0"/>
              <a:t> clearly distinct values on each shape)</a:t>
            </a:r>
          </a:p>
          <a:p>
            <a:r>
              <a:rPr lang="en-US" sz="2000" dirty="0" smtClean="0"/>
              <a:t>*Properly-mixed </a:t>
            </a:r>
            <a:r>
              <a:rPr lang="en-US" sz="2000" u="sng" dirty="0" smtClean="0"/>
              <a:t>local colors </a:t>
            </a:r>
            <a:r>
              <a:rPr lang="en-US" sz="2000" dirty="0" smtClean="0"/>
              <a:t>and </a:t>
            </a:r>
            <a:r>
              <a:rPr lang="en-US" sz="2000" u="sng" dirty="0" smtClean="0"/>
              <a:t>value colors </a:t>
            </a:r>
            <a:r>
              <a:rPr lang="en-US" sz="2000" dirty="0" smtClean="0"/>
              <a:t>(tints/shades)</a:t>
            </a:r>
          </a:p>
          <a:p>
            <a:r>
              <a:rPr lang="en-US" sz="2000" dirty="0" smtClean="0"/>
              <a:t>*Resolved </a:t>
            </a:r>
            <a:r>
              <a:rPr lang="en-US" sz="2000" u="sng" dirty="0" smtClean="0"/>
              <a:t>surfaces</a:t>
            </a:r>
            <a:r>
              <a:rPr lang="en-US" sz="2000" dirty="0" smtClean="0"/>
              <a:t> and </a:t>
            </a:r>
            <a:r>
              <a:rPr lang="en-US" sz="2000" u="sng" dirty="0" smtClean="0"/>
              <a:t>backgrounds</a:t>
            </a:r>
          </a:p>
          <a:p>
            <a:r>
              <a:rPr lang="en-US" sz="2000" dirty="0" smtClean="0"/>
              <a:t>*</a:t>
            </a:r>
            <a:r>
              <a:rPr lang="en-US" sz="2000" u="sng" dirty="0" smtClean="0"/>
              <a:t>Painting skills </a:t>
            </a:r>
            <a:r>
              <a:rPr lang="en-US" sz="2000" dirty="0" smtClean="0"/>
              <a:t>(matte medium/blending, brush stroke direction)</a:t>
            </a:r>
          </a:p>
          <a:p>
            <a:r>
              <a:rPr lang="en-US" sz="2000" dirty="0" smtClean="0"/>
              <a:t>*Neatness and </a:t>
            </a:r>
            <a:r>
              <a:rPr lang="en-US" sz="2000" u="sng" dirty="0" smtClean="0"/>
              <a:t>care</a:t>
            </a:r>
            <a:r>
              <a:rPr lang="en-US" sz="2000" dirty="0" smtClean="0"/>
              <a:t> in work</a:t>
            </a:r>
          </a:p>
          <a:p>
            <a:endParaRPr lang="en-US" dirty="0"/>
          </a:p>
        </p:txBody>
      </p:sp>
    </p:spTree>
    <p:extLst>
      <p:ext uri="{BB962C8B-B14F-4D97-AF65-F5344CB8AC3E}">
        <p14:creationId xmlns:p14="http://schemas.microsoft.com/office/powerpoint/2010/main" val="414724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Information </a:t>
            </a:r>
            <a:endParaRPr lang="en-US" dirty="0"/>
          </a:p>
        </p:txBody>
      </p:sp>
      <p:sp>
        <p:nvSpPr>
          <p:cNvPr id="3" name="Content Placeholder 2"/>
          <p:cNvSpPr>
            <a:spLocks noGrp="1"/>
          </p:cNvSpPr>
          <p:nvPr>
            <p:ph idx="1"/>
          </p:nvPr>
        </p:nvSpPr>
        <p:spPr/>
        <p:txBody>
          <a:bodyPr>
            <a:normAutofit/>
          </a:bodyPr>
          <a:lstStyle/>
          <a:p>
            <a:r>
              <a:rPr lang="en-US" sz="2000" dirty="0" smtClean="0"/>
              <a:t>You will have four classes to complete this project. Figure one to sketch and draw out your composition on the canvas, and three classes to paint. That means that your work will be due on </a:t>
            </a:r>
            <a:r>
              <a:rPr lang="en-US" sz="2000" u="sng" dirty="0" smtClean="0"/>
              <a:t>Monday, September 28</a:t>
            </a:r>
            <a:r>
              <a:rPr lang="en-US" sz="2000" u="sng" baseline="30000" dirty="0" smtClean="0"/>
              <a:t>th</a:t>
            </a:r>
            <a:r>
              <a:rPr lang="en-US" sz="2000" dirty="0" smtClean="0"/>
              <a:t>. </a:t>
            </a:r>
          </a:p>
          <a:p>
            <a:r>
              <a:rPr lang="en-US" sz="2000" dirty="0" smtClean="0"/>
              <a:t>Remember that work looses 5 points every day that it is submitted late. If you are behind do</a:t>
            </a:r>
            <a:r>
              <a:rPr lang="fr-FR" sz="2000" dirty="0" smtClean="0"/>
              <a:t>n’</a:t>
            </a:r>
            <a:r>
              <a:rPr lang="fr-FR" sz="2000" dirty="0" err="1" smtClean="0"/>
              <a:t>t</a:t>
            </a:r>
            <a:r>
              <a:rPr lang="fr-FR" sz="2000" dirty="0" smtClean="0"/>
              <a:t> </a:t>
            </a:r>
            <a:r>
              <a:rPr lang="fr-FR" sz="2000" dirty="0" err="1" smtClean="0"/>
              <a:t>play</a:t>
            </a:r>
            <a:r>
              <a:rPr lang="fr-FR" sz="2000" dirty="0" smtClean="0"/>
              <a:t> catch-up </a:t>
            </a:r>
            <a:r>
              <a:rPr lang="fr-FR" sz="2000" dirty="0" err="1" smtClean="0"/>
              <a:t>after</a:t>
            </a:r>
            <a:r>
              <a:rPr lang="fr-FR" sz="2000" dirty="0" smtClean="0"/>
              <a:t>- </a:t>
            </a:r>
            <a:r>
              <a:rPr lang="fr-FR" sz="2000" dirty="0" err="1" smtClean="0"/>
              <a:t>get</a:t>
            </a:r>
            <a:r>
              <a:rPr lang="fr-FR" sz="2000" dirty="0" smtClean="0"/>
              <a:t> </a:t>
            </a:r>
            <a:r>
              <a:rPr lang="fr-FR" sz="2000" dirty="0" err="1" smtClean="0"/>
              <a:t>caught</a:t>
            </a:r>
            <a:r>
              <a:rPr lang="fr-FR" sz="2000" dirty="0"/>
              <a:t> </a:t>
            </a:r>
            <a:r>
              <a:rPr lang="fr-FR" sz="2000" dirty="0" smtClean="0"/>
              <a:t>up </a:t>
            </a:r>
            <a:r>
              <a:rPr lang="fr-FR" sz="2000" dirty="0" err="1" smtClean="0"/>
              <a:t>now</a:t>
            </a:r>
            <a:r>
              <a:rPr lang="fr-FR" sz="2000" dirty="0" smtClean="0"/>
              <a:t>!</a:t>
            </a:r>
          </a:p>
          <a:p>
            <a:r>
              <a:rPr lang="fr-FR" sz="2000" dirty="0" smtClean="0"/>
              <a:t> </a:t>
            </a:r>
            <a:r>
              <a:rPr lang="en-US" sz="2000" dirty="0" smtClean="0"/>
              <a:t>Remember that you are to submit a completed rubric (both sides) with your work, or loose 10 points off your grade.</a:t>
            </a:r>
            <a:endParaRPr lang="en-US" sz="2000" dirty="0"/>
          </a:p>
        </p:txBody>
      </p:sp>
    </p:spTree>
    <p:extLst>
      <p:ext uri="{BB962C8B-B14F-4D97-AF65-F5344CB8AC3E}">
        <p14:creationId xmlns:p14="http://schemas.microsoft.com/office/powerpoint/2010/main" val="287490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going to be doing? </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You have recently completed a painting using acrylic paint that shows form by using hues and tints. The cross-contour painting sections should look 3D because of how you painted them; the placement of areas of light and shadow give the illusion of popping out (if you didn’t have as much contrast between light and dark areas, your pieces probably flattened out). </a:t>
            </a:r>
          </a:p>
          <a:p>
            <a:r>
              <a:rPr lang="en-US" sz="2000" dirty="0" smtClean="0"/>
              <a:t>You did this using a subject matter from your imagination (in other words, I told you what to do, and how it should look, but you weren’t looking at something and attempting to make your painting look realistic to what you saw) </a:t>
            </a:r>
          </a:p>
          <a:p>
            <a:r>
              <a:rPr lang="en-US" sz="2000" dirty="0" smtClean="0"/>
              <a:t>Now, however, your subject will be an arrangement of geometric shapes. You will look at what you see, and your painting will create the illusion of realism through observation.   </a:t>
            </a:r>
            <a:endParaRPr lang="en-US" sz="2000" dirty="0"/>
          </a:p>
        </p:txBody>
      </p:sp>
    </p:spTree>
    <p:extLst>
      <p:ext uri="{BB962C8B-B14F-4D97-AF65-F5344CB8AC3E}">
        <p14:creationId xmlns:p14="http://schemas.microsoft.com/office/powerpoint/2010/main" val="361118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Set-UP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will be again working on canvas board (9x12). </a:t>
            </a:r>
          </a:p>
          <a:p>
            <a:endParaRPr lang="en-US" dirty="0"/>
          </a:p>
          <a:p>
            <a:r>
              <a:rPr lang="en-US" dirty="0" smtClean="0"/>
              <a:t>Begin by making a practice sketch in your sketchbook in pencil. Look at placement of the shapes; compare widths to heights, and examine proportion. Pay attention to edges and angles, and look at where the objects overla</a:t>
            </a:r>
            <a:r>
              <a:rPr lang="en-US" dirty="0"/>
              <a:t>p</a:t>
            </a:r>
            <a:r>
              <a:rPr lang="en-US" dirty="0" smtClean="0"/>
              <a:t>, or where a side disappears. Remember the concept of foreshortening. Draw the foam core and the back edge of the table (even if you have to move the table edge forward a little; you want the eye level to seem as though you are looking out at the objects, not a birds’ eye view of them. Describe where the plane that moves away from you meets the plane that is flat in front of you, aka the horizon line). </a:t>
            </a:r>
          </a:p>
          <a:p>
            <a:r>
              <a:rPr lang="en-US" dirty="0" smtClean="0"/>
              <a:t>When you have outlined the drawing, you can look for shadows and put them in using pencil. Look for shadows as shapes. Don’t spend too long on this; you just want to get an idea of where the shadows are. The shadows will be described in paint, but you are attempting to block them out so you know what areas to fill in. </a:t>
            </a:r>
          </a:p>
          <a:p>
            <a:endParaRPr lang="en-US" dirty="0"/>
          </a:p>
          <a:p>
            <a:r>
              <a:rPr lang="en-US" dirty="0" smtClean="0"/>
              <a:t>All this is pretty much a review from Art 1 or Drawing 1. </a:t>
            </a:r>
          </a:p>
          <a:p>
            <a:endParaRPr lang="en-US" dirty="0"/>
          </a:p>
          <a:p>
            <a:endParaRPr lang="en-US" dirty="0"/>
          </a:p>
        </p:txBody>
      </p:sp>
    </p:spTree>
    <p:extLst>
      <p:ext uri="{BB962C8B-B14F-4D97-AF65-F5344CB8AC3E}">
        <p14:creationId xmlns:p14="http://schemas.microsoft.com/office/powerpoint/2010/main" val="37665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to the canvas</a:t>
            </a:r>
            <a:endParaRPr lang="en-US" dirty="0"/>
          </a:p>
        </p:txBody>
      </p:sp>
      <p:sp>
        <p:nvSpPr>
          <p:cNvPr id="3" name="Content Placeholder 2"/>
          <p:cNvSpPr>
            <a:spLocks noGrp="1"/>
          </p:cNvSpPr>
          <p:nvPr>
            <p:ph idx="1"/>
          </p:nvPr>
        </p:nvSpPr>
        <p:spPr/>
        <p:txBody>
          <a:bodyPr/>
          <a:lstStyle/>
          <a:p>
            <a:r>
              <a:rPr lang="en-US" dirty="0" smtClean="0"/>
              <a:t>Transfer the drawing to the canvas board. Use pencil and make your lines as light as possible so that they don’t show through too much in the final painting. Make sure the composition fills the canvas board well! You want the objects to be a little smaller than life size. Also try to make it centered so the composition is balanced. I would rather see a drawing that is a little too big and doesn’t quite fit on the canvas than one that is too small and/or significantly imbalanced. Don’t forget to give the objects context by including the foam core, table edge, and background/surface plane (horizon). </a:t>
            </a:r>
          </a:p>
          <a:p>
            <a:endParaRPr lang="en-US" dirty="0"/>
          </a:p>
          <a:p>
            <a:r>
              <a:rPr lang="en-US" dirty="0" smtClean="0"/>
              <a:t>You can draw the outlines of shadow shapes but </a:t>
            </a:r>
            <a:r>
              <a:rPr lang="en-US" b="0" u="sng" dirty="0" smtClean="0"/>
              <a:t>DO NOT </a:t>
            </a:r>
            <a:r>
              <a:rPr lang="en-US" dirty="0" smtClean="0"/>
              <a:t>shade with the pencil. </a:t>
            </a:r>
            <a:endParaRPr lang="en-US" dirty="0"/>
          </a:p>
        </p:txBody>
      </p:sp>
    </p:spTree>
    <p:extLst>
      <p:ext uri="{BB962C8B-B14F-4D97-AF65-F5344CB8AC3E}">
        <p14:creationId xmlns:p14="http://schemas.microsoft.com/office/powerpoint/2010/main" val="300916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92500"/>
          </a:bodyPr>
          <a:lstStyle/>
          <a:p>
            <a:endParaRPr lang="en-US" dirty="0"/>
          </a:p>
        </p:txBody>
      </p:sp>
      <p:sp>
        <p:nvSpPr>
          <p:cNvPr id="5" name="Content Placeholder 4"/>
          <p:cNvSpPr>
            <a:spLocks noGrp="1"/>
          </p:cNvSpPr>
          <p:nvPr>
            <p:ph sz="half" idx="2"/>
          </p:nvPr>
        </p:nvSpPr>
        <p:spPr>
          <a:xfrm>
            <a:off x="3829538" y="1097280"/>
            <a:ext cx="4884616" cy="3712464"/>
          </a:xfrm>
        </p:spPr>
        <p:txBody>
          <a:bodyPr>
            <a:normAutofit fontScale="92500"/>
          </a:bodyPr>
          <a:lstStyle/>
          <a:p>
            <a:r>
              <a:rPr lang="en-US" dirty="0" smtClean="0"/>
              <a:t>Stop! Your instinct is going to be to paint the objects themselves first. But you ALWAYS want to start painting in the background first and work your way forward in space! That way, the overlap of the paint will mimic the overlap of the objects themselves in space.  </a:t>
            </a:r>
            <a:endParaRPr lang="en-US" dirty="0"/>
          </a:p>
        </p:txBody>
      </p:sp>
      <p:sp>
        <p:nvSpPr>
          <p:cNvPr id="2" name="Title 1"/>
          <p:cNvSpPr>
            <a:spLocks noGrp="1"/>
          </p:cNvSpPr>
          <p:nvPr>
            <p:ph type="title"/>
          </p:nvPr>
        </p:nvSpPr>
        <p:spPr/>
        <p:txBody>
          <a:bodyPr/>
          <a:lstStyle/>
          <a:p>
            <a:r>
              <a:rPr lang="en-US" dirty="0" smtClean="0"/>
              <a:t>Beginning Painting</a:t>
            </a:r>
            <a:endParaRPr lang="en-US" dirty="0"/>
          </a:p>
        </p:txBody>
      </p:sp>
      <p:pic>
        <p:nvPicPr>
          <p:cNvPr id="6" name="Picture 5"/>
          <p:cNvPicPr>
            <a:picLocks noChangeAspect="1"/>
          </p:cNvPicPr>
          <p:nvPr/>
        </p:nvPicPr>
        <p:blipFill>
          <a:blip r:embed="rId2"/>
          <a:stretch>
            <a:fillRect/>
          </a:stretch>
        </p:blipFill>
        <p:spPr>
          <a:xfrm>
            <a:off x="-321994" y="1383323"/>
            <a:ext cx="4345354" cy="2622489"/>
          </a:xfrm>
          <a:prstGeom prst="rect">
            <a:avLst/>
          </a:prstGeom>
        </p:spPr>
      </p:pic>
    </p:spTree>
    <p:extLst>
      <p:ext uri="{BB962C8B-B14F-4D97-AF65-F5344CB8AC3E}">
        <p14:creationId xmlns:p14="http://schemas.microsoft.com/office/powerpoint/2010/main" val="288910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Background/Surface</a:t>
            </a:r>
            <a:endParaRPr lang="en-US" dirty="0"/>
          </a:p>
        </p:txBody>
      </p:sp>
      <p:sp>
        <p:nvSpPr>
          <p:cNvPr id="6" name="Content Placeholder 5"/>
          <p:cNvSpPr>
            <a:spLocks noGrp="1"/>
          </p:cNvSpPr>
          <p:nvPr>
            <p:ph idx="1"/>
          </p:nvPr>
        </p:nvSpPr>
        <p:spPr/>
        <p:txBody>
          <a:bodyPr>
            <a:normAutofit/>
          </a:bodyPr>
          <a:lstStyle/>
          <a:p>
            <a:r>
              <a:rPr lang="en-US" sz="2000" dirty="0" smtClean="0"/>
              <a:t>The background and surface will be dark and light in relationship to the light source. Determine where the light is coming from (your cast shadows should be going away from the light source). </a:t>
            </a:r>
          </a:p>
          <a:p>
            <a:r>
              <a:rPr lang="en-US" sz="2000" dirty="0" smtClean="0"/>
              <a:t>Create a gradient in the background that goes from dark to light (it should get gradually darker moving away from the light source). You can use both tints and shades as well as hue. Remember to mix and blend with water and matte medium, and keep your brushstrokes in a consistent direction.  </a:t>
            </a:r>
          </a:p>
          <a:p>
            <a:r>
              <a:rPr lang="en-US" sz="2000" dirty="0" smtClean="0"/>
              <a:t>The same will be true for the table (and the foam core if you’re </a:t>
            </a:r>
            <a:r>
              <a:rPr lang="en-US" sz="2000" i="1" dirty="0" smtClean="0"/>
              <a:t>really</a:t>
            </a:r>
            <a:r>
              <a:rPr lang="en-US" sz="2000" dirty="0" smtClean="0"/>
              <a:t> observing light and color changes carefully). </a:t>
            </a:r>
            <a:endParaRPr lang="en-US" sz="2000" dirty="0"/>
          </a:p>
        </p:txBody>
      </p:sp>
    </p:spTree>
    <p:extLst>
      <p:ext uri="{BB962C8B-B14F-4D97-AF65-F5344CB8AC3E}">
        <p14:creationId xmlns:p14="http://schemas.microsoft.com/office/powerpoint/2010/main" val="321520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Painting the Objects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begin by mixing the local color first, and adding black or white to it for the shadows and light areas respectively. </a:t>
            </a:r>
            <a:r>
              <a:rPr lang="en-US" u="sng" dirty="0" smtClean="0"/>
              <a:t>Local color </a:t>
            </a:r>
            <a:r>
              <a:rPr lang="en-US" dirty="0" smtClean="0"/>
              <a:t>is the term used to refer to the color of an object before it is changed by light. Some of the colors of the paint right out of the tube will work for local color. Others you will have to mix the local color first, then mix in the black or white with the color you’ve made. Remember that you will typically use more white paint and less black paint when mixing lights and shadows. </a:t>
            </a:r>
          </a:p>
          <a:p>
            <a:r>
              <a:rPr lang="en-US" dirty="0" smtClean="0"/>
              <a:t>On the flat sides of objects, you will bring the color right up to the edge, creating a clearly defined edge in your painting. The light hits these surfaces pretty evenly and uniformly, so it will appear as a flat shape with one color in your drawing. </a:t>
            </a:r>
          </a:p>
          <a:p>
            <a:r>
              <a:rPr lang="en-US" dirty="0" smtClean="0"/>
              <a:t>On the curvilinear sides of objects, you will use blending (like in the cross-contour painting). The light doesn’t hit these objects in a uniform way, but fades gradually, so it will appear as a gradient. </a:t>
            </a:r>
          </a:p>
          <a:p>
            <a:r>
              <a:rPr lang="en-US" dirty="0" smtClean="0"/>
              <a:t>Try to have your brushstrokes follow the form/volume of the objects (remember my bug analogy?). </a:t>
            </a:r>
          </a:p>
          <a:p>
            <a:r>
              <a:rPr lang="en-US" dirty="0" smtClean="0"/>
              <a:t>Work general to specific, establishing overall color and form. Then, once the first layer of paint has dried, you can go back in and fix, refine, and describe detail. </a:t>
            </a:r>
          </a:p>
        </p:txBody>
      </p:sp>
    </p:spTree>
    <p:extLst>
      <p:ext uri="{BB962C8B-B14F-4D97-AF65-F5344CB8AC3E}">
        <p14:creationId xmlns:p14="http://schemas.microsoft.com/office/powerpoint/2010/main" val="22211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way to approach value as color</a:t>
            </a:r>
            <a:endParaRPr lang="en-US" dirty="0"/>
          </a:p>
        </p:txBody>
      </p:sp>
      <p:sp>
        <p:nvSpPr>
          <p:cNvPr id="3" name="Content Placeholder 2"/>
          <p:cNvSpPr>
            <a:spLocks noGrp="1"/>
          </p:cNvSpPr>
          <p:nvPr>
            <p:ph idx="1"/>
          </p:nvPr>
        </p:nvSpPr>
        <p:spPr/>
        <p:txBody>
          <a:bodyPr/>
          <a:lstStyle/>
          <a:p>
            <a:r>
              <a:rPr lang="en-US" sz="2000" dirty="0" smtClean="0"/>
              <a:t>Instead of just using black for shadows and white for light areas, you can approach the values more in terms of the color of the light. Often, shadows reflect light that is slightly blue in color. Therefore, you can use blue instead of black to show shadow. Everything else is the same (mix the local color first, then mix the shadow color in). Additionally, the spotlight in here has a slight yellow glow to it. You might want to mix a little yellow into the white in your light areas. </a:t>
            </a:r>
          </a:p>
          <a:p>
            <a:endParaRPr lang="en-US" dirty="0"/>
          </a:p>
        </p:txBody>
      </p:sp>
    </p:spTree>
    <p:extLst>
      <p:ext uri="{BB962C8B-B14F-4D97-AF65-F5344CB8AC3E}">
        <p14:creationId xmlns:p14="http://schemas.microsoft.com/office/powerpoint/2010/main" val="2691627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344.JPG"/>
          <p:cNvPicPr>
            <a:picLocks noGrp="1" noChangeAspect="1"/>
          </p:cNvPicPr>
          <p:nvPr>
            <p:ph idx="1"/>
          </p:nvPr>
        </p:nvPicPr>
        <p:blipFill>
          <a:blip r:embed="rId2" cstate="screen">
            <a:extLst>
              <a:ext uri="{28A0092B-C50C-407E-A947-70E740481C1C}">
                <a14:useLocalDpi xmlns:a14="http://schemas.microsoft.com/office/drawing/2010/main"/>
              </a:ext>
            </a:extLst>
          </a:blip>
          <a:srcRect l="-28784" r="-28784"/>
          <a:stretch>
            <a:fillRect/>
          </a:stretch>
        </p:blipFill>
        <p:spPr/>
      </p:pic>
    </p:spTree>
    <p:extLst>
      <p:ext uri="{BB962C8B-B14F-4D97-AF65-F5344CB8AC3E}">
        <p14:creationId xmlns:p14="http://schemas.microsoft.com/office/powerpoint/2010/main" val="4150111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284</TotalTime>
  <Words>1269</Words>
  <Application>Microsoft Macintosh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Geometric Still Life Painting</vt:lpstr>
      <vt:lpstr>What are you going to be doing? </vt:lpstr>
      <vt:lpstr>Set-UP</vt:lpstr>
      <vt:lpstr>Transferring to the canvas</vt:lpstr>
      <vt:lpstr>Beginning Painting</vt:lpstr>
      <vt:lpstr>The Background/Surface</vt:lpstr>
      <vt:lpstr>Painting the Objects</vt:lpstr>
      <vt:lpstr>Another way to approach value as color</vt:lpstr>
      <vt:lpstr>PowerPoint Presentation</vt:lpstr>
      <vt:lpstr>PowerPoint Presentation</vt:lpstr>
      <vt:lpstr>PowerPoint Presentation</vt:lpstr>
      <vt:lpstr>PowerPoint Presentation</vt:lpstr>
      <vt:lpstr>PowerPoint Presentation</vt:lpstr>
      <vt:lpstr>What Am I Looking For?</vt:lpstr>
      <vt:lpstr>Due Date Information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Geometric Still Life Painting</dc:title>
  <dc:creator>LHS Art 2</dc:creator>
  <cp:lastModifiedBy>LHS Art 2</cp:lastModifiedBy>
  <cp:revision>9</cp:revision>
  <dcterms:created xsi:type="dcterms:W3CDTF">2015-09-14T15:18:43Z</dcterms:created>
  <dcterms:modified xsi:type="dcterms:W3CDTF">2015-09-14T20:09:36Z</dcterms:modified>
</cp:coreProperties>
</file>