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6" r:id="rId10"/>
    <p:sldId id="265" r:id="rId11"/>
    <p:sldId id="267" r:id="rId12"/>
    <p:sldId id="268" r:id="rId13"/>
    <p:sldId id="264" r:id="rId14"/>
    <p:sldId id="282"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2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3/17/16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3/17/16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3/17/16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3/17/16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3/17/16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3/17/16</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Paper Mache Sculpture</a:t>
            </a:r>
            <a:endParaRPr lang="en-US" dirty="0"/>
          </a:p>
        </p:txBody>
      </p:sp>
      <p:sp>
        <p:nvSpPr>
          <p:cNvPr id="3" name="Subtitle 2"/>
          <p:cNvSpPr>
            <a:spLocks noGrp="1"/>
          </p:cNvSpPr>
          <p:nvPr>
            <p:ph type="subTitle" idx="1"/>
          </p:nvPr>
        </p:nvSpPr>
        <p:spPr/>
        <p:txBody>
          <a:bodyPr/>
          <a:lstStyle/>
          <a:p>
            <a:r>
              <a:rPr lang="en-US" dirty="0" smtClean="0"/>
              <a:t>Art 1</a:t>
            </a:r>
            <a:endParaRPr lang="en-US" dirty="0"/>
          </a:p>
        </p:txBody>
      </p:sp>
    </p:spTree>
    <p:extLst>
      <p:ext uri="{BB962C8B-B14F-4D97-AF65-F5344CB8AC3E}">
        <p14:creationId xmlns:p14="http://schemas.microsoft.com/office/powerpoint/2010/main" val="26983253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63863" r="-63863"/>
          <a:stretch>
            <a:fillRect/>
          </a:stretch>
        </p:blipFill>
        <p:spPr>
          <a:xfrm>
            <a:off x="-2670897" y="155991"/>
            <a:ext cx="14576254" cy="6400800"/>
          </a:xfrm>
        </p:spPr>
      </p:pic>
    </p:spTree>
    <p:extLst>
      <p:ext uri="{BB962C8B-B14F-4D97-AF65-F5344CB8AC3E}">
        <p14:creationId xmlns:p14="http://schemas.microsoft.com/office/powerpoint/2010/main" val="105732395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100179" r="-100179"/>
          <a:stretch>
            <a:fillRect/>
          </a:stretch>
        </p:blipFill>
        <p:spPr>
          <a:xfrm>
            <a:off x="-2584958" y="245127"/>
            <a:ext cx="14576253" cy="6400800"/>
          </a:xfrm>
        </p:spPr>
      </p:pic>
    </p:spTree>
    <p:extLst>
      <p:ext uri="{BB962C8B-B14F-4D97-AF65-F5344CB8AC3E}">
        <p14:creationId xmlns:p14="http://schemas.microsoft.com/office/powerpoint/2010/main" val="119836967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63863" r="-63863"/>
          <a:stretch>
            <a:fillRect/>
          </a:stretch>
        </p:blipFill>
        <p:spPr>
          <a:xfrm>
            <a:off x="-1869545" y="0"/>
            <a:ext cx="7716838" cy="3388658"/>
          </a:xfrm>
        </p:spPr>
      </p:pic>
      <p:pic>
        <p:nvPicPr>
          <p:cNvPr id="5" name="Picture 4"/>
          <p:cNvPicPr>
            <a:picLocks noChangeAspect="1"/>
          </p:cNvPicPr>
          <p:nvPr/>
        </p:nvPicPr>
        <p:blipFill>
          <a:blip r:embed="rId3"/>
          <a:stretch>
            <a:fillRect/>
          </a:stretch>
        </p:blipFill>
        <p:spPr>
          <a:xfrm>
            <a:off x="4360333" y="408642"/>
            <a:ext cx="3429000" cy="3429000"/>
          </a:xfrm>
          <a:prstGeom prst="rect">
            <a:avLst/>
          </a:prstGeom>
        </p:spPr>
      </p:pic>
      <p:pic>
        <p:nvPicPr>
          <p:cNvPr id="6" name="Picture 5"/>
          <p:cNvPicPr>
            <a:picLocks noChangeAspect="1"/>
          </p:cNvPicPr>
          <p:nvPr/>
        </p:nvPicPr>
        <p:blipFill>
          <a:blip r:embed="rId4"/>
          <a:stretch>
            <a:fillRect/>
          </a:stretch>
        </p:blipFill>
        <p:spPr>
          <a:xfrm>
            <a:off x="712788" y="3581400"/>
            <a:ext cx="3128433" cy="3128433"/>
          </a:xfrm>
          <a:prstGeom prst="rect">
            <a:avLst/>
          </a:prstGeom>
        </p:spPr>
      </p:pic>
      <p:sp>
        <p:nvSpPr>
          <p:cNvPr id="7" name="TextBox 6"/>
          <p:cNvSpPr txBox="1"/>
          <p:nvPr/>
        </p:nvSpPr>
        <p:spPr>
          <a:xfrm>
            <a:off x="4217459" y="3837642"/>
            <a:ext cx="4381500" cy="2862323"/>
          </a:xfrm>
          <a:prstGeom prst="rect">
            <a:avLst/>
          </a:prstGeom>
          <a:noFill/>
        </p:spPr>
        <p:txBody>
          <a:bodyPr wrap="square" rtlCol="0">
            <a:spAutoFit/>
          </a:bodyPr>
          <a:lstStyle/>
          <a:p>
            <a:r>
              <a:rPr lang="en-US" dirty="0" smtClean="0"/>
              <a:t>Companies also mass-produce collectible figurines based off of </a:t>
            </a:r>
            <a:r>
              <a:rPr lang="en-US" dirty="0" err="1" smtClean="0"/>
              <a:t>Britto’s</a:t>
            </a:r>
            <a:r>
              <a:rPr lang="en-US" dirty="0" smtClean="0"/>
              <a:t> designs that are more affordable (about $20 to $100). We recently finished a unit on art careers. See how you can be an artist and make a name for yourself and market originals, limited editions and mass-produced collectibles? See why some pieces cost more than others?</a:t>
            </a:r>
            <a:endParaRPr lang="en-US" dirty="0"/>
          </a:p>
        </p:txBody>
      </p:sp>
    </p:spTree>
    <p:extLst>
      <p:ext uri="{BB962C8B-B14F-4D97-AF65-F5344CB8AC3E}">
        <p14:creationId xmlns:p14="http://schemas.microsoft.com/office/powerpoint/2010/main" val="2598610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7756" r="-7756"/>
          <a:stretch>
            <a:fillRect/>
          </a:stretch>
        </p:blipFill>
        <p:spPr>
          <a:xfrm>
            <a:off x="0" y="486833"/>
            <a:ext cx="9355667" cy="5913967"/>
          </a:xfrm>
        </p:spPr>
      </p:pic>
      <p:sp>
        <p:nvSpPr>
          <p:cNvPr id="5" name="TextBox 4"/>
          <p:cNvSpPr txBox="1"/>
          <p:nvPr/>
        </p:nvSpPr>
        <p:spPr>
          <a:xfrm>
            <a:off x="6011332" y="573268"/>
            <a:ext cx="2942167" cy="1384995"/>
          </a:xfrm>
          <a:prstGeom prst="rect">
            <a:avLst/>
          </a:prstGeom>
          <a:noFill/>
        </p:spPr>
        <p:txBody>
          <a:bodyPr wrap="square" rtlCol="0">
            <a:spAutoFit/>
          </a:bodyPr>
          <a:lstStyle/>
          <a:p>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He even designed a Build-a-Bear! </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65548073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39" y="926699"/>
            <a:ext cx="8564723" cy="1892701"/>
          </a:xfrm>
        </p:spPr>
        <p:txBody>
          <a:bodyPr/>
          <a:lstStyle/>
          <a:p>
            <a:r>
              <a:rPr lang="en-US" dirty="0" smtClean="0"/>
              <a:t>Video Clip (Romero </a:t>
            </a:r>
            <a:r>
              <a:rPr lang="en-US" dirty="0" err="1" smtClean="0"/>
              <a:t>Britto</a:t>
            </a:r>
            <a:r>
              <a:rPr lang="en-US" dirty="0" smtClean="0"/>
              <a:t> speaking about his artwork and career)</a:t>
            </a:r>
            <a:endParaRPr lang="en-US" dirty="0"/>
          </a:p>
        </p:txBody>
      </p:sp>
      <p:sp>
        <p:nvSpPr>
          <p:cNvPr id="3" name="Content Placeholder 2"/>
          <p:cNvSpPr>
            <a:spLocks noGrp="1"/>
          </p:cNvSpPr>
          <p:nvPr>
            <p:ph idx="1"/>
          </p:nvPr>
        </p:nvSpPr>
        <p:spPr/>
        <p:txBody>
          <a:bodyPr/>
          <a:lstStyle/>
          <a:p>
            <a:r>
              <a:rPr lang="en-US" dirty="0"/>
              <a:t>https://</a:t>
            </a:r>
            <a:r>
              <a:rPr lang="en-US" dirty="0" err="1"/>
              <a:t>www.youtube.com</a:t>
            </a:r>
            <a:r>
              <a:rPr lang="en-US" dirty="0"/>
              <a:t>/</a:t>
            </a:r>
            <a:r>
              <a:rPr lang="en-US" dirty="0" err="1"/>
              <a:t>watch?v</a:t>
            </a:r>
            <a:r>
              <a:rPr lang="en-US" dirty="0"/>
              <a:t>=</a:t>
            </a:r>
            <a:r>
              <a:rPr lang="en-US" dirty="0" err="1"/>
              <a:t>qNGbzPqHais&amp;feature</a:t>
            </a:r>
            <a:r>
              <a:rPr lang="en-US" dirty="0"/>
              <a:t>=</a:t>
            </a:r>
            <a:r>
              <a:rPr lang="en-US" dirty="0" err="1"/>
              <a:t>player_embedded</a:t>
            </a:r>
            <a:endParaRPr lang="en-US" dirty="0"/>
          </a:p>
        </p:txBody>
      </p:sp>
    </p:spTree>
    <p:extLst>
      <p:ext uri="{BB962C8B-B14F-4D97-AF65-F5344CB8AC3E}">
        <p14:creationId xmlns:p14="http://schemas.microsoft.com/office/powerpoint/2010/main" val="172941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Decide what animal/creature/character you want to make. Sketch the:</a:t>
            </a:r>
          </a:p>
          <a:p>
            <a:r>
              <a:rPr lang="en-US" dirty="0" smtClean="0"/>
              <a:t> Design (form)</a:t>
            </a:r>
          </a:p>
          <a:p>
            <a:r>
              <a:rPr lang="en-US" dirty="0"/>
              <a:t>C</a:t>
            </a:r>
            <a:r>
              <a:rPr lang="en-US" dirty="0" smtClean="0"/>
              <a:t>olor/pattern plan</a:t>
            </a:r>
          </a:p>
          <a:p>
            <a:r>
              <a:rPr lang="en-US" dirty="0" smtClean="0"/>
              <a:t> </a:t>
            </a:r>
            <a:r>
              <a:rPr lang="en-US" dirty="0"/>
              <a:t>F</a:t>
            </a:r>
            <a:r>
              <a:rPr lang="en-US" dirty="0" smtClean="0"/>
              <a:t>igure out the dimensions (the sculpture needs to stand on its own, but think about unique ways you can position your sculpture to make it more interesting)</a:t>
            </a:r>
          </a:p>
          <a:p>
            <a:endParaRPr lang="en-US" dirty="0"/>
          </a:p>
        </p:txBody>
      </p:sp>
    </p:spTree>
    <p:extLst>
      <p:ext uri="{BB962C8B-B14F-4D97-AF65-F5344CB8AC3E}">
        <p14:creationId xmlns:p14="http://schemas.microsoft.com/office/powerpoint/2010/main" val="18342453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Armature</a:t>
            </a:r>
            <a:endParaRPr lang="en-US" dirty="0"/>
          </a:p>
        </p:txBody>
      </p:sp>
      <p:sp>
        <p:nvSpPr>
          <p:cNvPr id="3" name="Content Placeholder 2"/>
          <p:cNvSpPr>
            <a:spLocks noGrp="1"/>
          </p:cNvSpPr>
          <p:nvPr>
            <p:ph idx="1"/>
          </p:nvPr>
        </p:nvSpPr>
        <p:spPr>
          <a:xfrm>
            <a:off x="712788" y="2777069"/>
            <a:ext cx="7716838" cy="3958166"/>
          </a:xfrm>
        </p:spPr>
        <p:txBody>
          <a:bodyPr>
            <a:normAutofit fontScale="77500" lnSpcReduction="20000"/>
          </a:bodyPr>
          <a:lstStyle/>
          <a:p>
            <a:r>
              <a:rPr lang="en-US" dirty="0" smtClean="0"/>
              <a:t>An </a:t>
            </a:r>
            <a:r>
              <a:rPr lang="en-US" b="1" u="sng" dirty="0" smtClean="0"/>
              <a:t>armature</a:t>
            </a:r>
            <a:r>
              <a:rPr lang="en-US" dirty="0" smtClean="0"/>
              <a:t> is the base of a sculpture that the surface material gets applied to. </a:t>
            </a:r>
          </a:p>
          <a:p>
            <a:r>
              <a:rPr lang="en-US" dirty="0" smtClean="0"/>
              <a:t>We will be making our armatures out of cardboard but artists use other things, too for armatures like wire, crumpled paper, </a:t>
            </a:r>
            <a:r>
              <a:rPr lang="en-US" dirty="0" err="1" smtClean="0"/>
              <a:t>plastalina</a:t>
            </a:r>
            <a:r>
              <a:rPr lang="en-US" dirty="0" smtClean="0"/>
              <a:t> etc. We will hold our pieces together with masking tape.</a:t>
            </a:r>
          </a:p>
          <a:p>
            <a:r>
              <a:rPr lang="en-US" dirty="0" smtClean="0"/>
              <a:t>The armature will define the overall form of the thing you are creating. Think of it like the bones of a body, whereas the paper </a:t>
            </a:r>
            <a:r>
              <a:rPr lang="en-US" dirty="0" err="1" smtClean="0"/>
              <a:t>mache</a:t>
            </a:r>
            <a:r>
              <a:rPr lang="en-US" dirty="0" smtClean="0"/>
              <a:t> would be the skin. Sturdy armature= sturdy sculpture. </a:t>
            </a:r>
          </a:p>
          <a:p>
            <a:r>
              <a:rPr lang="en-US" dirty="0" smtClean="0"/>
              <a:t>If you’re having trouble getting the armature to stand, you can put it on a base. Think of how this base can be finished as a part of your sculpture in order to enhance it. </a:t>
            </a:r>
          </a:p>
        </p:txBody>
      </p:sp>
    </p:spTree>
    <p:extLst>
      <p:ext uri="{BB962C8B-B14F-4D97-AF65-F5344CB8AC3E}">
        <p14:creationId xmlns:p14="http://schemas.microsoft.com/office/powerpoint/2010/main" val="389120449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647700"/>
            <a:ext cx="7716837" cy="1447800"/>
          </a:xfrm>
        </p:spPr>
        <p:txBody>
          <a:bodyPr/>
          <a:lstStyle/>
          <a:p>
            <a:r>
              <a:rPr lang="en-US" dirty="0" smtClean="0"/>
              <a:t>Armature- tips and tricks</a:t>
            </a:r>
            <a:endParaRPr lang="en-US" dirty="0"/>
          </a:p>
        </p:txBody>
      </p:sp>
      <p:sp>
        <p:nvSpPr>
          <p:cNvPr id="3" name="Content Placeholder 2"/>
          <p:cNvSpPr>
            <a:spLocks noGrp="1"/>
          </p:cNvSpPr>
          <p:nvPr>
            <p:ph idx="1"/>
          </p:nvPr>
        </p:nvSpPr>
        <p:spPr>
          <a:xfrm>
            <a:off x="0" y="1760461"/>
            <a:ext cx="9144000" cy="5097539"/>
          </a:xfrm>
        </p:spPr>
        <p:txBody>
          <a:bodyPr>
            <a:normAutofit fontScale="70000" lnSpcReduction="20000"/>
          </a:bodyPr>
          <a:lstStyle/>
          <a:p>
            <a:r>
              <a:rPr lang="en-US" dirty="0" smtClean="0"/>
              <a:t>Think of your armature as two identical pieces (front and back) and a side that holds them together.</a:t>
            </a:r>
          </a:p>
          <a:p>
            <a:r>
              <a:rPr lang="en-US" dirty="0" smtClean="0"/>
              <a:t> The front and back will probably be the exact same shape just cut out twice. </a:t>
            </a:r>
          </a:p>
          <a:p>
            <a:r>
              <a:rPr lang="en-US" dirty="0" smtClean="0"/>
              <a:t>The side will be as long as the perimeter  of the front/back and as high as however deep you want the sculpture to be (6 to 8 inches). </a:t>
            </a:r>
          </a:p>
          <a:p>
            <a:r>
              <a:rPr lang="en-US" dirty="0" smtClean="0"/>
              <a:t>To curve, make score marks and bend back and forth on the table’s corner. </a:t>
            </a:r>
          </a:p>
          <a:p>
            <a:r>
              <a:rPr lang="en-US" dirty="0" smtClean="0"/>
              <a:t>Every time your sculpture has a corner, bend the side piece. You can also construct these with a series of smaller pieces. </a:t>
            </a:r>
          </a:p>
          <a:p>
            <a:r>
              <a:rPr lang="en-US" dirty="0" smtClean="0"/>
              <a:t>If you want, you can build out with additional pieces (just make sure the weight is balanced)</a:t>
            </a:r>
            <a:endParaRPr lang="en-US" dirty="0"/>
          </a:p>
          <a:p>
            <a:r>
              <a:rPr lang="en-US" dirty="0" smtClean="0"/>
              <a:t>You can attach several pieces together if one piece of cardboard it not big enough. </a:t>
            </a:r>
          </a:p>
          <a:p>
            <a:r>
              <a:rPr lang="en-US" dirty="0" smtClean="0"/>
              <a:t>Pull off little pieces of masking tape and put them on the edge of your table to make it easier on yourself when you are work. </a:t>
            </a:r>
            <a:endParaRPr lang="en-US" dirty="0"/>
          </a:p>
        </p:txBody>
      </p:sp>
    </p:spTree>
    <p:extLst>
      <p:ext uri="{BB962C8B-B14F-4D97-AF65-F5344CB8AC3E}">
        <p14:creationId xmlns:p14="http://schemas.microsoft.com/office/powerpoint/2010/main" val="15113817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140267" r="-140267"/>
          <a:stretch>
            <a:fillRect/>
          </a:stretch>
        </p:blipFill>
        <p:spPr>
          <a:xfrm>
            <a:off x="-3747527" y="1371600"/>
            <a:ext cx="11842921" cy="5200525"/>
          </a:xfrm>
        </p:spPr>
      </p:pic>
      <p:sp>
        <p:nvSpPr>
          <p:cNvPr id="5" name="TextBox 4"/>
          <p:cNvSpPr txBox="1"/>
          <p:nvPr/>
        </p:nvSpPr>
        <p:spPr>
          <a:xfrm>
            <a:off x="3877079" y="2311400"/>
            <a:ext cx="5080309" cy="4524316"/>
          </a:xfrm>
          <a:prstGeom prst="rect">
            <a:avLst/>
          </a:prstGeom>
          <a:noFill/>
        </p:spPr>
        <p:txBody>
          <a:bodyPr wrap="square" rtlCol="0">
            <a:spAutoFit/>
          </a:bodyPr>
          <a:lstStyle/>
          <a:p>
            <a:r>
              <a:rPr lang="en-US" dirty="0" smtClean="0"/>
              <a:t>*Bear body shape x2</a:t>
            </a:r>
          </a:p>
          <a:p>
            <a:r>
              <a:rPr lang="en-US" dirty="0" smtClean="0"/>
              <a:t>*Length of perimeter of bear shape x about 1 inch deep</a:t>
            </a:r>
          </a:p>
          <a:p>
            <a:r>
              <a:rPr lang="en-US" dirty="0" smtClean="0"/>
              <a:t>*EACH arm x2</a:t>
            </a:r>
          </a:p>
          <a:p>
            <a:r>
              <a:rPr lang="en-US" dirty="0" smtClean="0"/>
              <a:t>*Length of perimeter of arm x about one inch deep</a:t>
            </a:r>
          </a:p>
          <a:p>
            <a:r>
              <a:rPr lang="en-US" dirty="0" smtClean="0"/>
              <a:t>*Eyes, nose, mouth, bowtie EACH x2</a:t>
            </a:r>
          </a:p>
          <a:p>
            <a:r>
              <a:rPr lang="en-US" dirty="0" smtClean="0"/>
              <a:t>*Length of perimeter of each from above x about one inch deep</a:t>
            </a:r>
          </a:p>
          <a:p>
            <a:r>
              <a:rPr lang="en-US" dirty="0" smtClean="0"/>
              <a:t>*Base rectangle x2</a:t>
            </a:r>
          </a:p>
          <a:p>
            <a:r>
              <a:rPr lang="en-US" dirty="0" smtClean="0"/>
              <a:t>*Length of perimeter of base x about one inch.</a:t>
            </a:r>
          </a:p>
          <a:p>
            <a:endParaRPr lang="en-US" dirty="0"/>
          </a:p>
          <a:p>
            <a:r>
              <a:rPr lang="en-US" i="1" dirty="0" smtClean="0"/>
              <a:t>*Note- this example is from a middle school art class. They used foam core, which was already about an inch thick to begin with. </a:t>
            </a:r>
            <a:endParaRPr lang="en-US" i="1" dirty="0"/>
          </a:p>
        </p:txBody>
      </p:sp>
    </p:spTree>
    <p:extLst>
      <p:ext uri="{BB962C8B-B14F-4D97-AF65-F5344CB8AC3E}">
        <p14:creationId xmlns:p14="http://schemas.microsoft.com/office/powerpoint/2010/main" val="30150315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Mache</a:t>
            </a:r>
            <a:endParaRPr lang="en-US" dirty="0"/>
          </a:p>
        </p:txBody>
      </p:sp>
      <p:sp>
        <p:nvSpPr>
          <p:cNvPr id="3" name="Content Placeholder 2"/>
          <p:cNvSpPr>
            <a:spLocks noGrp="1"/>
          </p:cNvSpPr>
          <p:nvPr>
            <p:ph idx="1"/>
          </p:nvPr>
        </p:nvSpPr>
        <p:spPr>
          <a:xfrm>
            <a:off x="712788" y="3012142"/>
            <a:ext cx="7716838" cy="3650870"/>
          </a:xfrm>
        </p:spPr>
        <p:txBody>
          <a:bodyPr>
            <a:normAutofit fontScale="77500" lnSpcReduction="20000"/>
          </a:bodyPr>
          <a:lstStyle/>
          <a:p>
            <a:r>
              <a:rPr lang="en-US" dirty="0" smtClean="0"/>
              <a:t>Paper </a:t>
            </a:r>
            <a:r>
              <a:rPr lang="en-US" dirty="0" err="1" smtClean="0"/>
              <a:t>mache</a:t>
            </a:r>
            <a:r>
              <a:rPr lang="en-US" dirty="0" smtClean="0"/>
              <a:t> refers to the process of adding wet pieces of paper with adhesive applied to the armature.. Once the paper dries, it hardens, permanently taking on the form of the armature underneath. </a:t>
            </a:r>
          </a:p>
          <a:p>
            <a:r>
              <a:rPr lang="en-US" dirty="0" smtClean="0"/>
              <a:t>We will be using newspaper and wheat paste to create our paper </a:t>
            </a:r>
            <a:r>
              <a:rPr lang="en-US" dirty="0" err="1" smtClean="0"/>
              <a:t>mache</a:t>
            </a:r>
            <a:r>
              <a:rPr lang="en-US" dirty="0" smtClean="0"/>
              <a:t> sculptures. You will apply 2-3 layers to create a strong surface. </a:t>
            </a:r>
          </a:p>
          <a:p>
            <a:r>
              <a:rPr lang="en-US" dirty="0" smtClean="0"/>
              <a:t>Some paper </a:t>
            </a:r>
            <a:r>
              <a:rPr lang="en-US" dirty="0" err="1" smtClean="0"/>
              <a:t>mache</a:t>
            </a:r>
            <a:r>
              <a:rPr lang="en-US" dirty="0" smtClean="0"/>
              <a:t> sculpture artists remove their armature after the paper has hardened (for example, you may have seen kids make Easter eggs by applying paper </a:t>
            </a:r>
            <a:r>
              <a:rPr lang="en-US" dirty="0" err="1" smtClean="0"/>
              <a:t>mache</a:t>
            </a:r>
            <a:r>
              <a:rPr lang="en-US" dirty="0" smtClean="0"/>
              <a:t> to a balloon; once it dries and hardens, the balloon is popped, but the shape stays). Our armatures will stay inside the sculpture. </a:t>
            </a:r>
            <a:endParaRPr lang="en-US" dirty="0"/>
          </a:p>
        </p:txBody>
      </p:sp>
    </p:spTree>
    <p:extLst>
      <p:ext uri="{BB962C8B-B14F-4D97-AF65-F5344CB8AC3E}">
        <p14:creationId xmlns:p14="http://schemas.microsoft.com/office/powerpoint/2010/main" val="5800669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will…</a:t>
            </a:r>
            <a:endParaRPr lang="en-US" dirty="0"/>
          </a:p>
        </p:txBody>
      </p:sp>
      <p:sp>
        <p:nvSpPr>
          <p:cNvPr id="3" name="Content Placeholder 2"/>
          <p:cNvSpPr>
            <a:spLocks noGrp="1"/>
          </p:cNvSpPr>
          <p:nvPr>
            <p:ph idx="1"/>
          </p:nvPr>
        </p:nvSpPr>
        <p:spPr>
          <a:xfrm>
            <a:off x="712788" y="3012141"/>
            <a:ext cx="7716838" cy="3676525"/>
          </a:xfrm>
        </p:spPr>
        <p:txBody>
          <a:bodyPr>
            <a:normAutofit fontScale="92500" lnSpcReduction="20000"/>
          </a:bodyPr>
          <a:lstStyle/>
          <a:p>
            <a:pPr marL="0" indent="0">
              <a:buNone/>
            </a:pPr>
            <a:r>
              <a:rPr lang="en-US" dirty="0" smtClean="0"/>
              <a:t>*Create a stylized sculpture of an animal or creature</a:t>
            </a:r>
          </a:p>
          <a:p>
            <a:pPr marL="0" indent="0">
              <a:buNone/>
            </a:pPr>
            <a:r>
              <a:rPr lang="en-US" dirty="0" smtClean="0"/>
              <a:t>*Sculpture will stand roughly 12-18 inches high, 12-18 inches wide and 6-8 inches deep</a:t>
            </a:r>
          </a:p>
          <a:p>
            <a:pPr marL="0" indent="0">
              <a:buNone/>
            </a:pPr>
            <a:r>
              <a:rPr lang="en-US" dirty="0" smtClean="0"/>
              <a:t>*Sculpture’s armature will be created from recycled materials (cardboard and heavy paper)</a:t>
            </a:r>
          </a:p>
          <a:p>
            <a:pPr marL="0" indent="0">
              <a:buNone/>
            </a:pPr>
            <a:r>
              <a:rPr lang="en-US" dirty="0" smtClean="0"/>
              <a:t>*Sculpture’s surface will be made sturdy and cohesive using paper </a:t>
            </a:r>
            <a:r>
              <a:rPr lang="en-US" dirty="0" err="1" smtClean="0"/>
              <a:t>mache</a:t>
            </a:r>
            <a:endParaRPr lang="en-US" dirty="0" smtClean="0"/>
          </a:p>
          <a:p>
            <a:pPr marL="0" indent="0">
              <a:buNone/>
            </a:pPr>
            <a:r>
              <a:rPr lang="en-US" dirty="0" smtClean="0"/>
              <a:t>*Sculpture will be finished in a stylized manner using acrylic paint</a:t>
            </a:r>
            <a:endParaRPr lang="en-US" dirty="0"/>
          </a:p>
        </p:txBody>
      </p:sp>
    </p:spTree>
    <p:extLst>
      <p:ext uri="{BB962C8B-B14F-4D97-AF65-F5344CB8AC3E}">
        <p14:creationId xmlns:p14="http://schemas.microsoft.com/office/powerpoint/2010/main" val="34731917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Paper Mache- tips and tricks</a:t>
            </a:r>
            <a:endParaRPr lang="en-US" dirty="0"/>
          </a:p>
        </p:txBody>
      </p:sp>
      <p:sp>
        <p:nvSpPr>
          <p:cNvPr id="3" name="Content Placeholder 2"/>
          <p:cNvSpPr>
            <a:spLocks noGrp="1"/>
          </p:cNvSpPr>
          <p:nvPr>
            <p:ph idx="1"/>
          </p:nvPr>
        </p:nvSpPr>
        <p:spPr>
          <a:xfrm>
            <a:off x="712788" y="3012141"/>
            <a:ext cx="7716838" cy="4007419"/>
          </a:xfrm>
        </p:spPr>
        <p:txBody>
          <a:bodyPr>
            <a:normAutofit fontScale="70000" lnSpcReduction="20000"/>
          </a:bodyPr>
          <a:lstStyle/>
          <a:p>
            <a:r>
              <a:rPr lang="en-US" dirty="0" smtClean="0"/>
              <a:t>Rip the newspaper strips, don’t cut them with scissors (weave of ripped paper pulp adheres better)</a:t>
            </a:r>
          </a:p>
          <a:p>
            <a:r>
              <a:rPr lang="en-US" dirty="0" smtClean="0"/>
              <a:t>Dip the strip in wheat paste and run between your two fingers to “push” the paste into the weave of the paper pulp.</a:t>
            </a:r>
          </a:p>
          <a:p>
            <a:r>
              <a:rPr lang="en-US" dirty="0" smtClean="0"/>
              <a:t>Apply the paper </a:t>
            </a:r>
            <a:r>
              <a:rPr lang="en-US" dirty="0" err="1" smtClean="0"/>
              <a:t>mache</a:t>
            </a:r>
            <a:r>
              <a:rPr lang="en-US" dirty="0" smtClean="0"/>
              <a:t> strips carefully and smooth them down completely (eliminate bumps, bubbles, wrinkles and flakes)</a:t>
            </a:r>
          </a:p>
          <a:p>
            <a:r>
              <a:rPr lang="en-US" dirty="0" smtClean="0"/>
              <a:t>Pay special attention to corners!</a:t>
            </a:r>
          </a:p>
          <a:p>
            <a:r>
              <a:rPr lang="en-US" dirty="0" smtClean="0"/>
              <a:t>All areas of armature should have paper </a:t>
            </a:r>
            <a:r>
              <a:rPr lang="en-US" dirty="0" err="1" smtClean="0"/>
              <a:t>mache</a:t>
            </a:r>
            <a:r>
              <a:rPr lang="en-US" dirty="0" smtClean="0"/>
              <a:t> strips applied, even the parts you don’t see. </a:t>
            </a:r>
          </a:p>
          <a:p>
            <a:r>
              <a:rPr lang="en-US" dirty="0" err="1" smtClean="0"/>
              <a:t>Criss</a:t>
            </a:r>
            <a:r>
              <a:rPr lang="en-US" dirty="0" smtClean="0"/>
              <a:t>-cross your strips (especially on 2</a:t>
            </a:r>
            <a:r>
              <a:rPr lang="en-US" baseline="30000" dirty="0" smtClean="0"/>
              <a:t>nd</a:t>
            </a:r>
            <a:r>
              <a:rPr lang="en-US" dirty="0" smtClean="0"/>
              <a:t> and 3</a:t>
            </a:r>
            <a:r>
              <a:rPr lang="en-US" baseline="30000" dirty="0" smtClean="0"/>
              <a:t>rd</a:t>
            </a:r>
            <a:r>
              <a:rPr lang="en-US" dirty="0" smtClean="0"/>
              <a:t> layer) for a stronger surface.</a:t>
            </a:r>
          </a:p>
          <a:p>
            <a:pPr marL="0" indent="0">
              <a:buNone/>
            </a:pPr>
            <a:endParaRPr lang="en-US" dirty="0" smtClean="0"/>
          </a:p>
          <a:p>
            <a:endParaRPr lang="en-US" dirty="0"/>
          </a:p>
        </p:txBody>
      </p:sp>
    </p:spTree>
    <p:extLst>
      <p:ext uri="{BB962C8B-B14F-4D97-AF65-F5344CB8AC3E}">
        <p14:creationId xmlns:p14="http://schemas.microsoft.com/office/powerpoint/2010/main" val="2468043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140267" r="-140267"/>
          <a:stretch>
            <a:fillRect/>
          </a:stretch>
        </p:blipFill>
        <p:spPr>
          <a:xfrm>
            <a:off x="-2571750" y="267412"/>
            <a:ext cx="14170275" cy="6222525"/>
          </a:xfrm>
        </p:spPr>
      </p:pic>
    </p:spTree>
    <p:extLst>
      <p:ext uri="{BB962C8B-B14F-4D97-AF65-F5344CB8AC3E}">
        <p14:creationId xmlns:p14="http://schemas.microsoft.com/office/powerpoint/2010/main" val="18167834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63863" r="-63863"/>
          <a:stretch>
            <a:fillRect/>
          </a:stretch>
        </p:blipFill>
        <p:spPr>
          <a:xfrm>
            <a:off x="-2072470" y="650005"/>
            <a:ext cx="8979908" cy="5745596"/>
          </a:xfrm>
        </p:spPr>
      </p:pic>
      <p:sp>
        <p:nvSpPr>
          <p:cNvPr id="5" name="TextBox 4"/>
          <p:cNvSpPr txBox="1"/>
          <p:nvPr/>
        </p:nvSpPr>
        <p:spPr>
          <a:xfrm>
            <a:off x="4552546" y="650005"/>
            <a:ext cx="4315714" cy="5940088"/>
          </a:xfrm>
          <a:prstGeom prst="rect">
            <a:avLst/>
          </a:prstGeom>
          <a:noFill/>
        </p:spPr>
        <p:txBody>
          <a:bodyPr wrap="square" rtlCol="0">
            <a:spAutoFit/>
          </a:bodyPr>
          <a:lstStyle/>
          <a:p>
            <a:r>
              <a:rPr lang="en-US" sz="2000" dirty="0" smtClean="0">
                <a:solidFill>
                  <a:srgbClr val="FF0000"/>
                </a:solidFill>
              </a:rPr>
              <a:t>Remember how irritating it was to find crusty desktops, nasty wheat curds in the sink/drain, puddles of wheat paste everywhere, sticky pieces of newspaper everywhere, wheat pastes left in cups etc. when my other classes were doing paper </a:t>
            </a:r>
            <a:r>
              <a:rPr lang="en-US" sz="2000" dirty="0" err="1" smtClean="0">
                <a:solidFill>
                  <a:srgbClr val="FF0000"/>
                </a:solidFill>
              </a:rPr>
              <a:t>mache</a:t>
            </a:r>
            <a:r>
              <a:rPr lang="en-US" sz="2000" dirty="0" smtClean="0">
                <a:solidFill>
                  <a:srgbClr val="FF0000"/>
                </a:solidFill>
              </a:rPr>
              <a:t> a few weeks ago? Now that you have been on the receiving end of these gross and inconvenient consequences, pay it forward and don’t leave the mess for someone else. Reminder that a poor </a:t>
            </a:r>
            <a:r>
              <a:rPr lang="en-US" sz="2000" dirty="0" err="1" smtClean="0">
                <a:solidFill>
                  <a:srgbClr val="FF0000"/>
                </a:solidFill>
              </a:rPr>
              <a:t>clean-up</a:t>
            </a:r>
            <a:r>
              <a:rPr lang="en-US" sz="2000" dirty="0" smtClean="0">
                <a:solidFill>
                  <a:srgbClr val="FF0000"/>
                </a:solidFill>
              </a:rPr>
              <a:t> job will result in group studio cleaning (no due date extension for loss of work time!), pop quizzes, and an angry art teacher! </a:t>
            </a:r>
            <a:endParaRPr lang="en-US" sz="2000" dirty="0">
              <a:solidFill>
                <a:srgbClr val="FF0000"/>
              </a:solidFill>
            </a:endParaRPr>
          </a:p>
        </p:txBody>
      </p:sp>
    </p:spTree>
    <p:extLst>
      <p:ext uri="{BB962C8B-B14F-4D97-AF65-F5344CB8AC3E}">
        <p14:creationId xmlns:p14="http://schemas.microsoft.com/office/powerpoint/2010/main" val="400056956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Gesso and Drawing Design </a:t>
            </a:r>
            <a:endParaRPr lang="en-US" dirty="0"/>
          </a:p>
        </p:txBody>
      </p:sp>
      <p:sp>
        <p:nvSpPr>
          <p:cNvPr id="3" name="Content Placeholder 2"/>
          <p:cNvSpPr>
            <a:spLocks noGrp="1"/>
          </p:cNvSpPr>
          <p:nvPr>
            <p:ph idx="1"/>
          </p:nvPr>
        </p:nvSpPr>
        <p:spPr/>
        <p:txBody>
          <a:bodyPr>
            <a:normAutofit lnSpcReduction="10000"/>
          </a:bodyPr>
          <a:lstStyle/>
          <a:p>
            <a:r>
              <a:rPr lang="en-US" dirty="0" smtClean="0"/>
              <a:t>Once paper </a:t>
            </a:r>
            <a:r>
              <a:rPr lang="en-US" dirty="0" err="1" smtClean="0"/>
              <a:t>mache</a:t>
            </a:r>
            <a:r>
              <a:rPr lang="en-US" dirty="0" smtClean="0"/>
              <a:t> has dried completely, you will do a layer of gesso (white primer) to seal the surface so the paint adheres better. This will also help the newspaper words and images to not show through. This part is pretty simple- just do a neat, thin coat of gesso. </a:t>
            </a:r>
          </a:p>
          <a:p>
            <a:r>
              <a:rPr lang="en-US" dirty="0" smtClean="0"/>
              <a:t>Once the gesso dries, you can sketch out the shapes of your design in pencil so you know where to apply the paint. </a:t>
            </a:r>
            <a:endParaRPr lang="en-US" dirty="0"/>
          </a:p>
        </p:txBody>
      </p:sp>
    </p:spTree>
    <p:extLst>
      <p:ext uri="{BB962C8B-B14F-4D97-AF65-F5344CB8AC3E}">
        <p14:creationId xmlns:p14="http://schemas.microsoft.com/office/powerpoint/2010/main" val="19093829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140267" r="-140267"/>
          <a:stretch>
            <a:fillRect/>
          </a:stretch>
        </p:blipFill>
        <p:spPr>
          <a:xfrm>
            <a:off x="-2785497" y="0"/>
            <a:ext cx="14750962" cy="6679725"/>
          </a:xfrm>
        </p:spPr>
      </p:pic>
    </p:spTree>
    <p:extLst>
      <p:ext uri="{BB962C8B-B14F-4D97-AF65-F5344CB8AC3E}">
        <p14:creationId xmlns:p14="http://schemas.microsoft.com/office/powerpoint/2010/main" val="7812005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Painting</a:t>
            </a:r>
            <a:endParaRPr lang="en-US" dirty="0"/>
          </a:p>
        </p:txBody>
      </p:sp>
      <p:sp>
        <p:nvSpPr>
          <p:cNvPr id="3" name="Content Placeholder 2"/>
          <p:cNvSpPr>
            <a:spLocks noGrp="1"/>
          </p:cNvSpPr>
          <p:nvPr>
            <p:ph idx="1"/>
          </p:nvPr>
        </p:nvSpPr>
        <p:spPr>
          <a:xfrm>
            <a:off x="712788" y="2655592"/>
            <a:ext cx="7716838" cy="4552065"/>
          </a:xfrm>
        </p:spPr>
        <p:txBody>
          <a:bodyPr>
            <a:normAutofit fontScale="70000" lnSpcReduction="20000"/>
          </a:bodyPr>
          <a:lstStyle/>
          <a:p>
            <a:r>
              <a:rPr lang="en-US" dirty="0" smtClean="0"/>
              <a:t>We will be using acrylic paint to finish our work (acrylic is plastic-based and will not flake and crack like tempera would on a 3D surface) Adding a little water and mixing it in with the acrylic is a good idea. </a:t>
            </a:r>
          </a:p>
          <a:p>
            <a:r>
              <a:rPr lang="en-US" dirty="0" smtClean="0"/>
              <a:t>Think of the painting as an essential component of the overall sculpture not an afterthought (good form +good surface = good sculpture whereas good form + poor surface = not as good sculpture)</a:t>
            </a:r>
          </a:p>
          <a:p>
            <a:r>
              <a:rPr lang="en-US" dirty="0" smtClean="0"/>
              <a:t>Remember everything you know from your painting unit (good mixing of colors, good brush technique, enough coats of paint etc.)</a:t>
            </a:r>
          </a:p>
          <a:p>
            <a:r>
              <a:rPr lang="en-US" dirty="0" smtClean="0"/>
              <a:t>Remember in </a:t>
            </a:r>
            <a:r>
              <a:rPr lang="en-US" dirty="0" err="1" smtClean="0"/>
              <a:t>Britto’s</a:t>
            </a:r>
            <a:r>
              <a:rPr lang="en-US" dirty="0" smtClean="0"/>
              <a:t> work, he uses bright, bold colors, thick dark lines, and shows pattern on some areas. The colors aren’t usually realistic! </a:t>
            </a:r>
          </a:p>
          <a:p>
            <a:r>
              <a:rPr lang="en-US" dirty="0" smtClean="0"/>
              <a:t>Optional- Once the painting is completely </a:t>
            </a:r>
            <a:r>
              <a:rPr lang="en-US" dirty="0" err="1" smtClean="0"/>
              <a:t>finalixed</a:t>
            </a:r>
            <a:r>
              <a:rPr lang="en-US" dirty="0" smtClean="0"/>
              <a:t> and dry, you can go over it with </a:t>
            </a:r>
            <a:r>
              <a:rPr lang="en-US" dirty="0" err="1" smtClean="0"/>
              <a:t>Modge</a:t>
            </a:r>
            <a:r>
              <a:rPr lang="en-US" dirty="0" smtClean="0"/>
              <a:t> </a:t>
            </a:r>
            <a:r>
              <a:rPr lang="en-US" dirty="0" err="1" smtClean="0"/>
              <a:t>Podge</a:t>
            </a:r>
            <a:r>
              <a:rPr lang="en-US" dirty="0" smtClean="0"/>
              <a:t> to give your work a shiny surface</a:t>
            </a:r>
            <a:endParaRPr lang="en-US" dirty="0"/>
          </a:p>
        </p:txBody>
      </p:sp>
    </p:spTree>
    <p:extLst>
      <p:ext uri="{BB962C8B-B14F-4D97-AF65-F5344CB8AC3E}">
        <p14:creationId xmlns:p14="http://schemas.microsoft.com/office/powerpoint/2010/main" val="19337871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 </a:t>
            </a:r>
            <a:endParaRPr lang="en-US" dirty="0"/>
          </a:p>
        </p:txBody>
      </p:sp>
      <p:sp>
        <p:nvSpPr>
          <p:cNvPr id="3" name="Content Placeholder 2"/>
          <p:cNvSpPr>
            <a:spLocks noGrp="1"/>
          </p:cNvSpPr>
          <p:nvPr>
            <p:ph idx="1"/>
          </p:nvPr>
        </p:nvSpPr>
        <p:spPr>
          <a:xfrm>
            <a:off x="712788" y="2540413"/>
            <a:ext cx="7716838" cy="4317587"/>
          </a:xfrm>
        </p:spPr>
        <p:txBody>
          <a:bodyPr>
            <a:normAutofit fontScale="85000" lnSpcReduction="20000"/>
          </a:bodyPr>
          <a:lstStyle/>
          <a:p>
            <a:r>
              <a:rPr lang="en-US" dirty="0" smtClean="0"/>
              <a:t>Creative idea for subject matter</a:t>
            </a:r>
          </a:p>
          <a:p>
            <a:r>
              <a:rPr lang="en-US" dirty="0" smtClean="0"/>
              <a:t>Dimensions within criteria (at least 12 x 12 x 6 and no larger than 18 x 18 x 8) </a:t>
            </a:r>
          </a:p>
          <a:p>
            <a:r>
              <a:rPr lang="en-US" dirty="0" smtClean="0"/>
              <a:t>Form is sturdy; armature is strong; sculpture stands on its own and is balanced</a:t>
            </a:r>
          </a:p>
          <a:p>
            <a:r>
              <a:rPr lang="en-US" dirty="0" smtClean="0"/>
              <a:t>Sculpture is “in the round” (visually appealing from all sides)</a:t>
            </a:r>
          </a:p>
          <a:p>
            <a:r>
              <a:rPr lang="en-US" dirty="0" smtClean="0"/>
              <a:t>Paper </a:t>
            </a:r>
            <a:r>
              <a:rPr lang="en-US" dirty="0" err="1" smtClean="0"/>
              <a:t>mache</a:t>
            </a:r>
            <a:r>
              <a:rPr lang="en-US" dirty="0"/>
              <a:t> </a:t>
            </a:r>
            <a:r>
              <a:rPr lang="en-US" dirty="0" smtClean="0"/>
              <a:t>is carefully applied and makes the sculpture even more sturdy</a:t>
            </a:r>
          </a:p>
          <a:p>
            <a:r>
              <a:rPr lang="en-US" dirty="0" smtClean="0"/>
              <a:t>Painting is neat and careful; elements of Pop Art style incorporated and surface enhances form</a:t>
            </a:r>
          </a:p>
          <a:p>
            <a:endParaRPr lang="en-US" dirty="0" smtClean="0"/>
          </a:p>
          <a:p>
            <a:endParaRPr lang="en-US" dirty="0"/>
          </a:p>
        </p:txBody>
      </p:sp>
    </p:spTree>
    <p:extLst>
      <p:ext uri="{BB962C8B-B14F-4D97-AF65-F5344CB8AC3E}">
        <p14:creationId xmlns:p14="http://schemas.microsoft.com/office/powerpoint/2010/main" val="171223783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a:xfrm>
            <a:off x="712788" y="3012142"/>
            <a:ext cx="7716838" cy="3628586"/>
          </a:xfrm>
        </p:spPr>
        <p:txBody>
          <a:bodyPr>
            <a:normAutofit fontScale="85000" lnSpcReduction="20000"/>
          </a:bodyPr>
          <a:lstStyle/>
          <a:p>
            <a:r>
              <a:rPr lang="en-US" dirty="0" smtClean="0"/>
              <a:t>Sketches/plans should be finished by</a:t>
            </a:r>
          </a:p>
          <a:p>
            <a:r>
              <a:rPr lang="en-US" dirty="0" smtClean="0"/>
              <a:t>Armature should be finished by</a:t>
            </a:r>
          </a:p>
          <a:p>
            <a:r>
              <a:rPr lang="en-US" dirty="0" smtClean="0"/>
              <a:t>Paper </a:t>
            </a:r>
            <a:r>
              <a:rPr lang="en-US" dirty="0" err="1" smtClean="0"/>
              <a:t>mache</a:t>
            </a:r>
            <a:r>
              <a:rPr lang="en-US" dirty="0" smtClean="0"/>
              <a:t> should be finished by</a:t>
            </a:r>
          </a:p>
          <a:p>
            <a:r>
              <a:rPr lang="en-US" dirty="0" smtClean="0"/>
              <a:t>Gesso should be finished by</a:t>
            </a:r>
          </a:p>
          <a:p>
            <a:r>
              <a:rPr lang="en-US" dirty="0" smtClean="0"/>
              <a:t>Painting should be finished by</a:t>
            </a:r>
          </a:p>
          <a:p>
            <a:pPr marL="0" indent="0">
              <a:buNone/>
            </a:pPr>
            <a:r>
              <a:rPr lang="en-US" dirty="0" smtClean="0"/>
              <a:t>Please note- balance and budget your time! If you spend too long on the armature and paper </a:t>
            </a:r>
            <a:r>
              <a:rPr lang="en-US" dirty="0" err="1" smtClean="0"/>
              <a:t>mache</a:t>
            </a:r>
            <a:r>
              <a:rPr lang="en-US" dirty="0" smtClean="0"/>
              <a:t>, you will loose out on time for painting. The painting needs to be just as well done as the construction! </a:t>
            </a:r>
            <a:endParaRPr lang="en-US" dirty="0"/>
          </a:p>
        </p:txBody>
      </p:sp>
    </p:spTree>
    <p:extLst>
      <p:ext uri="{BB962C8B-B14F-4D97-AF65-F5344CB8AC3E}">
        <p14:creationId xmlns:p14="http://schemas.microsoft.com/office/powerpoint/2010/main" val="4433319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Romero </a:t>
            </a:r>
            <a:r>
              <a:rPr lang="en-US" dirty="0" err="1" smtClean="0"/>
              <a:t>Britto</a:t>
            </a:r>
            <a:endParaRPr lang="en-US" dirty="0"/>
          </a:p>
        </p:txBody>
      </p:sp>
      <p:sp>
        <p:nvSpPr>
          <p:cNvPr id="3" name="Content Placeholder 2"/>
          <p:cNvSpPr>
            <a:spLocks noGrp="1"/>
          </p:cNvSpPr>
          <p:nvPr>
            <p:ph idx="1"/>
          </p:nvPr>
        </p:nvSpPr>
        <p:spPr>
          <a:xfrm>
            <a:off x="712788" y="2819400"/>
            <a:ext cx="7716838" cy="4038600"/>
          </a:xfrm>
        </p:spPr>
        <p:txBody>
          <a:bodyPr>
            <a:normAutofit fontScale="85000" lnSpcReduction="20000"/>
          </a:bodyPr>
          <a:lstStyle/>
          <a:p>
            <a:r>
              <a:rPr lang="en-US" dirty="0" smtClean="0"/>
              <a:t>Modern-day </a:t>
            </a:r>
            <a:r>
              <a:rPr lang="en-US" dirty="0"/>
              <a:t>s</a:t>
            </a:r>
            <a:r>
              <a:rPr lang="en-US" dirty="0" smtClean="0"/>
              <a:t>culpture artist (Brazilian)</a:t>
            </a:r>
          </a:p>
          <a:p>
            <a:r>
              <a:rPr lang="en-US" dirty="0" smtClean="0"/>
              <a:t>Creates large sculptures that are featured in public sites (Pop Art themes and styles)</a:t>
            </a:r>
          </a:p>
          <a:p>
            <a:r>
              <a:rPr lang="en-US" dirty="0" smtClean="0"/>
              <a:t>Known for whimsical characters (usually animals and people, but sometimes other symbols)</a:t>
            </a:r>
          </a:p>
          <a:p>
            <a:r>
              <a:rPr lang="en-US" dirty="0" smtClean="0"/>
              <a:t>Known for bright colors, bold lines and patterns, simplified shapes (very playful and cartoon-like)</a:t>
            </a:r>
          </a:p>
          <a:p>
            <a:r>
              <a:rPr lang="en-US" dirty="0" err="1" smtClean="0"/>
              <a:t>Britto</a:t>
            </a:r>
            <a:r>
              <a:rPr lang="en-US" dirty="0" smtClean="0"/>
              <a:t> comes up with the design and constructs the original, then a team of workers creates an edition of smaller sculptures that replicate his original (often sell for several hundred dollars or more depending on how limited the edition is)</a:t>
            </a:r>
            <a:endParaRPr lang="en-US" dirty="0"/>
          </a:p>
        </p:txBody>
      </p:sp>
    </p:spTree>
    <p:extLst>
      <p:ext uri="{BB962C8B-B14F-4D97-AF65-F5344CB8AC3E}">
        <p14:creationId xmlns:p14="http://schemas.microsoft.com/office/powerpoint/2010/main" val="44648232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18114" r="-18114"/>
          <a:stretch>
            <a:fillRect/>
          </a:stretch>
        </p:blipFill>
        <p:spPr>
          <a:xfrm>
            <a:off x="-493713" y="1371600"/>
            <a:ext cx="9997545" cy="4851400"/>
          </a:xfrm>
        </p:spPr>
      </p:pic>
    </p:spTree>
    <p:extLst>
      <p:ext uri="{BB962C8B-B14F-4D97-AF65-F5344CB8AC3E}">
        <p14:creationId xmlns:p14="http://schemas.microsoft.com/office/powerpoint/2010/main" val="9058723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63863" r="-63863"/>
          <a:stretch>
            <a:fillRect/>
          </a:stretch>
        </p:blipFill>
        <p:spPr>
          <a:xfrm>
            <a:off x="-2187047" y="677334"/>
            <a:ext cx="13592932" cy="5968999"/>
          </a:xfrm>
        </p:spPr>
      </p:pic>
    </p:spTree>
    <p:extLst>
      <p:ext uri="{BB962C8B-B14F-4D97-AF65-F5344CB8AC3E}">
        <p14:creationId xmlns:p14="http://schemas.microsoft.com/office/powerpoint/2010/main" val="323814004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129045" r="-129045"/>
          <a:stretch>
            <a:fillRect/>
          </a:stretch>
        </p:blipFill>
        <p:spPr>
          <a:xfrm>
            <a:off x="-2197267" y="262803"/>
            <a:ext cx="13850784" cy="6132797"/>
          </a:xfrm>
        </p:spPr>
      </p:pic>
    </p:spTree>
    <p:extLst>
      <p:ext uri="{BB962C8B-B14F-4D97-AF65-F5344CB8AC3E}">
        <p14:creationId xmlns:p14="http://schemas.microsoft.com/office/powerpoint/2010/main" val="11942335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cstate="screen">
            <a:extLst>
              <a:ext uri="{28A0092B-C50C-407E-A947-70E740481C1C}">
                <a14:useLocalDpi xmlns:a14="http://schemas.microsoft.com/office/drawing/2010/main"/>
              </a:ext>
            </a:extLst>
          </a:blip>
          <a:srcRect l="-63863" r="-63863"/>
          <a:stretch>
            <a:fillRect/>
          </a:stretch>
        </p:blipFill>
        <p:spPr>
          <a:xfrm>
            <a:off x="-1255712" y="1371600"/>
            <a:ext cx="11452770" cy="5029200"/>
          </a:xfrm>
        </p:spPr>
      </p:pic>
    </p:spTree>
    <p:extLst>
      <p:ext uri="{BB962C8B-B14F-4D97-AF65-F5344CB8AC3E}">
        <p14:creationId xmlns:p14="http://schemas.microsoft.com/office/powerpoint/2010/main" val="348891727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63863" r="-63863"/>
          <a:stretch>
            <a:fillRect/>
          </a:stretch>
        </p:blipFill>
        <p:spPr>
          <a:xfrm>
            <a:off x="-1594378" y="698500"/>
            <a:ext cx="12114212" cy="5702300"/>
          </a:xfrm>
        </p:spPr>
      </p:pic>
    </p:spTree>
    <p:extLst>
      <p:ext uri="{BB962C8B-B14F-4D97-AF65-F5344CB8AC3E}">
        <p14:creationId xmlns:p14="http://schemas.microsoft.com/office/powerpoint/2010/main" val="280673924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63863" r="-63863"/>
          <a:stretch>
            <a:fillRect/>
          </a:stretch>
        </p:blipFill>
        <p:spPr>
          <a:xfrm>
            <a:off x="-2606695" y="232833"/>
            <a:ext cx="14576253" cy="6400800"/>
          </a:xfrm>
        </p:spPr>
      </p:pic>
      <p:sp>
        <p:nvSpPr>
          <p:cNvPr id="6" name="TextBox 5"/>
          <p:cNvSpPr txBox="1"/>
          <p:nvPr/>
        </p:nvSpPr>
        <p:spPr>
          <a:xfrm>
            <a:off x="1693436" y="434501"/>
            <a:ext cx="4545540" cy="646331"/>
          </a:xfrm>
          <a:prstGeom prst="rect">
            <a:avLst/>
          </a:prstGeom>
          <a:noFill/>
        </p:spPr>
        <p:txBody>
          <a:bodyPr wrap="square" rtlCol="0">
            <a:spAutoFit/>
          </a:bodyPr>
          <a:lstStyle/>
          <a:p>
            <a:r>
              <a:rPr lang="en-US" dirty="0" err="1" smtClean="0"/>
              <a:t>Britto</a:t>
            </a:r>
            <a:r>
              <a:rPr lang="en-US" dirty="0" smtClean="0"/>
              <a:t> creates prints, too (typically digitally-created and printed)</a:t>
            </a:r>
            <a:endParaRPr lang="en-US" dirty="0"/>
          </a:p>
        </p:txBody>
      </p:sp>
    </p:spTree>
    <p:extLst>
      <p:ext uri="{BB962C8B-B14F-4D97-AF65-F5344CB8AC3E}">
        <p14:creationId xmlns:p14="http://schemas.microsoft.com/office/powerpoint/2010/main" val="31475537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277</TotalTime>
  <Words>1536</Words>
  <Application>Microsoft Macintosh PowerPoint</Application>
  <PresentationFormat>On-screen Show (4:3)</PresentationFormat>
  <Paragraphs>83</Paragraphs>
  <Slides>27</Slides>
  <Notes>0</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Sky</vt:lpstr>
      <vt:lpstr>Paper Mache Sculpture</vt:lpstr>
      <vt:lpstr>You will…</vt:lpstr>
      <vt:lpstr>Romero Britto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Video Clip (Romero Britto speaking about his artwork and career)</vt:lpstr>
      <vt:lpstr>Set-Up</vt:lpstr>
      <vt:lpstr>Armature</vt:lpstr>
      <vt:lpstr>Armature- tips and tricks</vt:lpstr>
      <vt:lpstr>PowerPoint Presentation</vt:lpstr>
      <vt:lpstr>Paper Mache</vt:lpstr>
      <vt:lpstr>Paper Mache- tips and tricks</vt:lpstr>
      <vt:lpstr>PowerPoint Presentation</vt:lpstr>
      <vt:lpstr>PowerPoint Presentation</vt:lpstr>
      <vt:lpstr>Gesso and Drawing Design </vt:lpstr>
      <vt:lpstr>PowerPoint Presentation</vt:lpstr>
      <vt:lpstr>Painting</vt:lpstr>
      <vt:lpstr>What am I looking for? </vt:lpstr>
      <vt:lpstr>Timeline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Mache Sculpture</dc:title>
  <dc:creator>LHS Art 2</dc:creator>
  <cp:lastModifiedBy>LHS Art 2</cp:lastModifiedBy>
  <cp:revision>13</cp:revision>
  <dcterms:created xsi:type="dcterms:W3CDTF">2016-03-17T13:18:05Z</dcterms:created>
  <dcterms:modified xsi:type="dcterms:W3CDTF">2016-03-17T17:55:19Z</dcterms:modified>
</cp:coreProperties>
</file>