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2" r:id="rId7"/>
    <p:sldId id="267" r:id="rId8"/>
    <p:sldId id="268" r:id="rId9"/>
    <p:sldId id="263" r:id="rId10"/>
    <p:sldId id="269" r:id="rId11"/>
    <p:sldId id="270" r:id="rId12"/>
    <p:sldId id="271" r:id="rId13"/>
    <p:sldId id="261" r:id="rId14"/>
    <p:sldId id="264" r:id="rId15"/>
    <p:sldId id="265" r:id="rId16"/>
    <p:sldId id="266"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7" d="100"/>
          <a:sy n="77" d="100"/>
        </p:scale>
        <p:origin x="-114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B7C3F878-F5E8-489B-AC8A-64F2A7E22C28}" type="datetimeFigureOut">
              <a:rPr lang="en-US" smtClean="0"/>
              <a:pPr/>
              <a:t>2/3/16</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dirty="0"/>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651FC063-5EA9-49AF-AFAF-D68C9E82B23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C3F878-F5E8-489B-AC8A-64F2A7E22C28}" type="datetimeFigureOut">
              <a:rPr lang="en-US" smtClean="0"/>
              <a:pPr/>
              <a:t>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C3F878-F5E8-489B-AC8A-64F2A7E22C28}" type="datetimeFigureOut">
              <a:rPr lang="en-US" smtClean="0"/>
              <a:pPr/>
              <a:t>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C3F878-F5E8-489B-AC8A-64F2A7E22C28}" type="datetimeFigureOut">
              <a:rPr lang="en-US" smtClean="0"/>
              <a:pPr/>
              <a:t>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C3F878-F5E8-489B-AC8A-64F2A7E22C28}" type="datetimeFigureOut">
              <a:rPr lang="en-US" smtClean="0"/>
              <a:pPr/>
              <a:t>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B7C3F878-F5E8-489B-AC8A-64F2A7E22C28}" type="datetimeFigureOut">
              <a:rPr lang="en-US" smtClean="0"/>
              <a:pPr/>
              <a:t>2/3/16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1FC063-5EA9-49AF-AFAF-D68C9E82B23B}" type="slidenum">
              <a:rPr lang="en-US" smtClean="0"/>
              <a:pPr/>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B7C3F878-F5E8-489B-AC8A-64F2A7E22C28}" type="datetimeFigureOut">
              <a:rPr lang="en-US" smtClean="0"/>
              <a:pPr/>
              <a:t>2/3/16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1FC063-5EA9-49AF-AFAF-D68C9E82B23B}" type="slidenum">
              <a:rPr lang="en-US" smtClean="0"/>
              <a:pPr/>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C3F878-F5E8-489B-AC8A-64F2A7E22C28}" type="datetimeFigureOut">
              <a:rPr lang="en-US" smtClean="0"/>
              <a:pPr/>
              <a:t>2/3/16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C3F878-F5E8-489B-AC8A-64F2A7E22C28}" type="datetimeFigureOut">
              <a:rPr lang="en-US" smtClean="0"/>
              <a:pPr/>
              <a:t>2/3/16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B7C3F878-F5E8-489B-AC8A-64F2A7E22C28}" type="datetimeFigureOut">
              <a:rPr lang="en-US" smtClean="0"/>
              <a:pPr/>
              <a:t>2/3/16</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dirty="0"/>
          </a:p>
        </p:txBody>
      </p:sp>
      <p:sp>
        <p:nvSpPr>
          <p:cNvPr id="7" name="Slide Number Placeholder 6"/>
          <p:cNvSpPr>
            <a:spLocks noGrp="1"/>
          </p:cNvSpPr>
          <p:nvPr>
            <p:ph type="sldNum" sz="quarter" idx="12"/>
          </p:nvPr>
        </p:nvSpPr>
        <p:spPr>
          <a:xfrm rot="60000">
            <a:off x="7557313" y="5896961"/>
            <a:ext cx="554023" cy="365125"/>
          </a:xfrm>
        </p:spPr>
        <p:txBody>
          <a:bodyPr/>
          <a:lstStyle/>
          <a:p>
            <a:fld id="{651FC063-5EA9-49AF-AFAF-D68C9E82B23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B7C3F878-F5E8-489B-AC8A-64F2A7E22C28}" type="datetimeFigureOut">
              <a:rPr lang="en-US" smtClean="0"/>
              <a:pPr/>
              <a:t>2/3/16</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dirty="0"/>
          </a:p>
        </p:txBody>
      </p:sp>
      <p:sp>
        <p:nvSpPr>
          <p:cNvPr id="7" name="Slide Number Placeholder 6"/>
          <p:cNvSpPr>
            <a:spLocks noGrp="1"/>
          </p:cNvSpPr>
          <p:nvPr>
            <p:ph type="sldNum" sz="quarter" idx="12"/>
          </p:nvPr>
        </p:nvSpPr>
        <p:spPr>
          <a:xfrm rot="60000">
            <a:off x="7562089" y="5900026"/>
            <a:ext cx="554023" cy="365125"/>
          </a:xfrm>
        </p:spPr>
        <p:txBody>
          <a:bodyPr/>
          <a:lstStyle/>
          <a:p>
            <a:fld id="{651FC063-5EA9-49AF-AFAF-D68C9E82B23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3.jpeg"/><Relationship Id="rId14" Type="http://schemas.openxmlformats.org/officeDocument/2006/relationships/image" Target="../media/image4.png"/><Relationship Id="rId15"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B7C3F878-F5E8-489B-AC8A-64F2A7E22C28}" type="datetimeFigureOut">
              <a:rPr lang="en-US" smtClean="0"/>
              <a:pPr/>
              <a:t>2/3/16</a:t>
            </a:fld>
            <a:endParaRPr lang="en-US" dirty="0"/>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dirty="0"/>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651FC063-5EA9-49AF-AFAF-D68C9E82B23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Mini Project: Value Study</a:t>
            </a:r>
            <a:endParaRPr lang="en-US" dirty="0"/>
          </a:p>
        </p:txBody>
      </p:sp>
      <p:sp>
        <p:nvSpPr>
          <p:cNvPr id="3" name="Subtitle 2"/>
          <p:cNvSpPr>
            <a:spLocks noGrp="1"/>
          </p:cNvSpPr>
          <p:nvPr>
            <p:ph type="subTitle" idx="1"/>
          </p:nvPr>
        </p:nvSpPr>
        <p:spPr/>
        <p:txBody>
          <a:bodyPr/>
          <a:lstStyle/>
          <a:p>
            <a:r>
              <a:rPr lang="en-US" dirty="0" smtClean="0"/>
              <a:t>Drawing 1</a:t>
            </a:r>
            <a:endParaRPr lang="en-US" dirty="0"/>
          </a:p>
        </p:txBody>
      </p:sp>
    </p:spTree>
    <p:extLst>
      <p:ext uri="{BB962C8B-B14F-4D97-AF65-F5344CB8AC3E}">
        <p14:creationId xmlns:p14="http://schemas.microsoft.com/office/powerpoint/2010/main" val="336527688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SCN0734.JP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826125" y="1352630"/>
            <a:ext cx="7514546" cy="4370439"/>
          </a:xfrm>
        </p:spPr>
      </p:pic>
      <p:sp>
        <p:nvSpPr>
          <p:cNvPr id="5" name="TextBox 4"/>
          <p:cNvSpPr txBox="1"/>
          <p:nvPr/>
        </p:nvSpPr>
        <p:spPr>
          <a:xfrm>
            <a:off x="709253" y="4404296"/>
            <a:ext cx="7999711" cy="1754327"/>
          </a:xfrm>
          <a:prstGeom prst="rect">
            <a:avLst/>
          </a:prstGeom>
          <a:noFill/>
        </p:spPr>
        <p:txBody>
          <a:bodyPr wrap="square" rtlCol="0">
            <a:spAutoFit/>
          </a:bodyPr>
          <a:lstStyle/>
          <a:p>
            <a:r>
              <a:rPr lang="en-US" dirty="0" smtClean="0"/>
              <a:t>I chose to do the values first. </a:t>
            </a:r>
            <a:r>
              <a:rPr lang="en-US" dirty="0"/>
              <a:t>I</a:t>
            </a:r>
            <a:r>
              <a:rPr lang="en-US" dirty="0" smtClean="0"/>
              <a:t>ts best to work little by little, getting value established then going back in and layering up. I also crisp up my edges as I go along, because they tend to get a little blurry as I shade. I made sure I had some with gradation and some that were hard-edged. You have to think about where you’re putting your values and make sure that you aren’t putting the same levels of darkness right up next to each other, otherwise you’ll loose your edge. </a:t>
            </a:r>
            <a:endParaRPr lang="en-US" dirty="0"/>
          </a:p>
        </p:txBody>
      </p:sp>
    </p:spTree>
    <p:extLst>
      <p:ext uri="{BB962C8B-B14F-4D97-AF65-F5344CB8AC3E}">
        <p14:creationId xmlns:p14="http://schemas.microsoft.com/office/powerpoint/2010/main" val="8638221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SCN0736.JP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1095023" y="1633054"/>
            <a:ext cx="7230922" cy="4205484"/>
          </a:xfrm>
        </p:spPr>
      </p:pic>
      <p:sp>
        <p:nvSpPr>
          <p:cNvPr id="5" name="TextBox 4"/>
          <p:cNvSpPr txBox="1"/>
          <p:nvPr/>
        </p:nvSpPr>
        <p:spPr>
          <a:xfrm>
            <a:off x="1929827" y="5377530"/>
            <a:ext cx="6396117" cy="1200329"/>
          </a:xfrm>
          <a:prstGeom prst="rect">
            <a:avLst/>
          </a:prstGeom>
          <a:noFill/>
        </p:spPr>
        <p:txBody>
          <a:bodyPr wrap="square" rtlCol="0">
            <a:spAutoFit/>
          </a:bodyPr>
          <a:lstStyle/>
          <a:p>
            <a:r>
              <a:rPr lang="en-US" dirty="0" smtClean="0"/>
              <a:t>Here’s my final product, with textures applied on some shapes. Notice how I have a range in value, the dark and light shapes are evenly distributed, and the edges of the shapes are clear without me having to outline them. </a:t>
            </a:r>
            <a:endParaRPr lang="en-US" dirty="0"/>
          </a:p>
        </p:txBody>
      </p:sp>
    </p:spTree>
    <p:extLst>
      <p:ext uri="{BB962C8B-B14F-4D97-AF65-F5344CB8AC3E}">
        <p14:creationId xmlns:p14="http://schemas.microsoft.com/office/powerpoint/2010/main" val="342019134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SCN0735.JPG"/>
          <p:cNvPicPr>
            <a:picLocks noGrp="1" noChangeAspect="1"/>
          </p:cNvPicPr>
          <p:nvPr>
            <p:ph idx="1"/>
          </p:nvPr>
        </p:nvPicPr>
        <p:blipFill>
          <a:blip r:embed="rId2" cstate="email">
            <a:extLst>
              <a:ext uri="{28A0092B-C50C-407E-A947-70E740481C1C}">
                <a14:useLocalDpi xmlns:a14="http://schemas.microsoft.com/office/drawing/2010/main"/>
              </a:ext>
            </a:extLst>
          </a:blip>
          <a:srcRect l="-14521" r="-14521"/>
          <a:stretch>
            <a:fillRect/>
          </a:stretch>
        </p:blipFill>
        <p:spPr/>
      </p:pic>
      <p:sp>
        <p:nvSpPr>
          <p:cNvPr id="5" name="TextBox 4"/>
          <p:cNvSpPr txBox="1"/>
          <p:nvPr/>
        </p:nvSpPr>
        <p:spPr>
          <a:xfrm>
            <a:off x="5426608" y="3282602"/>
            <a:ext cx="2870000" cy="2031325"/>
          </a:xfrm>
          <a:prstGeom prst="rect">
            <a:avLst/>
          </a:prstGeom>
          <a:noFill/>
        </p:spPr>
        <p:txBody>
          <a:bodyPr wrap="square" rtlCol="0">
            <a:spAutoFit/>
          </a:bodyPr>
          <a:lstStyle/>
          <a:p>
            <a:r>
              <a:rPr lang="en-US" dirty="0" smtClean="0"/>
              <a:t>Disclaimer: Your hands are going to get messy when shading! Don’t worry about it. You can clean them after. We will, of course, take time to clean the tables at the end, too. </a:t>
            </a:r>
            <a:endParaRPr lang="en-US" dirty="0"/>
          </a:p>
        </p:txBody>
      </p:sp>
    </p:spTree>
    <p:extLst>
      <p:ext uri="{BB962C8B-B14F-4D97-AF65-F5344CB8AC3E}">
        <p14:creationId xmlns:p14="http://schemas.microsoft.com/office/powerpoint/2010/main" val="210847811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Can I Show These Techniques? </a:t>
            </a:r>
            <a:endParaRPr lang="en-US" dirty="0"/>
          </a:p>
        </p:txBody>
      </p:sp>
      <p:sp>
        <p:nvSpPr>
          <p:cNvPr id="3" name="Content Placeholder 2"/>
          <p:cNvSpPr>
            <a:spLocks noGrp="1"/>
          </p:cNvSpPr>
          <p:nvPr>
            <p:ph idx="1"/>
          </p:nvPr>
        </p:nvSpPr>
        <p:spPr/>
        <p:txBody>
          <a:bodyPr/>
          <a:lstStyle/>
          <a:p>
            <a:r>
              <a:rPr lang="en-US" dirty="0" smtClean="0"/>
              <a:t>We will be using ebony pencil for this project. Ebony pencil has highly-concentrated graphite, but it is also pretty soft so you can get very dark, but the values you create can be spread around your paper pretty evenly.</a:t>
            </a:r>
          </a:p>
          <a:p>
            <a:r>
              <a:rPr lang="en-US" dirty="0" smtClean="0"/>
              <a:t>To create a range in value (different shades of gray) remember this rule: </a:t>
            </a:r>
            <a:r>
              <a:rPr lang="en-US" i="1" dirty="0" smtClean="0"/>
              <a:t>the harder you push down with your pencil the darker value you will be able to create</a:t>
            </a:r>
            <a:r>
              <a:rPr lang="en-US" dirty="0" smtClean="0"/>
              <a:t>. </a:t>
            </a:r>
          </a:p>
          <a:p>
            <a:pPr marL="0" indent="0">
              <a:buNone/>
            </a:pPr>
            <a:endParaRPr lang="en-US" dirty="0"/>
          </a:p>
        </p:txBody>
      </p:sp>
    </p:spTree>
    <p:extLst>
      <p:ext uri="{BB962C8B-B14F-4D97-AF65-F5344CB8AC3E}">
        <p14:creationId xmlns:p14="http://schemas.microsoft.com/office/powerpoint/2010/main" val="258014778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 and Tricks</a:t>
            </a:r>
            <a:endParaRPr lang="en-US" dirty="0"/>
          </a:p>
        </p:txBody>
      </p:sp>
      <p:sp>
        <p:nvSpPr>
          <p:cNvPr id="3" name="Content Placeholder 2"/>
          <p:cNvSpPr>
            <a:spLocks noGrp="1"/>
          </p:cNvSpPr>
          <p:nvPr>
            <p:ph idx="1"/>
          </p:nvPr>
        </p:nvSpPr>
        <p:spPr>
          <a:xfrm>
            <a:off x="1463040" y="2119256"/>
            <a:ext cx="6597228" cy="3951083"/>
          </a:xfrm>
        </p:spPr>
        <p:txBody>
          <a:bodyPr>
            <a:normAutofit fontScale="77500" lnSpcReduction="20000"/>
          </a:bodyPr>
          <a:lstStyle/>
          <a:p>
            <a:r>
              <a:rPr lang="en-US" dirty="0" smtClean="0"/>
              <a:t>Build up and darken little by little. You can make little circles with the pencil (hold it on the side to cover more area; hold it up and down to get into tight spaces) and gradually increase your pressure. Try to keep your marks neat and consistent. </a:t>
            </a:r>
          </a:p>
          <a:p>
            <a:r>
              <a:rPr lang="en-US" dirty="0" smtClean="0"/>
              <a:t>You can use your finger to smudge a little, but don’t over-work your smudging. You can also use a smudge stick (</a:t>
            </a:r>
            <a:r>
              <a:rPr lang="en-US" dirty="0" err="1" smtClean="0"/>
              <a:t>tortillon</a:t>
            </a:r>
            <a:r>
              <a:rPr lang="en-US" dirty="0" smtClean="0"/>
              <a:t>) sparingly. </a:t>
            </a:r>
          </a:p>
          <a:p>
            <a:r>
              <a:rPr lang="en-US" dirty="0" smtClean="0"/>
              <a:t>If you get too dark, you can use an eraser to “lift” some of the value. </a:t>
            </a:r>
          </a:p>
          <a:p>
            <a:r>
              <a:rPr lang="en-US" dirty="0" smtClean="0"/>
              <a:t>For the textured shapes, establish value first then make marks to establish texture second. </a:t>
            </a:r>
          </a:p>
          <a:p>
            <a:r>
              <a:rPr lang="en-US" dirty="0" smtClean="0"/>
              <a:t>Clean up unintentional smudges towards the end of your work to make it look careful and neat. Crisp up and define edges with the sharpened pencil. </a:t>
            </a:r>
          </a:p>
          <a:p>
            <a:endParaRPr lang="en-US" dirty="0" smtClean="0"/>
          </a:p>
          <a:p>
            <a:endParaRPr lang="en-US" dirty="0"/>
          </a:p>
        </p:txBody>
      </p:sp>
    </p:spTree>
    <p:extLst>
      <p:ext uri="{BB962C8B-B14F-4D97-AF65-F5344CB8AC3E}">
        <p14:creationId xmlns:p14="http://schemas.microsoft.com/office/powerpoint/2010/main" val="295908593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want to see…</a:t>
            </a:r>
            <a:endParaRPr lang="en-US" dirty="0"/>
          </a:p>
        </p:txBody>
      </p:sp>
      <p:sp>
        <p:nvSpPr>
          <p:cNvPr id="3" name="Content Placeholder 2"/>
          <p:cNvSpPr>
            <a:spLocks noGrp="1"/>
          </p:cNvSpPr>
          <p:nvPr>
            <p:ph idx="1"/>
          </p:nvPr>
        </p:nvSpPr>
        <p:spPr/>
        <p:txBody>
          <a:bodyPr>
            <a:normAutofit fontScale="92500"/>
          </a:bodyPr>
          <a:lstStyle/>
          <a:p>
            <a:r>
              <a:rPr lang="en-US" dirty="0" smtClean="0"/>
              <a:t>I want to see a range in value throughout</a:t>
            </a:r>
          </a:p>
          <a:p>
            <a:r>
              <a:rPr lang="en-US" dirty="0" smtClean="0"/>
              <a:t>I want to see different values evenly distributed</a:t>
            </a:r>
          </a:p>
          <a:p>
            <a:r>
              <a:rPr lang="en-US" dirty="0" smtClean="0"/>
              <a:t>I want to see the different criteria evenly distributed</a:t>
            </a:r>
          </a:p>
          <a:p>
            <a:r>
              <a:rPr lang="en-US" dirty="0" smtClean="0"/>
              <a:t>I want to see outlines minimized</a:t>
            </a:r>
          </a:p>
          <a:p>
            <a:r>
              <a:rPr lang="en-US" dirty="0" smtClean="0"/>
              <a:t>I want to see careful work and consistent directions of marks</a:t>
            </a:r>
          </a:p>
          <a:p>
            <a:r>
              <a:rPr lang="en-US" dirty="0" smtClean="0"/>
              <a:t>I want to see values/textures brought right up to the edges of your shapes</a:t>
            </a:r>
            <a:endParaRPr lang="en-US" dirty="0"/>
          </a:p>
        </p:txBody>
      </p:sp>
    </p:spTree>
    <p:extLst>
      <p:ext uri="{BB962C8B-B14F-4D97-AF65-F5344CB8AC3E}">
        <p14:creationId xmlns:p14="http://schemas.microsoft.com/office/powerpoint/2010/main" val="1494709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Due Date Information</a:t>
            </a:r>
            <a:endParaRPr lang="en-US" dirty="0"/>
          </a:p>
        </p:txBody>
      </p:sp>
      <p:sp>
        <p:nvSpPr>
          <p:cNvPr id="3" name="Content Placeholder 2"/>
          <p:cNvSpPr>
            <a:spLocks noGrp="1"/>
          </p:cNvSpPr>
          <p:nvPr>
            <p:ph idx="1"/>
          </p:nvPr>
        </p:nvSpPr>
        <p:spPr/>
        <p:txBody>
          <a:bodyPr>
            <a:normAutofit lnSpcReduction="10000"/>
          </a:bodyPr>
          <a:lstStyle/>
          <a:p>
            <a:r>
              <a:rPr lang="en-US" dirty="0" smtClean="0"/>
              <a:t>This mini project will be due Thursday/Friday February 11/12. You have two classes to complete it. </a:t>
            </a:r>
          </a:p>
          <a:p>
            <a:r>
              <a:rPr lang="en-US" dirty="0" smtClean="0"/>
              <a:t>Five points off for every day your work is handed in late. </a:t>
            </a:r>
          </a:p>
          <a:p>
            <a:r>
              <a:rPr lang="en-US" dirty="0" smtClean="0"/>
              <a:t>This project will be worth 30 points. I am looking for completion and basic proficiency with the objectives but, ultimately, this will give you the chance to practice with this new medium and these new skills/techniques. </a:t>
            </a:r>
          </a:p>
        </p:txBody>
      </p:sp>
    </p:spTree>
    <p:extLst>
      <p:ext uri="{BB962C8B-B14F-4D97-AF65-F5344CB8AC3E}">
        <p14:creationId xmlns:p14="http://schemas.microsoft.com/office/powerpoint/2010/main" val="170493807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Value?</a:t>
            </a:r>
            <a:endParaRPr lang="en-US" dirty="0"/>
          </a:p>
        </p:txBody>
      </p:sp>
      <p:sp>
        <p:nvSpPr>
          <p:cNvPr id="3" name="Content Placeholder 2"/>
          <p:cNvSpPr>
            <a:spLocks noGrp="1"/>
          </p:cNvSpPr>
          <p:nvPr>
            <p:ph idx="1"/>
          </p:nvPr>
        </p:nvSpPr>
        <p:spPr>
          <a:xfrm>
            <a:off x="1463040" y="2119257"/>
            <a:ext cx="6196405" cy="3934588"/>
          </a:xfrm>
        </p:spPr>
        <p:txBody>
          <a:bodyPr>
            <a:normAutofit fontScale="77500" lnSpcReduction="20000"/>
          </a:bodyPr>
          <a:lstStyle/>
          <a:p>
            <a:r>
              <a:rPr lang="en-US" b="1" u="sng" dirty="0" smtClean="0"/>
              <a:t>Value</a:t>
            </a:r>
            <a:r>
              <a:rPr lang="en-US" dirty="0" smtClean="0"/>
              <a:t> refers to how dark or how light something is. </a:t>
            </a:r>
          </a:p>
          <a:p>
            <a:r>
              <a:rPr lang="en-US" dirty="0" smtClean="0"/>
              <a:t>You are able to see a variety of values ranging from completely white to fairly light to medium to fairly dark to completely black.</a:t>
            </a:r>
          </a:p>
          <a:p>
            <a:r>
              <a:rPr lang="en-US" dirty="0" smtClean="0"/>
              <a:t>Think of creating value as “coloring in” a shape with a shade of gray. If you bring the shade of gray all the way up to the </a:t>
            </a:r>
            <a:r>
              <a:rPr lang="en-US" b="1" dirty="0" smtClean="0"/>
              <a:t>edge</a:t>
            </a:r>
            <a:r>
              <a:rPr lang="en-US" dirty="0" smtClean="0"/>
              <a:t> of that shape, where the different shades sit next to each other </a:t>
            </a:r>
            <a:r>
              <a:rPr lang="en-US" b="1" dirty="0" smtClean="0"/>
              <a:t>becomes that edge</a:t>
            </a:r>
            <a:r>
              <a:rPr lang="en-US" dirty="0" smtClean="0"/>
              <a:t>. This will help you </a:t>
            </a:r>
            <a:r>
              <a:rPr lang="en-US" b="1" dirty="0" smtClean="0"/>
              <a:t>minimize outlines </a:t>
            </a:r>
            <a:r>
              <a:rPr lang="en-US" dirty="0" smtClean="0"/>
              <a:t>and help your work look more realistic.  </a:t>
            </a:r>
          </a:p>
          <a:p>
            <a:r>
              <a:rPr lang="en-US" dirty="0" smtClean="0"/>
              <a:t>Our next project will have you focus on the different dark and light values you observe and replicate them on paper. First though, I want to do a smaller (1-2 day) project that will give you the chance to practice creating a range in value before we apply it to real life. </a:t>
            </a:r>
          </a:p>
          <a:p>
            <a:endParaRPr lang="en-US" dirty="0" smtClean="0"/>
          </a:p>
          <a:p>
            <a:endParaRPr lang="en-US" dirty="0"/>
          </a:p>
        </p:txBody>
      </p:sp>
    </p:spTree>
    <p:extLst>
      <p:ext uri="{BB962C8B-B14F-4D97-AF65-F5344CB8AC3E}">
        <p14:creationId xmlns:p14="http://schemas.microsoft.com/office/powerpoint/2010/main" val="34898886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5-landscape-value-scale.jpg"/>
          <p:cNvPicPr>
            <a:picLocks noGrp="1" noChangeAspect="1"/>
          </p:cNvPicPr>
          <p:nvPr>
            <p:ph idx="1"/>
          </p:nvPr>
        </p:nvPicPr>
        <p:blipFill>
          <a:blip r:embed="rId2" cstate="email">
            <a:extLst>
              <a:ext uri="{28A0092B-C50C-407E-A947-70E740481C1C}">
                <a14:useLocalDpi xmlns:a14="http://schemas.microsoft.com/office/drawing/2010/main"/>
              </a:ext>
            </a:extLst>
          </a:blip>
          <a:srcRect t="-41033" b="-41033"/>
          <a:stretch>
            <a:fillRect/>
          </a:stretch>
        </p:blipFill>
        <p:spPr>
          <a:xfrm>
            <a:off x="1463040" y="218161"/>
            <a:ext cx="6196405" cy="3603812"/>
          </a:xfrm>
        </p:spPr>
      </p:pic>
      <p:pic>
        <p:nvPicPr>
          <p:cNvPr id="5" name="Picture 4" descr="images.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63040" y="3164803"/>
            <a:ext cx="4194488" cy="2922032"/>
          </a:xfrm>
          <a:prstGeom prst="rect">
            <a:avLst/>
          </a:prstGeom>
        </p:spPr>
      </p:pic>
      <p:sp>
        <p:nvSpPr>
          <p:cNvPr id="6" name="TextBox 5"/>
          <p:cNvSpPr txBox="1"/>
          <p:nvPr/>
        </p:nvSpPr>
        <p:spPr>
          <a:xfrm>
            <a:off x="5657528" y="2868461"/>
            <a:ext cx="2688563" cy="3416320"/>
          </a:xfrm>
          <a:prstGeom prst="rect">
            <a:avLst/>
          </a:prstGeom>
          <a:noFill/>
        </p:spPr>
        <p:txBody>
          <a:bodyPr wrap="square" rtlCol="0">
            <a:spAutoFit/>
          </a:bodyPr>
          <a:lstStyle/>
          <a:p>
            <a:r>
              <a:rPr lang="en-US" dirty="0" smtClean="0"/>
              <a:t>We can see many of the above values (dark, medium, light etc.; notice the extreme </a:t>
            </a:r>
            <a:r>
              <a:rPr lang="en-US" u="sng" dirty="0" smtClean="0"/>
              <a:t>CONTRAST</a:t>
            </a:r>
            <a:r>
              <a:rPr lang="en-US" dirty="0" smtClean="0"/>
              <a:t>) in this example  on the left. Notice how in both the value scale and the drawing, we perceive edges because of where the values sit up next to each other. We don’t see lots of heavy outline. </a:t>
            </a:r>
            <a:endParaRPr lang="en-US" dirty="0"/>
          </a:p>
        </p:txBody>
      </p:sp>
    </p:spTree>
    <p:extLst>
      <p:ext uri="{BB962C8B-B14F-4D97-AF65-F5344CB8AC3E}">
        <p14:creationId xmlns:p14="http://schemas.microsoft.com/office/powerpoint/2010/main" val="423328145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817" y="817582"/>
            <a:ext cx="8197641" cy="1202485"/>
          </a:xfrm>
        </p:spPr>
        <p:txBody>
          <a:bodyPr>
            <a:normAutofit fontScale="90000"/>
          </a:bodyPr>
          <a:lstStyle/>
          <a:p>
            <a:r>
              <a:rPr lang="en-US" dirty="0" smtClean="0"/>
              <a:t>Hard Edge vs. Gradation vs. Texture</a:t>
            </a:r>
            <a:endParaRPr lang="en-US" dirty="0"/>
          </a:p>
        </p:txBody>
      </p:sp>
      <p:sp>
        <p:nvSpPr>
          <p:cNvPr id="3" name="Content Placeholder 2"/>
          <p:cNvSpPr>
            <a:spLocks noGrp="1"/>
          </p:cNvSpPr>
          <p:nvPr>
            <p:ph idx="1"/>
          </p:nvPr>
        </p:nvSpPr>
        <p:spPr/>
        <p:txBody>
          <a:bodyPr>
            <a:normAutofit fontScale="92500" lnSpcReduction="20000"/>
          </a:bodyPr>
          <a:lstStyle/>
          <a:p>
            <a:r>
              <a:rPr lang="en-US" u="sng" dirty="0" smtClean="0"/>
              <a:t>Hard edge</a:t>
            </a:r>
            <a:r>
              <a:rPr lang="en-US" dirty="0" smtClean="0"/>
              <a:t>- a consistent value is brought right up to the edge of a shape/form.</a:t>
            </a:r>
          </a:p>
          <a:p>
            <a:r>
              <a:rPr lang="en-US" u="sng" dirty="0" smtClean="0"/>
              <a:t>Gradation</a:t>
            </a:r>
            <a:r>
              <a:rPr lang="en-US" dirty="0" smtClean="0"/>
              <a:t>- a value gradually  changes from dark to light (or light to dark); it is clear that the value is changing but not where it changes</a:t>
            </a:r>
          </a:p>
          <a:p>
            <a:r>
              <a:rPr lang="en-US" u="sng" dirty="0" smtClean="0"/>
              <a:t>Texture</a:t>
            </a:r>
            <a:r>
              <a:rPr lang="en-US" dirty="0" smtClean="0"/>
              <a:t>- A value (hard edged or gradated) has been described, then a series of marks applied to suggest a certain feeling (bumpy, rough, smooth, wavy etc.)</a:t>
            </a:r>
          </a:p>
          <a:p>
            <a:r>
              <a:rPr lang="en-US" dirty="0" smtClean="0"/>
              <a:t>You’re going to encounter all of these in real life, so we will practice with all of them in this mini-project. </a:t>
            </a:r>
            <a:endParaRPr lang="en-US" dirty="0"/>
          </a:p>
        </p:txBody>
      </p:sp>
    </p:spTree>
    <p:extLst>
      <p:ext uri="{BB962C8B-B14F-4D97-AF65-F5344CB8AC3E}">
        <p14:creationId xmlns:p14="http://schemas.microsoft.com/office/powerpoint/2010/main" val="71398258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imgres.jpg"/>
          <p:cNvPicPr>
            <a:picLocks noGrp="1" noChangeAspect="1"/>
          </p:cNvPicPr>
          <p:nvPr>
            <p:ph idx="1"/>
          </p:nvPr>
        </p:nvPicPr>
        <p:blipFill>
          <a:blip r:embed="rId2" cstate="email">
            <a:extLst>
              <a:ext uri="{28A0092B-C50C-407E-A947-70E740481C1C}">
                <a14:useLocalDpi xmlns:a14="http://schemas.microsoft.com/office/drawing/2010/main"/>
              </a:ext>
            </a:extLst>
          </a:blip>
          <a:srcRect t="-41132" b="-41132"/>
          <a:stretch>
            <a:fillRect/>
          </a:stretch>
        </p:blipFill>
        <p:spPr>
          <a:xfrm>
            <a:off x="1095023" y="0"/>
            <a:ext cx="6196405" cy="2861886"/>
          </a:xfrm>
        </p:spPr>
      </p:pic>
      <p:pic>
        <p:nvPicPr>
          <p:cNvPr id="7" name="Picture 6" descr="value scales - gradation 2015-16.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95022" y="2185571"/>
            <a:ext cx="6196405" cy="2044700"/>
          </a:xfrm>
          <a:prstGeom prst="rect">
            <a:avLst/>
          </a:prstGeom>
        </p:spPr>
      </p:pic>
      <p:pic>
        <p:nvPicPr>
          <p:cNvPr id="8" name="Picture 7" descr="thumb.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95023" y="4230271"/>
            <a:ext cx="6109262" cy="1535169"/>
          </a:xfrm>
          <a:prstGeom prst="rect">
            <a:avLst/>
          </a:prstGeom>
        </p:spPr>
      </p:pic>
      <p:sp>
        <p:nvSpPr>
          <p:cNvPr id="9" name="TextBox 8"/>
          <p:cNvSpPr txBox="1"/>
          <p:nvPr/>
        </p:nvSpPr>
        <p:spPr>
          <a:xfrm>
            <a:off x="7291428" y="1111941"/>
            <a:ext cx="939204" cy="646331"/>
          </a:xfrm>
          <a:prstGeom prst="rect">
            <a:avLst/>
          </a:prstGeom>
          <a:noFill/>
        </p:spPr>
        <p:txBody>
          <a:bodyPr wrap="square" rtlCol="0">
            <a:spAutoFit/>
          </a:bodyPr>
          <a:lstStyle/>
          <a:p>
            <a:r>
              <a:rPr lang="en-US" dirty="0" smtClean="0"/>
              <a:t>Hard Edge</a:t>
            </a:r>
            <a:endParaRPr lang="en-US" dirty="0"/>
          </a:p>
        </p:txBody>
      </p:sp>
      <p:sp>
        <p:nvSpPr>
          <p:cNvPr id="10" name="TextBox 9"/>
          <p:cNvSpPr txBox="1"/>
          <p:nvPr/>
        </p:nvSpPr>
        <p:spPr>
          <a:xfrm>
            <a:off x="7204285" y="2823944"/>
            <a:ext cx="1191287" cy="369332"/>
          </a:xfrm>
          <a:prstGeom prst="rect">
            <a:avLst/>
          </a:prstGeom>
          <a:noFill/>
        </p:spPr>
        <p:txBody>
          <a:bodyPr wrap="square" rtlCol="0">
            <a:spAutoFit/>
          </a:bodyPr>
          <a:lstStyle/>
          <a:p>
            <a:r>
              <a:rPr lang="en-US" dirty="0" smtClean="0"/>
              <a:t>Gradation</a:t>
            </a:r>
            <a:endParaRPr lang="en-US" dirty="0"/>
          </a:p>
        </p:txBody>
      </p:sp>
      <p:sp>
        <p:nvSpPr>
          <p:cNvPr id="11" name="TextBox 10"/>
          <p:cNvSpPr txBox="1"/>
          <p:nvPr/>
        </p:nvSpPr>
        <p:spPr>
          <a:xfrm>
            <a:off x="7291428" y="4862536"/>
            <a:ext cx="939203" cy="369332"/>
          </a:xfrm>
          <a:prstGeom prst="rect">
            <a:avLst/>
          </a:prstGeom>
          <a:noFill/>
        </p:spPr>
        <p:txBody>
          <a:bodyPr wrap="square" rtlCol="0">
            <a:spAutoFit/>
          </a:bodyPr>
          <a:lstStyle/>
          <a:p>
            <a:r>
              <a:rPr lang="en-US" dirty="0" smtClean="0"/>
              <a:t>Texture</a:t>
            </a:r>
            <a:endParaRPr lang="en-US" dirty="0"/>
          </a:p>
        </p:txBody>
      </p:sp>
    </p:spTree>
    <p:extLst>
      <p:ext uri="{BB962C8B-B14F-4D97-AF65-F5344CB8AC3E}">
        <p14:creationId xmlns:p14="http://schemas.microsoft.com/office/powerpoint/2010/main" val="171367185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will…</a:t>
            </a:r>
            <a:endParaRPr lang="en-US" dirty="0"/>
          </a:p>
        </p:txBody>
      </p:sp>
      <p:sp>
        <p:nvSpPr>
          <p:cNvPr id="3" name="Content Placeholder 2"/>
          <p:cNvSpPr>
            <a:spLocks noGrp="1"/>
          </p:cNvSpPr>
          <p:nvPr>
            <p:ph idx="1"/>
          </p:nvPr>
        </p:nvSpPr>
        <p:spPr>
          <a:xfrm>
            <a:off x="1463040" y="2119257"/>
            <a:ext cx="6196405" cy="3918092"/>
          </a:xfrm>
        </p:spPr>
        <p:txBody>
          <a:bodyPr>
            <a:normAutofit fontScale="92500"/>
          </a:bodyPr>
          <a:lstStyle/>
          <a:p>
            <a:r>
              <a:rPr lang="en-US" dirty="0" smtClean="0"/>
              <a:t>You will write a word in bubble/block letters. Choose a verb that describes something you like to do. Write out the word with large, thick block/bubble letters. Make them thick- at least two fingers thick. Don’t get too hung up on picking the word or writing out the letters. </a:t>
            </a:r>
          </a:p>
          <a:p>
            <a:r>
              <a:rPr lang="en-US" dirty="0" smtClean="0"/>
              <a:t>Create a series of lines that intersect right through the letters. This will create a variety of shapes both in the letters and the background. You want to have about 15-20 shapes total. </a:t>
            </a:r>
            <a:endParaRPr lang="en-US" dirty="0"/>
          </a:p>
        </p:txBody>
      </p:sp>
    </p:spTree>
    <p:extLst>
      <p:ext uri="{BB962C8B-B14F-4D97-AF65-F5344CB8AC3E}">
        <p14:creationId xmlns:p14="http://schemas.microsoft.com/office/powerpoint/2010/main" val="73684755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SCN0732.JPG"/>
          <p:cNvPicPr>
            <a:picLocks noGrp="1" noChangeAspect="1"/>
          </p:cNvPicPr>
          <p:nvPr>
            <p:ph idx="1"/>
          </p:nvPr>
        </p:nvPicPr>
        <p:blipFill>
          <a:blip r:embed="rId2" cstate="email">
            <a:extLst>
              <a:ext uri="{28A0092B-C50C-407E-A947-70E740481C1C}">
                <a14:useLocalDpi xmlns:a14="http://schemas.microsoft.com/office/drawing/2010/main"/>
              </a:ext>
            </a:extLst>
          </a:blip>
          <a:srcRect l="-14521" r="-14521"/>
          <a:stretch>
            <a:fillRect/>
          </a:stretch>
        </p:blipFill>
        <p:spPr>
          <a:xfrm>
            <a:off x="127006" y="817582"/>
            <a:ext cx="8750509" cy="5089272"/>
          </a:xfrm>
        </p:spPr>
      </p:pic>
      <p:sp>
        <p:nvSpPr>
          <p:cNvPr id="5" name="TextBox 4"/>
          <p:cNvSpPr txBox="1"/>
          <p:nvPr/>
        </p:nvSpPr>
        <p:spPr>
          <a:xfrm>
            <a:off x="2672068" y="4420791"/>
            <a:ext cx="5080229" cy="1477328"/>
          </a:xfrm>
          <a:prstGeom prst="rect">
            <a:avLst/>
          </a:prstGeom>
          <a:noFill/>
        </p:spPr>
        <p:txBody>
          <a:bodyPr wrap="square" rtlCol="0">
            <a:spAutoFit/>
          </a:bodyPr>
          <a:lstStyle/>
          <a:p>
            <a:r>
              <a:rPr lang="en-US" dirty="0" smtClean="0"/>
              <a:t>*I soon realized that I used too many letters and made the letters too small. I ended up having a lot of little shapes, which was a pain when I started shading. Learn from me! Use a word that only has 4-5 letters. </a:t>
            </a:r>
            <a:endParaRPr lang="en-US" dirty="0"/>
          </a:p>
        </p:txBody>
      </p:sp>
      <p:sp>
        <p:nvSpPr>
          <p:cNvPr id="6" name="TextBox 5"/>
          <p:cNvSpPr txBox="1"/>
          <p:nvPr/>
        </p:nvSpPr>
        <p:spPr>
          <a:xfrm>
            <a:off x="1665919" y="1253657"/>
            <a:ext cx="2721552" cy="369332"/>
          </a:xfrm>
          <a:prstGeom prst="rect">
            <a:avLst/>
          </a:prstGeom>
          <a:noFill/>
        </p:spPr>
        <p:txBody>
          <a:bodyPr wrap="square" rtlCol="0">
            <a:spAutoFit/>
          </a:bodyPr>
          <a:lstStyle/>
          <a:p>
            <a:r>
              <a:rPr lang="en-US" dirty="0" smtClean="0"/>
              <a:t>Bubble letters:</a:t>
            </a:r>
            <a:endParaRPr lang="en-US" dirty="0"/>
          </a:p>
        </p:txBody>
      </p:sp>
    </p:spTree>
    <p:extLst>
      <p:ext uri="{BB962C8B-B14F-4D97-AF65-F5344CB8AC3E}">
        <p14:creationId xmlns:p14="http://schemas.microsoft.com/office/powerpoint/2010/main" val="232363838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SCN0733.JPG"/>
          <p:cNvPicPr>
            <a:picLocks noGrp="1" noChangeAspect="1"/>
          </p:cNvPicPr>
          <p:nvPr>
            <p:ph idx="1"/>
          </p:nvPr>
        </p:nvPicPr>
        <p:blipFill>
          <a:blip r:embed="rId2" cstate="email">
            <a:extLst>
              <a:ext uri="{28A0092B-C50C-407E-A947-70E740481C1C}">
                <a14:useLocalDpi xmlns:a14="http://schemas.microsoft.com/office/drawing/2010/main"/>
              </a:ext>
            </a:extLst>
          </a:blip>
          <a:srcRect l="-14521" r="-14521"/>
          <a:stretch>
            <a:fillRect/>
          </a:stretch>
        </p:blipFill>
        <p:spPr>
          <a:xfrm>
            <a:off x="296896" y="949546"/>
            <a:ext cx="8434509" cy="4905487"/>
          </a:xfrm>
        </p:spPr>
      </p:pic>
      <p:sp>
        <p:nvSpPr>
          <p:cNvPr id="5" name="TextBox 4"/>
          <p:cNvSpPr txBox="1"/>
          <p:nvPr/>
        </p:nvSpPr>
        <p:spPr>
          <a:xfrm>
            <a:off x="2869999" y="4074595"/>
            <a:ext cx="4700861" cy="1477328"/>
          </a:xfrm>
          <a:prstGeom prst="rect">
            <a:avLst/>
          </a:prstGeom>
          <a:noFill/>
        </p:spPr>
        <p:txBody>
          <a:bodyPr wrap="square" rtlCol="0">
            <a:spAutoFit/>
          </a:bodyPr>
          <a:lstStyle/>
          <a:p>
            <a:r>
              <a:rPr lang="en-US" dirty="0" smtClean="0"/>
              <a:t>Lines breaking up the letters…think of all these lines as defining shapes. Don’t get hung up on the letters or what the word says. You’re basically giving yourself shapes to fill in with values.  </a:t>
            </a:r>
            <a:endParaRPr lang="en-US" dirty="0"/>
          </a:p>
        </p:txBody>
      </p:sp>
    </p:spTree>
    <p:extLst>
      <p:ext uri="{BB962C8B-B14F-4D97-AF65-F5344CB8AC3E}">
        <p14:creationId xmlns:p14="http://schemas.microsoft.com/office/powerpoint/2010/main" val="1131739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need…</a:t>
            </a:r>
            <a:endParaRPr lang="en-US" dirty="0"/>
          </a:p>
        </p:txBody>
      </p:sp>
      <p:sp>
        <p:nvSpPr>
          <p:cNvPr id="3" name="Content Placeholder 2"/>
          <p:cNvSpPr>
            <a:spLocks noGrp="1"/>
          </p:cNvSpPr>
          <p:nvPr>
            <p:ph idx="1"/>
          </p:nvPr>
        </p:nvSpPr>
        <p:spPr/>
        <p:txBody>
          <a:bodyPr>
            <a:normAutofit lnSpcReduction="10000"/>
          </a:bodyPr>
          <a:lstStyle/>
          <a:p>
            <a:r>
              <a:rPr lang="en-US" dirty="0" smtClean="0"/>
              <a:t>A variety/range of values </a:t>
            </a:r>
            <a:r>
              <a:rPr lang="en-US" i="1" u="sng" dirty="0" smtClean="0"/>
              <a:t>throughout</a:t>
            </a:r>
            <a:r>
              <a:rPr lang="en-US" dirty="0" smtClean="0"/>
              <a:t> (dark, medium, light). </a:t>
            </a:r>
          </a:p>
          <a:p>
            <a:r>
              <a:rPr lang="en-US" dirty="0" smtClean="0"/>
              <a:t>The visual weight should be evenly-distributed throughout (a little bit of everything in all areas)</a:t>
            </a:r>
          </a:p>
          <a:p>
            <a:r>
              <a:rPr lang="en-US" dirty="0" smtClean="0"/>
              <a:t>Some shapes should be hard-edged. </a:t>
            </a:r>
          </a:p>
          <a:p>
            <a:r>
              <a:rPr lang="en-US" dirty="0" smtClean="0"/>
              <a:t>Some shapes should demonstrate gradation. </a:t>
            </a:r>
          </a:p>
          <a:p>
            <a:r>
              <a:rPr lang="en-US" dirty="0" smtClean="0"/>
              <a:t>Some shapes should demonstrate texture (the choice of the texture is up to you)</a:t>
            </a:r>
          </a:p>
          <a:p>
            <a:endParaRPr lang="en-US" dirty="0"/>
          </a:p>
        </p:txBody>
      </p:sp>
    </p:spTree>
    <p:extLst>
      <p:ext uri="{BB962C8B-B14F-4D97-AF65-F5344CB8AC3E}">
        <p14:creationId xmlns:p14="http://schemas.microsoft.com/office/powerpoint/2010/main" val="3420020616"/>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Pushpin.thmx</Template>
  <TotalTime>8827</TotalTime>
  <Words>1181</Words>
  <Application>Microsoft Macintosh PowerPoint</Application>
  <PresentationFormat>On-screen Show (4:3)</PresentationFormat>
  <Paragraphs>51</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Pushpin</vt:lpstr>
      <vt:lpstr>Mini Project: Value Study</vt:lpstr>
      <vt:lpstr>What is Value?</vt:lpstr>
      <vt:lpstr>PowerPoint Presentation</vt:lpstr>
      <vt:lpstr>Hard Edge vs. Gradation vs. Texture</vt:lpstr>
      <vt:lpstr>PowerPoint Presentation</vt:lpstr>
      <vt:lpstr>You will…</vt:lpstr>
      <vt:lpstr>PowerPoint Presentation</vt:lpstr>
      <vt:lpstr>PowerPoint Presentation</vt:lpstr>
      <vt:lpstr>You need…</vt:lpstr>
      <vt:lpstr>PowerPoint Presentation</vt:lpstr>
      <vt:lpstr>PowerPoint Presentation</vt:lpstr>
      <vt:lpstr>PowerPoint Presentation</vt:lpstr>
      <vt:lpstr>How Can I Show These Techniques? </vt:lpstr>
      <vt:lpstr>Tips and Tricks</vt:lpstr>
      <vt:lpstr>I want to see…</vt:lpstr>
      <vt:lpstr>Due Date Information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Mini Project: Value Study</dc:title>
  <dc:creator>LHS Art 2</dc:creator>
  <cp:lastModifiedBy>LHS Art 2</cp:lastModifiedBy>
  <cp:revision>13</cp:revision>
  <dcterms:created xsi:type="dcterms:W3CDTF">2016-02-03T16:02:17Z</dcterms:created>
  <dcterms:modified xsi:type="dcterms:W3CDTF">2016-02-09T19:09:53Z</dcterms:modified>
</cp:coreProperties>
</file>